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58" r:id="rId3"/>
    <p:sldId id="259" r:id="rId4"/>
    <p:sldId id="262" r:id="rId5"/>
    <p:sldId id="261" r:id="rId6"/>
    <p:sldId id="260"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01" y="-11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F939E0-F065-4E4E-AB7A-3314AC5C3EB4}" type="datetimeFigureOut">
              <a:rPr lang="es-CO" smtClean="0"/>
              <a:t>26/05/2015</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32DB7D-17B2-49B9-BFA9-C418753F4703}" type="slidenum">
              <a:rPr lang="es-CO" smtClean="0"/>
              <a:t>‹Nº›</a:t>
            </a:fld>
            <a:endParaRPr lang="es-CO"/>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105C34B-4450-460D-8F83-317CFB6F46FE}"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D1C5821-98AE-41E1-9D02-2BBA5FCA8DED}"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D1C5821-98AE-41E1-9D02-2BBA5FCA8DED}"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D1C5821-98AE-41E1-9D02-2BBA5FCA8DED}"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D1C5821-98AE-41E1-9D02-2BBA5FCA8DED}"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D1C5821-98AE-41E1-9D02-2BBA5FCA8DED}"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D1C5821-98AE-41E1-9D02-2BBA5FCA8DED}"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D1C5821-98AE-41E1-9D02-2BBA5FCA8DED}"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D1C5821-98AE-41E1-9D02-2BBA5FCA8DED}"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D1C5821-98AE-41E1-9D02-2BBA5FCA8DED}"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D1C5821-98AE-41E1-9D02-2BBA5FCA8DED}"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D1C5821-98AE-41E1-9D02-2BBA5FCA8DED}"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D1C5821-98AE-41E1-9D02-2BBA5FCA8DED}"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D1C5821-98AE-41E1-9D02-2BBA5FCA8DED}"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D1C5821-98AE-41E1-9D02-2BBA5FCA8DED}"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D1C5821-98AE-41E1-9D02-2BBA5FCA8DED}"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D1C5821-98AE-41E1-9D02-2BBA5FCA8DED}" type="slidenum">
              <a:rPr smtClean="0"/>
              <a:pPr>
                <a:defRPr/>
              </a:pPr>
              <a:t>18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C0146360-C626-4A7D-8CAE-C4EFB2DFE626}" type="datetimeFigureOut">
              <a:rPr lang="es-CO" smtClean="0"/>
              <a:t>26/05/2015</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5D38056-1871-48D5-8CE0-11A2AA8D089E}" type="slidenum">
              <a:rPr lang="es-CO" smtClean="0"/>
              <a:t>‹Nº›</a:t>
            </a:fld>
            <a:endParaRPr lang="es-C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C0146360-C626-4A7D-8CAE-C4EFB2DFE626}" type="datetimeFigureOut">
              <a:rPr lang="es-CO" smtClean="0"/>
              <a:t>26/05/2015</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5D38056-1871-48D5-8CE0-11A2AA8D089E}" type="slidenum">
              <a:rPr lang="es-CO" smtClean="0"/>
              <a:t>‹Nº›</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0146360-C626-4A7D-8CAE-C4EFB2DFE626}" type="datetimeFigureOut">
              <a:rPr lang="es-CO" smtClean="0"/>
              <a:t>26/05/2015</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5D38056-1871-48D5-8CE0-11A2AA8D089E}" type="slidenum">
              <a:rPr lang="es-CO" smtClean="0"/>
              <a:t>‹Nº›</a:t>
            </a:fld>
            <a:endParaRPr lang="es-C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C0146360-C626-4A7D-8CAE-C4EFB2DFE626}" type="datetimeFigureOut">
              <a:rPr lang="es-CO" smtClean="0"/>
              <a:t>26/05/2015</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5D38056-1871-48D5-8CE0-11A2AA8D089E}" type="slidenum">
              <a:rPr lang="es-CO" smtClean="0"/>
              <a:t>‹Nº›</a:t>
            </a:fld>
            <a:endParaRPr lang="es-C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C0146360-C626-4A7D-8CAE-C4EFB2DFE626}" type="datetimeFigureOut">
              <a:rPr lang="es-CO" smtClean="0"/>
              <a:t>26/05/2015</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15D38056-1871-48D5-8CE0-11A2AA8D089E}" type="slidenum">
              <a:rPr lang="es-CO" smtClean="0"/>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C0146360-C626-4A7D-8CAE-C4EFB2DFE626}" type="datetimeFigureOut">
              <a:rPr lang="es-CO" smtClean="0"/>
              <a:t>26/05/2015</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15D38056-1871-48D5-8CE0-11A2AA8D089E}" type="slidenum">
              <a:rPr lang="es-CO" smtClean="0"/>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0146360-C626-4A7D-8CAE-C4EFB2DFE626}" type="datetimeFigureOut">
              <a:rPr lang="es-CO" smtClean="0"/>
              <a:t>26/05/2015</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15D38056-1871-48D5-8CE0-11A2AA8D089E}" type="slidenum">
              <a:rPr lang="es-CO" smtClean="0"/>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0146360-C626-4A7D-8CAE-C4EFB2DFE626}" type="datetimeFigureOut">
              <a:rPr lang="es-CO" smtClean="0"/>
              <a:t>26/05/2015</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5D38056-1871-48D5-8CE0-11A2AA8D089E}" type="slidenum">
              <a:rPr lang="es-CO" smtClean="0"/>
              <a:t>‹Nº›</a:t>
            </a:fld>
            <a:endParaRPr lang="es-C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0146360-C626-4A7D-8CAE-C4EFB2DFE626}" type="datetimeFigureOut">
              <a:rPr lang="es-CO" smtClean="0"/>
              <a:t>26/05/2015</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5D38056-1871-48D5-8CE0-11A2AA8D089E}" type="slidenum">
              <a:rPr lang="es-CO" smtClean="0"/>
              <a:t>‹Nº›</a:t>
            </a:fld>
            <a:endParaRPr lang="es-C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C0146360-C626-4A7D-8CAE-C4EFB2DFE626}" type="datetimeFigureOut">
              <a:rPr lang="es-CO" smtClean="0"/>
              <a:t>26/05/2015</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5D38056-1871-48D5-8CE0-11A2AA8D089E}" type="slidenum">
              <a:rPr lang="es-CO" smtClean="0"/>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C0146360-C626-4A7D-8CAE-C4EFB2DFE626}" type="datetimeFigureOut">
              <a:rPr lang="es-CO" smtClean="0"/>
              <a:t>26/05/2015</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5D38056-1871-48D5-8CE0-11A2AA8D089E}" type="slidenum">
              <a:rPr lang="es-CO" smtClean="0"/>
              <a:t>‹Nº›</a:t>
            </a:fld>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146360-C626-4A7D-8CAE-C4EFB2DFE626}" type="datetimeFigureOut">
              <a:rPr lang="es-CO" smtClean="0"/>
              <a:t>26/05/2015</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D38056-1871-48D5-8CE0-11A2AA8D089E}" type="slidenum">
              <a:rPr lang="es-CO" smtClean="0"/>
              <a:t>‹Nº›</a:t>
            </a:fld>
            <a:endParaRPr lang="es-C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KABALA y EXODO </a:t>
            </a:r>
            <a:r>
              <a:rPr lang="es-CO" sz="4100" dirty="0" smtClean="0">
                <a:solidFill>
                  <a:srgbClr val="000000"/>
                </a:solidFill>
                <a:latin typeface="Calibri" pitchFamily="34" charset="0"/>
              </a:rPr>
              <a:t>23</a:t>
            </a:r>
            <a:endParaRPr lang="es-CO" sz="4100" dirty="0">
              <a:solidFill>
                <a:srgbClr val="000000"/>
              </a:solidFill>
              <a:latin typeface="Calibri" pitchFamily="34" charset="0"/>
            </a:endParaRPr>
          </a:p>
          <a:p>
            <a:pPr algn="ctr">
              <a:lnSpc>
                <a:spcPct val="90000"/>
              </a:lnSpc>
            </a:pPr>
            <a:r>
              <a:rPr lang="es-CO" sz="2800" dirty="0" err="1" smtClean="0">
                <a:solidFill>
                  <a:srgbClr val="000000"/>
                </a:solidFill>
                <a:latin typeface="Calibri" pitchFamily="34" charset="0"/>
              </a:rPr>
              <a:t>Yitro</a:t>
            </a:r>
            <a:r>
              <a:rPr lang="es-CO" sz="2800" dirty="0" smtClean="0">
                <a:solidFill>
                  <a:srgbClr val="000000"/>
                </a:solidFill>
                <a:latin typeface="Calibri" pitchFamily="34" charset="0"/>
              </a:rPr>
              <a:t> y </a:t>
            </a:r>
            <a:r>
              <a:rPr lang="es-CO" sz="2800" dirty="0" err="1" smtClean="0">
                <a:solidFill>
                  <a:srgbClr val="000000"/>
                </a:solidFill>
                <a:latin typeface="Calibri" pitchFamily="34" charset="0"/>
              </a:rPr>
              <a:t>Moshe</a:t>
            </a:r>
            <a:r>
              <a:rPr lang="es-CO" sz="2800" dirty="0" smtClean="0">
                <a:solidFill>
                  <a:srgbClr val="000000"/>
                </a:solidFill>
                <a:latin typeface="Calibri" pitchFamily="34" charset="0"/>
              </a:rPr>
              <a:t> - Iniciación</a:t>
            </a:r>
            <a:endParaRPr lang="es-CO" sz="28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6" name="Content Placeholder 2"/>
          <p:cNvSpPr txBox="1">
            <a:spLocks noGrp="1"/>
          </p:cNvSpPr>
          <p:nvPr>
            <p:ph idx="1"/>
          </p:nvPr>
        </p:nvSpPr>
        <p:spPr>
          <a:xfrm>
            <a:off x="533400" y="1600200"/>
            <a:ext cx="4267200" cy="4495800"/>
          </a:xfrm>
        </p:spPr>
        <p:txBody>
          <a:bodyPr/>
          <a:lstStyle/>
          <a:p>
            <a:endParaRPr lang="es-CO" sz="2400" smtClean="0">
              <a:latin typeface="Calibri" pitchFamily="34" charset="0"/>
            </a:endParaRPr>
          </a:p>
        </p:txBody>
      </p:sp>
      <p:sp>
        <p:nvSpPr>
          <p:cNvPr id="3077"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pic>
        <p:nvPicPr>
          <p:cNvPr id="3078" name="Picture 9"/>
          <p:cNvPicPr>
            <a:picLocks noChangeAspect="1" noChangeArrowheads="1"/>
          </p:cNvPicPr>
          <p:nvPr/>
        </p:nvPicPr>
        <p:blipFill>
          <a:blip r:embed="rId4" cstate="print"/>
          <a:srcRect/>
          <a:stretch>
            <a:fillRect/>
          </a:stretch>
        </p:blipFill>
        <p:spPr bwMode="auto">
          <a:xfrm>
            <a:off x="628650" y="1685925"/>
            <a:ext cx="8134350" cy="44862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AutoShape 2"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AutoShape 4"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2"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sp>
        <p:nvSpPr>
          <p:cNvPr id="4103" name="AutoShape 2"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4" name="AutoShape 4"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5" name="AutoShape 6"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6" name="AutoShape 8"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7" name="AutoShape 10"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8" name="Content Placeholder 2"/>
          <p:cNvSpPr txBox="1">
            <a:spLocks noGrp="1"/>
          </p:cNvSpPr>
          <p:nvPr>
            <p:ph idx="1"/>
          </p:nvPr>
        </p:nvSpPr>
        <p:spPr>
          <a:xfrm>
            <a:off x="533400" y="1600200"/>
            <a:ext cx="4648200" cy="4876800"/>
          </a:xfrm>
        </p:spPr>
        <p:txBody>
          <a:bodyPr>
            <a:normAutofit lnSpcReduction="10000"/>
          </a:bodyPr>
          <a:lstStyle/>
          <a:p>
            <a:pPr>
              <a:buFont typeface="Arial" charset="0"/>
              <a:buNone/>
            </a:pPr>
            <a:r>
              <a:rPr lang="es-CO" sz="2000" dirty="0" smtClean="0">
                <a:latin typeface="Calibri" pitchFamily="34" charset="0"/>
              </a:rPr>
              <a:t>Una vez que Yitró escuchó todas las maravillas que Hashem había hecho por Moshé y cómo los Hijos de Israel habían sido liberados de Egipto, partió de su lugar para encontrarse con el Profeta y acampó en la Montaña de Elohim.</a:t>
            </a:r>
          </a:p>
          <a:p>
            <a:pPr>
              <a:buFont typeface="Arial" charset="0"/>
              <a:buNone/>
            </a:pPr>
            <a:r>
              <a:rPr lang="es-CO" sz="2000" dirty="0" smtClean="0">
                <a:latin typeface="Calibri" pitchFamily="34" charset="0"/>
              </a:rPr>
              <a:t>Una cosa que él también quería ver de cerca era el desarrollo que había tenido su Talmid y la excelencia a la que había alcanzado.</a:t>
            </a:r>
          </a:p>
          <a:p>
            <a:pPr>
              <a:buFont typeface="Arial" charset="0"/>
              <a:buNone/>
            </a:pPr>
            <a:r>
              <a:rPr lang="es-CO" sz="2000" dirty="0" smtClean="0">
                <a:latin typeface="Calibri" pitchFamily="34" charset="0"/>
              </a:rPr>
              <a:t>Tan grande era el amor que Moshé guardaba por su Maestro, que no solo se llevó a su hermano Aharón, sino también a los 70 Ancianos.</a:t>
            </a:r>
            <a:endParaRPr lang="es-CO" sz="2000" dirty="0" smtClean="0">
              <a:latin typeface="Calibri" pitchFamily="34" charset="0"/>
            </a:endParaRPr>
          </a:p>
          <a:p>
            <a:pPr>
              <a:buFont typeface="Arial" charset="0"/>
              <a:buNone/>
            </a:pPr>
            <a:r>
              <a:rPr lang="es-CO" sz="2000" dirty="0" smtClean="0">
                <a:latin typeface="Calibri" pitchFamily="34" charset="0"/>
              </a:rPr>
              <a:t> </a:t>
            </a:r>
          </a:p>
        </p:txBody>
      </p:sp>
      <p:pic>
        <p:nvPicPr>
          <p:cNvPr id="14" name="Picture 2" descr="http://bibleencyclopedia.com/picturesjpeg/Moses_w_Jethro_1116-80.jpg"/>
          <p:cNvPicPr>
            <a:picLocks noChangeAspect="1" noChangeArrowheads="1"/>
          </p:cNvPicPr>
          <p:nvPr/>
        </p:nvPicPr>
        <p:blipFill>
          <a:blip r:embed="rId4" cstate="print"/>
          <a:srcRect/>
          <a:stretch>
            <a:fillRect/>
          </a:stretch>
        </p:blipFill>
        <p:spPr bwMode="auto">
          <a:xfrm>
            <a:off x="5442390" y="1844824"/>
            <a:ext cx="3299650" cy="3456384"/>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AutoShape 2"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AutoShape 4"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2"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sp>
        <p:nvSpPr>
          <p:cNvPr id="4103" name="AutoShape 2"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4" name="AutoShape 4"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5" name="AutoShape 6"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6" name="AutoShape 8"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7" name="AutoShape 10"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8" name="Content Placeholder 2"/>
          <p:cNvSpPr txBox="1">
            <a:spLocks noGrp="1"/>
          </p:cNvSpPr>
          <p:nvPr>
            <p:ph idx="1"/>
          </p:nvPr>
        </p:nvSpPr>
        <p:spPr>
          <a:xfrm>
            <a:off x="533400" y="1600200"/>
            <a:ext cx="4648200" cy="4876800"/>
          </a:xfrm>
        </p:spPr>
        <p:txBody>
          <a:bodyPr>
            <a:normAutofit fontScale="92500" lnSpcReduction="10000"/>
          </a:bodyPr>
          <a:lstStyle/>
          <a:p>
            <a:pPr>
              <a:buFont typeface="Arial" charset="0"/>
              <a:buNone/>
            </a:pPr>
            <a:r>
              <a:rPr lang="es-CO" sz="2000" dirty="0" smtClean="0">
                <a:latin typeface="Calibri" pitchFamily="34" charset="0"/>
              </a:rPr>
              <a:t>Moshé se alegra mucho de volver a su Maestro y se postra delante de él y lo besa en señal de cariño y respeto.</a:t>
            </a:r>
          </a:p>
          <a:p>
            <a:pPr>
              <a:buFont typeface="Arial" charset="0"/>
              <a:buNone/>
            </a:pPr>
            <a:r>
              <a:rPr lang="es-CO" sz="2000" dirty="0" smtClean="0">
                <a:latin typeface="Calibri" pitchFamily="34" charset="0"/>
              </a:rPr>
              <a:t>Esto nos habla de la gran relación entre Talmid y Maestro. </a:t>
            </a:r>
          </a:p>
          <a:p>
            <a:pPr>
              <a:buFont typeface="Arial" charset="0"/>
              <a:buNone/>
            </a:pPr>
            <a:r>
              <a:rPr lang="es-CO" sz="2000" dirty="0" smtClean="0">
                <a:latin typeface="Calibri" pitchFamily="34" charset="0"/>
              </a:rPr>
              <a:t>No importaba qué tanto nivel superior hubiera logrado el discípulo, él honró a su Maestro y a las enseñanzas detrás del hombre que habían hecho y causado un desarrollo espiritual muy elevado.</a:t>
            </a:r>
          </a:p>
          <a:p>
            <a:pPr>
              <a:buFont typeface="Arial" charset="0"/>
              <a:buNone/>
            </a:pPr>
            <a:r>
              <a:rPr lang="es-CO" sz="2000" dirty="0" smtClean="0">
                <a:latin typeface="Calibri" pitchFamily="34" charset="0"/>
              </a:rPr>
              <a:t>Cuando pudieron los dos estar en la privacidad de su tienda, Moshé le contó con lujo de detalles por todo lo que había pasado Moshé una vez había salido de Midián para Egipto.</a:t>
            </a:r>
            <a:endParaRPr lang="es-CO" sz="2000" dirty="0" smtClean="0">
              <a:latin typeface="Calibri" pitchFamily="34" charset="0"/>
            </a:endParaRPr>
          </a:p>
          <a:p>
            <a:pPr>
              <a:buFont typeface="Arial" charset="0"/>
              <a:buNone/>
            </a:pPr>
            <a:r>
              <a:rPr lang="es-CO" sz="2000" dirty="0" smtClean="0">
                <a:latin typeface="Calibri" pitchFamily="34" charset="0"/>
              </a:rPr>
              <a:t> </a:t>
            </a:r>
          </a:p>
        </p:txBody>
      </p:sp>
      <p:pic>
        <p:nvPicPr>
          <p:cNvPr id="2050" name="Picture 2" descr="http://bibleencyclopedia.com/picturesjpeg/Moses_w_Jethro_1116-80.jpg"/>
          <p:cNvPicPr>
            <a:picLocks noChangeAspect="1" noChangeArrowheads="1"/>
          </p:cNvPicPr>
          <p:nvPr/>
        </p:nvPicPr>
        <p:blipFill>
          <a:blip r:embed="rId4" cstate="print"/>
          <a:srcRect/>
          <a:stretch>
            <a:fillRect/>
          </a:stretch>
        </p:blipFill>
        <p:spPr bwMode="auto">
          <a:xfrm>
            <a:off x="5442390" y="1844824"/>
            <a:ext cx="3299650" cy="3456384"/>
          </a:xfrm>
          <a:prstGeom prst="rect">
            <a:avLst/>
          </a:prstGeo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AutoShape 2"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AutoShape 4"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2"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sp>
        <p:nvSpPr>
          <p:cNvPr id="4103" name="AutoShape 2"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4" name="AutoShape 4"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5" name="AutoShape 6"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6" name="AutoShape 8"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7" name="AutoShape 10"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8" name="Content Placeholder 2"/>
          <p:cNvSpPr txBox="1">
            <a:spLocks noGrp="1"/>
          </p:cNvSpPr>
          <p:nvPr>
            <p:ph idx="1"/>
          </p:nvPr>
        </p:nvSpPr>
        <p:spPr>
          <a:xfrm>
            <a:off x="533400" y="1600200"/>
            <a:ext cx="7494984" cy="4876800"/>
          </a:xfrm>
        </p:spPr>
        <p:txBody>
          <a:bodyPr>
            <a:normAutofit/>
          </a:bodyPr>
          <a:lstStyle/>
          <a:p>
            <a:pPr>
              <a:buFont typeface="Arial" charset="0"/>
              <a:buNone/>
            </a:pPr>
            <a:r>
              <a:rPr lang="es-CO" sz="2400" dirty="0" smtClean="0">
                <a:latin typeface="Calibri" pitchFamily="34" charset="0"/>
              </a:rPr>
              <a:t>Esto refleja la práctica común; que el estudiante relata de una manera objetiva los eventos, tanto de su vida interior como exterior al Anciano, así el instructor puede conocer, aprender y enseñar de las lecciones experimentadas.</a:t>
            </a:r>
          </a:p>
          <a:p>
            <a:pPr>
              <a:buFont typeface="Arial" charset="0"/>
              <a:buNone/>
            </a:pPr>
            <a:r>
              <a:rPr lang="es-CO" sz="2400" dirty="0" smtClean="0">
                <a:latin typeface="Calibri" pitchFamily="34" charset="0"/>
              </a:rPr>
              <a:t>Yitró se maravilló del reporte de Moshé y manifiesta: Bendito sea Hashem que te ha salvado del poder de Egipto y del Faraón.</a:t>
            </a:r>
          </a:p>
          <a:p>
            <a:pPr>
              <a:buFont typeface="Arial" charset="0"/>
              <a:buNone/>
            </a:pPr>
            <a:r>
              <a:rPr lang="es-CO" sz="2400" dirty="0" smtClean="0">
                <a:latin typeface="Calibri" pitchFamily="34" charset="0"/>
              </a:rPr>
              <a:t>“Ahora yo conozco que Hashem es mas grande que todos los dioses”.</a:t>
            </a:r>
          </a:p>
          <a:p>
            <a:pPr>
              <a:buFont typeface="Arial" charset="0"/>
              <a:buNone/>
            </a:pPr>
            <a:r>
              <a:rPr lang="es-CO" sz="2400" dirty="0" smtClean="0">
                <a:latin typeface="Calibri" pitchFamily="34" charset="0"/>
              </a:rPr>
              <a:t>Esta última declaración refleja el nivel de Yitró</a:t>
            </a:r>
            <a:r>
              <a:rPr lang="es-CO" sz="2400" dirty="0">
                <a:latin typeface="Calibri" pitchFamily="34" charset="0"/>
              </a:rPr>
              <a:t>.</a:t>
            </a: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AutoShape 2"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AutoShape 4"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2"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sp>
        <p:nvSpPr>
          <p:cNvPr id="4103" name="AutoShape 2"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4" name="AutoShape 4"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5" name="AutoShape 6"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6" name="AutoShape 8"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7" name="AutoShape 10"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8" name="Content Placeholder 2"/>
          <p:cNvSpPr txBox="1">
            <a:spLocks noGrp="1"/>
          </p:cNvSpPr>
          <p:nvPr>
            <p:ph idx="1"/>
          </p:nvPr>
        </p:nvSpPr>
        <p:spPr>
          <a:xfrm>
            <a:off x="533400" y="1600200"/>
            <a:ext cx="5334744" cy="4876800"/>
          </a:xfrm>
        </p:spPr>
        <p:txBody>
          <a:bodyPr>
            <a:normAutofit/>
          </a:bodyPr>
          <a:lstStyle/>
          <a:p>
            <a:pPr>
              <a:buFont typeface="Arial" charset="0"/>
              <a:buNone/>
            </a:pPr>
            <a:r>
              <a:rPr lang="es-CO" sz="2000" dirty="0" smtClean="0">
                <a:latin typeface="Calibri" pitchFamily="34" charset="0"/>
              </a:rPr>
              <a:t>De acuerdo a la tradición rabínica, Yitró no es un idólatra, él cree en la jerarquía panteística y ve al Eterno como el mas grande de todos los dioses.</a:t>
            </a:r>
          </a:p>
          <a:p>
            <a:pPr>
              <a:buFont typeface="Arial" charset="0"/>
              <a:buNone/>
            </a:pPr>
            <a:r>
              <a:rPr lang="es-CO" sz="2000" dirty="0" smtClean="0">
                <a:latin typeface="Calibri" pitchFamily="34" charset="0"/>
              </a:rPr>
              <a:t>Esto es de manera grande muy diferente al Monoteísmo y es el punto que divide a Yitró de Moshé.</a:t>
            </a:r>
          </a:p>
          <a:p>
            <a:pPr>
              <a:buFont typeface="Arial" charset="0"/>
              <a:buNone/>
            </a:pPr>
            <a:r>
              <a:rPr lang="es-CO" sz="2000" dirty="0" smtClean="0">
                <a:latin typeface="Calibri" pitchFamily="34" charset="0"/>
              </a:rPr>
              <a:t>Después de haber compartido, Moshé, </a:t>
            </a:r>
            <a:r>
              <a:rPr lang="es-CO" sz="2000" dirty="0">
                <a:latin typeface="Calibri" pitchFamily="34" charset="0"/>
              </a:rPr>
              <a:t>A</a:t>
            </a:r>
            <a:r>
              <a:rPr lang="es-CO" sz="2000" dirty="0" smtClean="0">
                <a:latin typeface="Calibri" pitchFamily="34" charset="0"/>
              </a:rPr>
              <a:t>harón y los Ancianos la comida con Yitró, él ofrece un sacrificio que había traído para celebrar la bendición que Dios había dado al encuentro.</a:t>
            </a:r>
          </a:p>
          <a:p>
            <a:pPr>
              <a:buFont typeface="Arial" charset="0"/>
              <a:buNone/>
            </a:pPr>
            <a:r>
              <a:rPr lang="es-CO" sz="2000" dirty="0" smtClean="0">
                <a:latin typeface="Calibri" pitchFamily="34" charset="0"/>
              </a:rPr>
              <a:t>Moshé entonces le muestra cómo opera la Corte para arreglar las disputas entre las Tribus y los individuos.</a:t>
            </a:r>
            <a:endParaRPr lang="es-CO" sz="2000" dirty="0" smtClean="0">
              <a:latin typeface="Calibri" pitchFamily="34" charset="0"/>
            </a:endParaRPr>
          </a:p>
          <a:p>
            <a:pPr>
              <a:buFont typeface="Arial" charset="0"/>
              <a:buNone/>
            </a:pPr>
            <a:endParaRPr lang="es-CO" sz="2000" dirty="0" smtClean="0">
              <a:latin typeface="Calibri" pitchFamily="34" charset="0"/>
            </a:endParaRPr>
          </a:p>
        </p:txBody>
      </p:sp>
      <p:pic>
        <p:nvPicPr>
          <p:cNvPr id="6146" name="Picture 2" descr="http://s2.jcg.co/thumbs_small/prcas1797.jpg"/>
          <p:cNvPicPr>
            <a:picLocks noChangeAspect="1" noChangeArrowheads="1"/>
          </p:cNvPicPr>
          <p:nvPr/>
        </p:nvPicPr>
        <p:blipFill>
          <a:blip r:embed="rId4" cstate="print"/>
          <a:srcRect/>
          <a:stretch>
            <a:fillRect/>
          </a:stretch>
        </p:blipFill>
        <p:spPr bwMode="auto">
          <a:xfrm>
            <a:off x="6444208" y="2564904"/>
            <a:ext cx="2040707" cy="2808312"/>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AutoShape 2"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AutoShape 4"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2"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sp>
        <p:nvSpPr>
          <p:cNvPr id="4103" name="AutoShape 2"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4" name="AutoShape 4"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5" name="AutoShape 6"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6" name="AutoShape 8"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7" name="AutoShape 10"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8" name="Content Placeholder 2"/>
          <p:cNvSpPr txBox="1">
            <a:spLocks noGrp="1"/>
          </p:cNvSpPr>
          <p:nvPr>
            <p:ph idx="1"/>
          </p:nvPr>
        </p:nvSpPr>
        <p:spPr>
          <a:xfrm>
            <a:off x="533400" y="1600200"/>
            <a:ext cx="4648200" cy="4876800"/>
          </a:xfrm>
        </p:spPr>
        <p:txBody>
          <a:bodyPr>
            <a:normAutofit fontScale="92500" lnSpcReduction="20000"/>
          </a:bodyPr>
          <a:lstStyle/>
          <a:p>
            <a:pPr>
              <a:buFont typeface="Arial" charset="0"/>
              <a:buNone/>
            </a:pPr>
            <a:r>
              <a:rPr lang="es-CO" sz="2600" dirty="0" smtClean="0">
                <a:latin typeface="Calibri" pitchFamily="34" charset="0"/>
              </a:rPr>
              <a:t>Todo ello les tomó el día y Yitró quien era el Maestro le enseñó cómo cambiar el método de trabajo que Moshé estaba desarrollando, ya que vio que él no estaba usando toda su energía de manera económica, y entonces le indica escoger a personas temerosas de Dios y honestas para que pudieran decidir casos simples.</a:t>
            </a:r>
          </a:p>
          <a:p>
            <a:pPr>
              <a:buFont typeface="Arial" charset="0"/>
              <a:buNone/>
            </a:pPr>
            <a:r>
              <a:rPr lang="es-CO" sz="2600" dirty="0" smtClean="0">
                <a:latin typeface="Calibri" pitchFamily="34" charset="0"/>
              </a:rPr>
              <a:t>Esto le dejaría a Moshé el tiempo suficiente para juzgar y enseñar sobre los asuntos mas complejos.</a:t>
            </a:r>
          </a:p>
        </p:txBody>
      </p:sp>
      <p:pic>
        <p:nvPicPr>
          <p:cNvPr id="51202" name="Picture 2" descr="http://upload.wikimedia.org/wikipedia/commons/4/43/Tissot_Moses_Forbids_the_People_to_Follow_Him.jpg"/>
          <p:cNvPicPr>
            <a:picLocks noChangeAspect="1" noChangeArrowheads="1"/>
          </p:cNvPicPr>
          <p:nvPr/>
        </p:nvPicPr>
        <p:blipFill>
          <a:blip r:embed="rId4" cstate="print"/>
          <a:srcRect/>
          <a:stretch>
            <a:fillRect/>
          </a:stretch>
        </p:blipFill>
        <p:spPr bwMode="auto">
          <a:xfrm>
            <a:off x="5436096" y="2564904"/>
            <a:ext cx="2989487" cy="2304256"/>
          </a:xfrm>
          <a:prstGeom prst="rect">
            <a:avLst/>
          </a:prstGeo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AutoShape 2"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AutoShape 4"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2"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sp>
        <p:nvSpPr>
          <p:cNvPr id="4103" name="AutoShape 2"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4" name="AutoShape 4"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5" name="AutoShape 6"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6" name="AutoShape 8"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7" name="AutoShape 10"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8" name="Content Placeholder 2"/>
          <p:cNvSpPr txBox="1">
            <a:spLocks noGrp="1"/>
          </p:cNvSpPr>
          <p:nvPr>
            <p:ph idx="1"/>
          </p:nvPr>
        </p:nvSpPr>
        <p:spPr>
          <a:xfrm>
            <a:off x="533400" y="1600200"/>
            <a:ext cx="4648200" cy="4876800"/>
          </a:xfrm>
        </p:spPr>
        <p:txBody>
          <a:bodyPr>
            <a:normAutofit/>
          </a:bodyPr>
          <a:lstStyle/>
          <a:p>
            <a:pPr>
              <a:buFont typeface="Arial" charset="0"/>
              <a:buNone/>
            </a:pPr>
            <a:r>
              <a:rPr lang="es-CO" sz="2400" dirty="0" smtClean="0">
                <a:latin typeface="Calibri" pitchFamily="34" charset="0"/>
              </a:rPr>
              <a:t>La lección que aprendemos de lo anterior es que la verdad viene antes de todas las cosas.</a:t>
            </a:r>
          </a:p>
          <a:p>
            <a:pPr>
              <a:buFont typeface="Arial" charset="0"/>
              <a:buNone/>
            </a:pPr>
            <a:r>
              <a:rPr lang="es-CO" sz="2400" dirty="0" smtClean="0">
                <a:latin typeface="Calibri" pitchFamily="34" charset="0"/>
              </a:rPr>
              <a:t>Vemos a Moshé quien ahora es mas desarrollado que su Maestro Yitró, y toma consejo todavía de él y sobre todo de una manera modesta.</a:t>
            </a:r>
          </a:p>
          <a:p>
            <a:pPr>
              <a:buFont typeface="Arial" charset="0"/>
              <a:buNone/>
            </a:pPr>
            <a:r>
              <a:rPr lang="es-CO" sz="2400" dirty="0" smtClean="0">
                <a:latin typeface="Calibri" pitchFamily="34" charset="0"/>
              </a:rPr>
              <a:t>Esto debió haber sorprendido a los Israelitas quienes vieron a su aristocrático líder con asombro.</a:t>
            </a:r>
          </a:p>
        </p:txBody>
      </p:sp>
      <p:pic>
        <p:nvPicPr>
          <p:cNvPr id="49154" name="Picture 2" descr="http://www.jesuswalk.com/moses/images/tissot-moses-and-aaron-speak-to-the-people-445x377.jpg"/>
          <p:cNvPicPr>
            <a:picLocks noChangeAspect="1" noChangeArrowheads="1"/>
          </p:cNvPicPr>
          <p:nvPr/>
        </p:nvPicPr>
        <p:blipFill>
          <a:blip r:embed="rId4" cstate="print"/>
          <a:srcRect/>
          <a:stretch>
            <a:fillRect/>
          </a:stretch>
        </p:blipFill>
        <p:spPr bwMode="auto">
          <a:xfrm>
            <a:off x="5423767" y="2060848"/>
            <a:ext cx="3314850" cy="2808312"/>
          </a:xfrm>
          <a:prstGeom prst="rect">
            <a:avLst/>
          </a:prstGeom>
          <a:noFill/>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AutoShape 2"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AutoShape 4"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2"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sp>
        <p:nvSpPr>
          <p:cNvPr id="4103" name="AutoShape 2"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4" name="AutoShape 4"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5" name="AutoShape 6"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6" name="AutoShape 8"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7" name="AutoShape 10"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8" name="Content Placeholder 2"/>
          <p:cNvSpPr txBox="1">
            <a:spLocks noGrp="1"/>
          </p:cNvSpPr>
          <p:nvPr>
            <p:ph idx="1"/>
          </p:nvPr>
        </p:nvSpPr>
        <p:spPr>
          <a:xfrm>
            <a:off x="533400" y="1600200"/>
            <a:ext cx="4648200" cy="4876800"/>
          </a:xfrm>
        </p:spPr>
        <p:txBody>
          <a:bodyPr>
            <a:normAutofit/>
          </a:bodyPr>
          <a:lstStyle/>
          <a:p>
            <a:pPr>
              <a:buFont typeface="Arial" charset="0"/>
              <a:buNone/>
            </a:pPr>
            <a:r>
              <a:rPr lang="es-CO" sz="2400" dirty="0" smtClean="0">
                <a:latin typeface="Calibri" pitchFamily="34" charset="0"/>
              </a:rPr>
              <a:t>El significado interior de este pasaje es que el enfoque despierto de la psiquis , representada por Moshé, se inclina a tomar responsabilidad por todo.</a:t>
            </a:r>
          </a:p>
          <a:p>
            <a:pPr>
              <a:buFont typeface="Arial" charset="0"/>
              <a:buNone/>
            </a:pPr>
            <a:r>
              <a:rPr lang="es-CO" sz="2400" dirty="0" smtClean="0">
                <a:latin typeface="Calibri" pitchFamily="34" charset="0"/>
              </a:rPr>
              <a:t>Esto no se puede hacer sin imponer gran tensión y pérdida de tiempo para poder elaborar sus propias tareas.</a:t>
            </a:r>
          </a:p>
          <a:p>
            <a:pPr>
              <a:buFont typeface="Arial" charset="0"/>
              <a:buNone/>
            </a:pPr>
            <a:r>
              <a:rPr lang="es-CO" sz="2400" dirty="0" smtClean="0">
                <a:latin typeface="Calibri" pitchFamily="34" charset="0"/>
              </a:rPr>
              <a:t>Uno ve esto antes de que el proceso de aprendizaje se vuelva automático.</a:t>
            </a:r>
          </a:p>
        </p:txBody>
      </p:sp>
      <p:pic>
        <p:nvPicPr>
          <p:cNvPr id="14" name="Picture 2" descr="http://upload.wikimedia.org/wikipedia/commons/4/43/Tissot_Moses_Forbids_the_People_to_Follow_Him.jpg"/>
          <p:cNvPicPr>
            <a:picLocks noChangeAspect="1" noChangeArrowheads="1"/>
          </p:cNvPicPr>
          <p:nvPr/>
        </p:nvPicPr>
        <p:blipFill>
          <a:blip r:embed="rId4" cstate="print"/>
          <a:srcRect/>
          <a:stretch>
            <a:fillRect/>
          </a:stretch>
        </p:blipFill>
        <p:spPr bwMode="auto">
          <a:xfrm>
            <a:off x="5652120" y="2636912"/>
            <a:ext cx="2989487" cy="2304256"/>
          </a:xfrm>
          <a:prstGeom prst="rect">
            <a:avLst/>
          </a:prstGeo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AutoShape 2"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AutoShape 4"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2"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sp>
        <p:nvSpPr>
          <p:cNvPr id="4103" name="AutoShape 2"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4" name="AutoShape 4"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5" name="AutoShape 6"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6" name="AutoShape 8"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7" name="AutoShape 10"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8" name="Content Placeholder 2"/>
          <p:cNvSpPr txBox="1">
            <a:spLocks noGrp="1"/>
          </p:cNvSpPr>
          <p:nvPr>
            <p:ph idx="1"/>
          </p:nvPr>
        </p:nvSpPr>
        <p:spPr>
          <a:xfrm>
            <a:off x="533400" y="1600200"/>
            <a:ext cx="5478760" cy="4637112"/>
          </a:xfrm>
        </p:spPr>
        <p:txBody>
          <a:bodyPr>
            <a:noAutofit/>
          </a:bodyPr>
          <a:lstStyle/>
          <a:p>
            <a:pPr>
              <a:buFont typeface="Arial" charset="0"/>
              <a:buNone/>
            </a:pPr>
            <a:r>
              <a:rPr lang="es-CO" sz="2200" dirty="0" smtClean="0">
                <a:latin typeface="Calibri" pitchFamily="34" charset="0"/>
              </a:rPr>
              <a:t>Aquí Yitró representa a la experiencia psicológica y práctica, le da consejo a recién despierta triada de Hod, Nezah y Tiferet, que permitan a todas aquellas partes de la psiquis inferior quienes son las dignas de confianza para hacerse cargo de todo el trabajo rutinario.</a:t>
            </a:r>
          </a:p>
          <a:p>
            <a:pPr>
              <a:buFont typeface="Arial" charset="0"/>
              <a:buNone/>
            </a:pPr>
            <a:r>
              <a:rPr lang="es-CO" sz="2200" dirty="0" smtClean="0">
                <a:latin typeface="Calibri" pitchFamily="34" charset="0"/>
              </a:rPr>
              <a:t>Un ejemplo es </a:t>
            </a:r>
            <a:r>
              <a:rPr lang="es-ES" sz="2200" dirty="0" smtClean="0">
                <a:latin typeface="Calibri" pitchFamily="34" charset="0"/>
              </a:rPr>
              <a:t>cuando la mente permite que los cálculos efectuados por los procedimientos aprendidos se pueden realizar perfectamente sin la atención consciente del yo, que tiene el trabajo más importante que atender.</a:t>
            </a:r>
            <a:endParaRPr lang="es-CO" sz="2200" dirty="0" smtClean="0">
              <a:latin typeface="Calibri" pitchFamily="34" charset="0"/>
            </a:endParaRPr>
          </a:p>
        </p:txBody>
      </p:sp>
      <p:pic>
        <p:nvPicPr>
          <p:cNvPr id="45057" name="Picture 1"/>
          <p:cNvPicPr>
            <a:picLocks noChangeAspect="1" noChangeArrowheads="1"/>
          </p:cNvPicPr>
          <p:nvPr/>
        </p:nvPicPr>
        <p:blipFill>
          <a:blip r:embed="rId4" cstate="print"/>
          <a:srcRect/>
          <a:stretch>
            <a:fillRect/>
          </a:stretch>
        </p:blipFill>
        <p:spPr bwMode="auto">
          <a:xfrm>
            <a:off x="6156176" y="1484784"/>
            <a:ext cx="2638425" cy="40576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AutoShape 2"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AutoShape 4"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2"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sp>
        <p:nvSpPr>
          <p:cNvPr id="4103" name="AutoShape 2"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4" name="AutoShape 4"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5" name="AutoShape 6"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6" name="AutoShape 8"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7" name="AutoShape 10"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8" name="Content Placeholder 2"/>
          <p:cNvSpPr txBox="1">
            <a:spLocks noGrp="1"/>
          </p:cNvSpPr>
          <p:nvPr>
            <p:ph idx="1"/>
          </p:nvPr>
        </p:nvSpPr>
        <p:spPr>
          <a:xfrm>
            <a:off x="533400" y="1600200"/>
            <a:ext cx="4648200" cy="4876800"/>
          </a:xfrm>
        </p:spPr>
        <p:txBody>
          <a:bodyPr>
            <a:noAutofit/>
          </a:bodyPr>
          <a:lstStyle/>
          <a:p>
            <a:pPr>
              <a:buFont typeface="Arial" charset="0"/>
              <a:buNone/>
            </a:pPr>
            <a:r>
              <a:rPr lang="es-CO" sz="2100" dirty="0" smtClean="0">
                <a:latin typeface="Calibri" pitchFamily="34" charset="0"/>
              </a:rPr>
              <a:t>“Moshé escuchó a su suegro e hizo todo lo que le había sugerido”.</a:t>
            </a:r>
          </a:p>
          <a:p>
            <a:pPr>
              <a:buFont typeface="Arial" charset="0"/>
              <a:buNone/>
            </a:pPr>
            <a:r>
              <a:rPr lang="es-CO" sz="2100" dirty="0" smtClean="0">
                <a:latin typeface="Calibri" pitchFamily="34" charset="0"/>
              </a:rPr>
              <a:t>Entonces fueron creadas una serie de Cortes o complejos nuevos en la psiquis que manejan los asuntos rutinarios, y así Moshé solo se preocupaba con asuntos mayores.</a:t>
            </a:r>
          </a:p>
          <a:p>
            <a:pPr>
              <a:buFont typeface="Arial" charset="0"/>
              <a:buNone/>
            </a:pPr>
            <a:r>
              <a:rPr lang="es-CO" sz="2100" dirty="0" smtClean="0">
                <a:latin typeface="Calibri" pitchFamily="34" charset="0"/>
              </a:rPr>
              <a:t>Después de estos ajustes, el Maestro parte a su propio país o al nivel de evolución en Midián.</a:t>
            </a:r>
          </a:p>
        </p:txBody>
      </p:sp>
      <p:pic>
        <p:nvPicPr>
          <p:cNvPr id="43010" name="Picture 2" descr="http://bibleencyclopedia.com/picturesjpeg/Moses_w_Jethro_1116-80.jpg"/>
          <p:cNvPicPr>
            <a:picLocks noChangeAspect="1" noChangeArrowheads="1"/>
          </p:cNvPicPr>
          <p:nvPr/>
        </p:nvPicPr>
        <p:blipFill>
          <a:blip r:embed="rId4" cstate="print"/>
          <a:srcRect/>
          <a:stretch>
            <a:fillRect/>
          </a:stretch>
        </p:blipFill>
        <p:spPr bwMode="auto">
          <a:xfrm>
            <a:off x="5652120" y="2060848"/>
            <a:ext cx="2680965" cy="2808312"/>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AutoShape 2"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AutoShape 4"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2"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sp>
        <p:nvSpPr>
          <p:cNvPr id="4103" name="AutoShape 2"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4" name="AutoShape 4"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5" name="AutoShape 6"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6" name="AutoShape 8"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7" name="AutoShape 10"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8" name="Content Placeholder 2"/>
          <p:cNvSpPr txBox="1">
            <a:spLocks noGrp="1"/>
          </p:cNvSpPr>
          <p:nvPr>
            <p:ph idx="1"/>
          </p:nvPr>
        </p:nvSpPr>
        <p:spPr>
          <a:xfrm>
            <a:off x="533400" y="1600200"/>
            <a:ext cx="4648200" cy="4876800"/>
          </a:xfrm>
        </p:spPr>
        <p:txBody>
          <a:bodyPr>
            <a:noAutofit/>
          </a:bodyPr>
          <a:lstStyle/>
          <a:p>
            <a:pPr>
              <a:buFont typeface="Arial" charset="0"/>
              <a:buNone/>
            </a:pPr>
            <a:r>
              <a:rPr lang="es-CO" sz="2100" dirty="0" smtClean="0">
                <a:latin typeface="Calibri" pitchFamily="34" charset="0"/>
              </a:rPr>
              <a:t>En el Tercer Mes, cuando los Hijos de Israel ya se habían alejado lo suficiente de la Tierra de </a:t>
            </a:r>
            <a:r>
              <a:rPr lang="es-CO" sz="2100" dirty="0" err="1" smtClean="0">
                <a:latin typeface="Calibri" pitchFamily="34" charset="0"/>
              </a:rPr>
              <a:t>Mitzráyim</a:t>
            </a:r>
            <a:r>
              <a:rPr lang="es-CO" sz="2100" dirty="0" smtClean="0">
                <a:latin typeface="Calibri" pitchFamily="34" charset="0"/>
              </a:rPr>
              <a:t>, el mismo día llegaron al Desierto de Sinaí.</a:t>
            </a:r>
          </a:p>
          <a:p>
            <a:pPr>
              <a:buFont typeface="Arial" charset="0"/>
              <a:buNone/>
            </a:pPr>
            <a:r>
              <a:rPr lang="es-CO" sz="2100" dirty="0" smtClean="0">
                <a:latin typeface="Calibri" pitchFamily="34" charset="0"/>
              </a:rPr>
              <a:t>Esto significa que los Israelitas habían pasado por 3 Ciclos Lunares y que se habían acercado al Primer Cuarto del Calendario Hebreo, o medio-verano.</a:t>
            </a:r>
          </a:p>
          <a:p>
            <a:pPr>
              <a:buFont typeface="Arial" charset="0"/>
              <a:buNone/>
            </a:pPr>
            <a:r>
              <a:rPr lang="es-CO" sz="2100" dirty="0" smtClean="0">
                <a:latin typeface="Calibri" pitchFamily="34" charset="0"/>
              </a:rPr>
              <a:t>Si la Luna es el símbolo de Yesod, el Ego –naturaleza humana-; y </a:t>
            </a:r>
          </a:p>
          <a:p>
            <a:pPr>
              <a:buFont typeface="Arial" charset="0"/>
              <a:buNone/>
            </a:pPr>
            <a:r>
              <a:rPr lang="es-CO" sz="2100" dirty="0" smtClean="0">
                <a:latin typeface="Calibri" pitchFamily="34" charset="0"/>
              </a:rPr>
              <a:t>El Sol es el símbolo de Tiferet, el Sí Mismo –individualidad de cada persona-</a:t>
            </a:r>
          </a:p>
        </p:txBody>
      </p:sp>
      <p:pic>
        <p:nvPicPr>
          <p:cNvPr id="4109" name="Picture 15" descr="http://images.huffingtonpost.com/2014-02-14-AlMahaDesertResort.jpg"/>
          <p:cNvPicPr>
            <a:picLocks noChangeAspect="1" noChangeArrowheads="1"/>
          </p:cNvPicPr>
          <p:nvPr/>
        </p:nvPicPr>
        <p:blipFill>
          <a:blip r:embed="rId4" cstate="print"/>
          <a:srcRect/>
          <a:stretch>
            <a:fillRect/>
          </a:stretch>
        </p:blipFill>
        <p:spPr bwMode="auto">
          <a:xfrm>
            <a:off x="5257800" y="3810000"/>
            <a:ext cx="3657600" cy="2057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AutoShape 2"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AutoShape 4"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2"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sp>
        <p:nvSpPr>
          <p:cNvPr id="4103" name="AutoShape 2"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4" name="AutoShape 4"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5" name="AutoShape 6"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6" name="AutoShape 8"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7" name="AutoShape 10"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8" name="Content Placeholder 2"/>
          <p:cNvSpPr txBox="1">
            <a:spLocks noGrp="1"/>
          </p:cNvSpPr>
          <p:nvPr>
            <p:ph idx="1"/>
          </p:nvPr>
        </p:nvSpPr>
        <p:spPr>
          <a:xfrm>
            <a:off x="533400" y="1600200"/>
            <a:ext cx="4648200" cy="4876800"/>
          </a:xfrm>
        </p:spPr>
        <p:txBody>
          <a:bodyPr>
            <a:noAutofit/>
          </a:bodyPr>
          <a:lstStyle/>
          <a:p>
            <a:pPr>
              <a:buFont typeface="Arial" charset="0"/>
              <a:buNone/>
            </a:pPr>
            <a:r>
              <a:rPr lang="es-CO" sz="2100" dirty="0" smtClean="0">
                <a:latin typeface="Calibri" pitchFamily="34" charset="0"/>
              </a:rPr>
              <a:t>Así entonces, este periodo de tiempo  nos habla de un evento crucial relacionado con el significado del Solsticio de Verano.</a:t>
            </a:r>
          </a:p>
          <a:p>
            <a:pPr>
              <a:buFont typeface="Arial" charset="0"/>
              <a:buNone/>
            </a:pPr>
            <a:r>
              <a:rPr lang="es-CO" sz="2100" dirty="0" smtClean="0">
                <a:latin typeface="Calibri" pitchFamily="34" charset="0"/>
              </a:rPr>
              <a:t>En el mundo antiguo, el Solsticio era celebrado con una gran fiesta que marcaban eventos cósmicos al cambiar las estaciones.</a:t>
            </a:r>
          </a:p>
          <a:p>
            <a:pPr>
              <a:buFont typeface="Arial" charset="0"/>
              <a:buNone/>
            </a:pPr>
            <a:r>
              <a:rPr lang="es-CO" sz="2100" dirty="0" smtClean="0">
                <a:latin typeface="Calibri" pitchFamily="34" charset="0"/>
              </a:rPr>
              <a:t>Tal evento era considerado una Transformación en la Creación y por consiguiente, en el espíritu que corresponde con ese Mundo cósmico.</a:t>
            </a:r>
          </a:p>
        </p:txBody>
      </p:sp>
      <p:pic>
        <p:nvPicPr>
          <p:cNvPr id="38914" name="Picture 2" descr="http://naturefriendsla.org/web/images/pagemaster/SummerSolstice7.jpg"/>
          <p:cNvPicPr>
            <a:picLocks noChangeAspect="1" noChangeArrowheads="1"/>
          </p:cNvPicPr>
          <p:nvPr/>
        </p:nvPicPr>
        <p:blipFill>
          <a:blip r:embed="rId4" cstate="print"/>
          <a:srcRect/>
          <a:stretch>
            <a:fillRect/>
          </a:stretch>
        </p:blipFill>
        <p:spPr bwMode="auto">
          <a:xfrm>
            <a:off x="5580112" y="2420888"/>
            <a:ext cx="2966082" cy="2808312"/>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AutoShape 2"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AutoShape 4"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2"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sp>
        <p:nvSpPr>
          <p:cNvPr id="4103" name="AutoShape 2"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4" name="AutoShape 4"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5" name="AutoShape 6"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6" name="AutoShape 8"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7" name="AutoShape 10"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8" name="Content Placeholder 2"/>
          <p:cNvSpPr txBox="1">
            <a:spLocks noGrp="1"/>
          </p:cNvSpPr>
          <p:nvPr>
            <p:ph idx="1"/>
          </p:nvPr>
        </p:nvSpPr>
        <p:spPr>
          <a:xfrm>
            <a:off x="533400" y="1600200"/>
            <a:ext cx="4648200" cy="4876800"/>
          </a:xfrm>
        </p:spPr>
        <p:txBody>
          <a:bodyPr>
            <a:noAutofit/>
          </a:bodyPr>
          <a:lstStyle/>
          <a:p>
            <a:pPr>
              <a:buFont typeface="Arial" charset="0"/>
              <a:buNone/>
            </a:pPr>
            <a:r>
              <a:rPr lang="es-CO" sz="2100" dirty="0" smtClean="0">
                <a:latin typeface="Calibri" pitchFamily="34" charset="0"/>
              </a:rPr>
              <a:t>Los Israelitas se metieron al Desierto hasta que asentaron su campamento delante de la Montaña Santa.</a:t>
            </a:r>
          </a:p>
          <a:p>
            <a:pPr>
              <a:buFont typeface="Arial" charset="0"/>
              <a:buNone/>
            </a:pPr>
            <a:r>
              <a:rPr lang="es-CO" sz="2100" dirty="0" smtClean="0">
                <a:latin typeface="Calibri" pitchFamily="34" charset="0"/>
              </a:rPr>
              <a:t>La palabra Sinaí significa, entre otras,  “acantilado alto” y “barranco profundo”.</a:t>
            </a:r>
          </a:p>
          <a:p>
            <a:pPr>
              <a:buFont typeface="Arial" charset="0"/>
              <a:buNone/>
            </a:pPr>
            <a:r>
              <a:rPr lang="es-CO" sz="2100" dirty="0" smtClean="0">
                <a:latin typeface="Calibri" pitchFamily="34" charset="0"/>
              </a:rPr>
              <a:t>Esto puede verse simbólicamente como una empinada subiendo a los Cielos, o como una profunda bajada penetrando dentro del espíritu.</a:t>
            </a:r>
          </a:p>
          <a:p>
            <a:pPr>
              <a:buFont typeface="Arial" charset="0"/>
              <a:buNone/>
            </a:pPr>
            <a:r>
              <a:rPr lang="es-CO" sz="2100" dirty="0" smtClean="0">
                <a:latin typeface="Calibri" pitchFamily="34" charset="0"/>
              </a:rPr>
              <a:t>Aquí Moshé asciende al Monte y conversa con Dios acerca de la Casa de Jacob y sobre los Hijos de Israel.</a:t>
            </a:r>
          </a:p>
        </p:txBody>
      </p:sp>
      <p:pic>
        <p:nvPicPr>
          <p:cNvPr id="4109" name="Picture 15" descr="http://images.huffingtonpost.com/2014-02-14-AlMahaDesertResort.jpg"/>
          <p:cNvPicPr>
            <a:picLocks noChangeAspect="1" noChangeArrowheads="1"/>
          </p:cNvPicPr>
          <p:nvPr/>
        </p:nvPicPr>
        <p:blipFill>
          <a:blip r:embed="rId4" cstate="print"/>
          <a:srcRect/>
          <a:stretch>
            <a:fillRect/>
          </a:stretch>
        </p:blipFill>
        <p:spPr bwMode="auto">
          <a:xfrm>
            <a:off x="5257800" y="3810000"/>
            <a:ext cx="3657600" cy="2057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AutoShape 2"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AutoShape 4"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2"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sp>
        <p:nvSpPr>
          <p:cNvPr id="4103" name="AutoShape 2"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4" name="AutoShape 4"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5" name="AutoShape 6"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6" name="AutoShape 8"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7" name="AutoShape 10"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8" name="Content Placeholder 2"/>
          <p:cNvSpPr txBox="1">
            <a:spLocks noGrp="1"/>
          </p:cNvSpPr>
          <p:nvPr>
            <p:ph idx="1"/>
          </p:nvPr>
        </p:nvSpPr>
        <p:spPr>
          <a:xfrm>
            <a:off x="533400" y="1600200"/>
            <a:ext cx="4648200" cy="4876800"/>
          </a:xfrm>
        </p:spPr>
        <p:txBody>
          <a:bodyPr>
            <a:noAutofit/>
          </a:bodyPr>
          <a:lstStyle/>
          <a:p>
            <a:pPr>
              <a:buFont typeface="Arial" charset="0"/>
              <a:buNone/>
            </a:pPr>
            <a:r>
              <a:rPr lang="es-CO" sz="2100" dirty="0" smtClean="0">
                <a:latin typeface="Calibri" pitchFamily="34" charset="0"/>
              </a:rPr>
              <a:t>Esta es una clara distinción entre dos niveles de hebreos.</a:t>
            </a:r>
          </a:p>
          <a:p>
            <a:pPr>
              <a:buFont typeface="Arial" charset="0"/>
              <a:buNone/>
            </a:pPr>
            <a:r>
              <a:rPr lang="es-CO" sz="2100" dirty="0" smtClean="0">
                <a:latin typeface="Calibri" pitchFamily="34" charset="0"/>
              </a:rPr>
              <a:t>El primero representa el núcleo interno de los Ancianos, quienes son los espiritualmente iniciados; y los segundos, los que todavía están inmaduros en esos asuntos.</a:t>
            </a:r>
          </a:p>
          <a:p>
            <a:pPr>
              <a:buFont typeface="Arial" charset="0"/>
              <a:buNone/>
            </a:pPr>
            <a:r>
              <a:rPr lang="es-CO" sz="2100" dirty="0" smtClean="0">
                <a:latin typeface="Calibri" pitchFamily="34" charset="0"/>
              </a:rPr>
              <a:t>La Confirmación viene cuando el Eterno habla de cómo la Divinidad ha creado a los Israelitas sobre las alas del águila en el lugar de la Santa Presencia aquí en la Montaña Sagrada.</a:t>
            </a:r>
          </a:p>
        </p:txBody>
      </p:sp>
      <p:pic>
        <p:nvPicPr>
          <p:cNvPr id="34818" name="Picture 2" descr="http://www.allaboutbirds.org/guide/PHOTO/LARGE/bald_eagle_adult2.jpg"/>
          <p:cNvPicPr>
            <a:picLocks noChangeAspect="1" noChangeArrowheads="1"/>
          </p:cNvPicPr>
          <p:nvPr/>
        </p:nvPicPr>
        <p:blipFill>
          <a:blip r:embed="rId4" cstate="print"/>
          <a:srcRect/>
          <a:stretch>
            <a:fillRect/>
          </a:stretch>
        </p:blipFill>
        <p:spPr bwMode="auto">
          <a:xfrm>
            <a:off x="6084168" y="2924944"/>
            <a:ext cx="2773432" cy="2088232"/>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AutoShape 2"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AutoShape 4"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2"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sp>
        <p:nvSpPr>
          <p:cNvPr id="4103" name="AutoShape 2"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4" name="AutoShape 4"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5" name="AutoShape 6"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6" name="AutoShape 8"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7" name="AutoShape 10"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8" name="Content Placeholder 2"/>
          <p:cNvSpPr txBox="1">
            <a:spLocks noGrp="1"/>
          </p:cNvSpPr>
          <p:nvPr>
            <p:ph idx="1"/>
          </p:nvPr>
        </p:nvSpPr>
        <p:spPr>
          <a:xfrm>
            <a:off x="533400" y="1600200"/>
            <a:ext cx="4648200" cy="4876800"/>
          </a:xfrm>
        </p:spPr>
        <p:txBody>
          <a:bodyPr>
            <a:noAutofit/>
          </a:bodyPr>
          <a:lstStyle/>
          <a:p>
            <a:pPr>
              <a:buFont typeface="Arial" charset="0"/>
              <a:buNone/>
            </a:pPr>
            <a:r>
              <a:rPr lang="es-CO" sz="2100" dirty="0" smtClean="0">
                <a:latin typeface="Calibri" pitchFamily="34" charset="0"/>
              </a:rPr>
              <a:t>Este símbolo del águila no es justamente poético, sino un cifrado preciso para el Mundo Beriático o Mundo Espiritual.</a:t>
            </a:r>
          </a:p>
          <a:p>
            <a:pPr>
              <a:buFont typeface="Arial" charset="0"/>
              <a:buNone/>
            </a:pPr>
            <a:r>
              <a:rPr lang="es-CO" sz="2100" dirty="0" smtClean="0">
                <a:latin typeface="Calibri" pitchFamily="34" charset="0"/>
              </a:rPr>
              <a:t>El águila es uno de los 4 animales usados mas tarde por Yejezquel para representar a los Cuatro Mundos.</a:t>
            </a:r>
          </a:p>
          <a:p>
            <a:pPr>
              <a:buFont typeface="Arial" charset="0"/>
              <a:buNone/>
            </a:pPr>
            <a:r>
              <a:rPr lang="es-CO" sz="2100" dirty="0" smtClean="0">
                <a:latin typeface="Calibri" pitchFamily="34" charset="0"/>
              </a:rPr>
              <a:t>De acuerdo a la Tradición, </a:t>
            </a:r>
          </a:p>
          <a:p>
            <a:pPr>
              <a:buFont typeface="Arial" charset="0"/>
              <a:buNone/>
            </a:pPr>
            <a:r>
              <a:rPr lang="es-CO" sz="2100" dirty="0">
                <a:latin typeface="Calibri" pitchFamily="34" charset="0"/>
              </a:rPr>
              <a:t>E</a:t>
            </a:r>
            <a:r>
              <a:rPr lang="es-CO" sz="2100" dirty="0" smtClean="0">
                <a:latin typeface="Calibri" pitchFamily="34" charset="0"/>
              </a:rPr>
              <a:t>l Toro simboliza a </a:t>
            </a:r>
            <a:r>
              <a:rPr lang="es-CO" sz="2100" b="1" dirty="0" smtClean="0">
                <a:latin typeface="Calibri" pitchFamily="34" charset="0"/>
              </a:rPr>
              <a:t>Asiyáh</a:t>
            </a:r>
            <a:r>
              <a:rPr lang="es-CO" sz="2100" dirty="0" smtClean="0">
                <a:latin typeface="Calibri" pitchFamily="34" charset="0"/>
              </a:rPr>
              <a:t> –acción física</a:t>
            </a:r>
          </a:p>
          <a:p>
            <a:pPr>
              <a:buFont typeface="Arial" charset="0"/>
              <a:buNone/>
            </a:pPr>
            <a:r>
              <a:rPr lang="es-CO" sz="2100" dirty="0" smtClean="0">
                <a:latin typeface="Calibri" pitchFamily="34" charset="0"/>
              </a:rPr>
              <a:t>El León a </a:t>
            </a:r>
            <a:r>
              <a:rPr lang="es-CO" sz="2100" b="1" dirty="0" smtClean="0">
                <a:latin typeface="Calibri" pitchFamily="34" charset="0"/>
              </a:rPr>
              <a:t>Yetziráh</a:t>
            </a:r>
            <a:r>
              <a:rPr lang="es-CO" sz="2100" dirty="0" smtClean="0">
                <a:latin typeface="Calibri" pitchFamily="34" charset="0"/>
              </a:rPr>
              <a:t> –Formación o psicológico</a:t>
            </a:r>
          </a:p>
          <a:p>
            <a:pPr>
              <a:buFont typeface="Arial" charset="0"/>
              <a:buNone/>
            </a:pPr>
            <a:r>
              <a:rPr lang="es-CO" sz="2100" dirty="0" smtClean="0">
                <a:latin typeface="Calibri" pitchFamily="34" charset="0"/>
              </a:rPr>
              <a:t>El Águila a </a:t>
            </a:r>
            <a:r>
              <a:rPr lang="es-CO" sz="2100" b="1" dirty="0" smtClean="0">
                <a:latin typeface="Calibri" pitchFamily="34" charset="0"/>
              </a:rPr>
              <a:t>Beriyáh</a:t>
            </a:r>
            <a:r>
              <a:rPr lang="es-CO" sz="2100" dirty="0" smtClean="0">
                <a:latin typeface="Calibri" pitchFamily="34" charset="0"/>
              </a:rPr>
              <a:t> –espiritual o cósmico</a:t>
            </a:r>
          </a:p>
          <a:p>
            <a:pPr>
              <a:buFont typeface="Arial" charset="0"/>
              <a:buNone/>
            </a:pPr>
            <a:r>
              <a:rPr lang="es-CO" sz="2100" dirty="0" smtClean="0">
                <a:latin typeface="Calibri" pitchFamily="34" charset="0"/>
              </a:rPr>
              <a:t>El Hombre a </a:t>
            </a:r>
            <a:r>
              <a:rPr lang="es-CO" sz="2100" b="1" dirty="0" smtClean="0">
                <a:latin typeface="Calibri" pitchFamily="34" charset="0"/>
              </a:rPr>
              <a:t>Atzilut</a:t>
            </a:r>
            <a:r>
              <a:rPr lang="es-CO" sz="2100" dirty="0" smtClean="0">
                <a:latin typeface="Calibri" pitchFamily="34" charset="0"/>
              </a:rPr>
              <a:t> o la Divinidad</a:t>
            </a:r>
          </a:p>
          <a:p>
            <a:pPr>
              <a:buFont typeface="Arial" charset="0"/>
              <a:buNone/>
            </a:pPr>
            <a:endParaRPr lang="es-CO" sz="2100" dirty="0" smtClean="0">
              <a:latin typeface="Calibri" pitchFamily="34" charset="0"/>
            </a:endParaRPr>
          </a:p>
        </p:txBody>
      </p:sp>
      <p:pic>
        <p:nvPicPr>
          <p:cNvPr id="32772" name="Picture 4" descr="http://pftdcast.com/wp-content/uploads/2011/05/cherubim_head.jpg"/>
          <p:cNvPicPr>
            <a:picLocks noChangeAspect="1" noChangeArrowheads="1"/>
          </p:cNvPicPr>
          <p:nvPr/>
        </p:nvPicPr>
        <p:blipFill>
          <a:blip r:embed="rId4" cstate="print"/>
          <a:srcRect/>
          <a:stretch>
            <a:fillRect/>
          </a:stretch>
        </p:blipFill>
        <p:spPr bwMode="auto">
          <a:xfrm>
            <a:off x="5652120" y="2564904"/>
            <a:ext cx="2931377" cy="2664296"/>
          </a:xfrm>
          <a:prstGeom prst="rect">
            <a:avLst/>
          </a:prstGeom>
          <a:noFill/>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AutoShape 2"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AutoShape 4"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2"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sp>
        <p:nvSpPr>
          <p:cNvPr id="4103" name="AutoShape 2"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4" name="AutoShape 4"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5" name="AutoShape 6"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6" name="AutoShape 8"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7" name="AutoShape 10"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8" name="Content Placeholder 2"/>
          <p:cNvSpPr txBox="1">
            <a:spLocks noGrp="1"/>
          </p:cNvSpPr>
          <p:nvPr>
            <p:ph idx="1"/>
          </p:nvPr>
        </p:nvSpPr>
        <p:spPr>
          <a:xfrm>
            <a:off x="533400" y="1600200"/>
            <a:ext cx="7062936" cy="4876800"/>
          </a:xfrm>
        </p:spPr>
        <p:txBody>
          <a:bodyPr>
            <a:noAutofit/>
          </a:bodyPr>
          <a:lstStyle/>
          <a:p>
            <a:pPr>
              <a:buFont typeface="Arial" charset="0"/>
              <a:buNone/>
            </a:pPr>
            <a:r>
              <a:rPr lang="es-CO" sz="2400" dirty="0" smtClean="0">
                <a:latin typeface="Calibri" pitchFamily="34" charset="0"/>
              </a:rPr>
              <a:t>Lejos de este levantamiento de la esclavitud viene la posibilidad de convertirse al servicio de Dios:</a:t>
            </a:r>
          </a:p>
          <a:p>
            <a:pPr>
              <a:buFont typeface="Arial" charset="0"/>
              <a:buNone/>
            </a:pPr>
            <a:r>
              <a:rPr lang="es-CO" sz="2400" dirty="0" smtClean="0">
                <a:latin typeface="Calibri" pitchFamily="34" charset="0"/>
              </a:rPr>
              <a:t>“</a:t>
            </a:r>
            <a:r>
              <a:rPr lang="es-ES" sz="2400" dirty="0"/>
              <a:t>Ahora pues, si escuchareis atentamente mi voz y guardareis mi pacto, seréis </a:t>
            </a:r>
            <a:r>
              <a:rPr lang="es-ES" sz="2400" dirty="0" smtClean="0"/>
              <a:t>para </a:t>
            </a:r>
            <a:r>
              <a:rPr lang="es-ES" sz="2400" dirty="0"/>
              <a:t>Mí un tesoro especial sobre todos los pueblos, puesto que mía es toda la tierra</a:t>
            </a:r>
            <a:r>
              <a:rPr lang="es-ES" sz="2400" dirty="0" smtClean="0"/>
              <a:t>;” Éxodo 19:5</a:t>
            </a:r>
          </a:p>
          <a:p>
            <a:pPr>
              <a:buFont typeface="Arial" charset="0"/>
              <a:buNone/>
            </a:pPr>
            <a:r>
              <a:rPr lang="es-ES" sz="2400" dirty="0" smtClean="0">
                <a:latin typeface="Calibri" pitchFamily="34" charset="0"/>
              </a:rPr>
              <a:t>Viéndolo a nivel personal, esta es la clase conversión que ocurre muy dentro del individuo durante el periodo de preparación antes de una iniciación del Compromiso.</a:t>
            </a:r>
            <a:endParaRPr lang="es-CO" sz="2400" dirty="0" smtClean="0">
              <a:latin typeface="Calibri" pitchFamily="34" charset="0"/>
            </a:endParaRPr>
          </a:p>
          <a:p>
            <a:pPr>
              <a:buFont typeface="Arial" charset="0"/>
              <a:buNone/>
            </a:pPr>
            <a:endParaRPr lang="es-CO" sz="21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AutoShape 2"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AutoShape 4" descr="Image result for huida del fara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2" name="Title 1"/>
          <p:cNvSpPr txBox="1">
            <a:spLocks noGrp="1"/>
          </p:cNvSpPr>
          <p:nvPr>
            <p:ph type="title"/>
          </p:nvPr>
        </p:nvSpPr>
        <p:spPr/>
        <p:txBody>
          <a:bodyPr>
            <a:normAutofit fontScale="90000"/>
          </a:bodyPr>
          <a:lstStyle/>
          <a:p>
            <a:pPr eaLnBrk="1"/>
            <a:r>
              <a:rPr lang="es-CO" sz="4000" smtClean="0">
                <a:latin typeface="Calibri" pitchFamily="34" charset="0"/>
              </a:rPr>
              <a:t>Kabalá y Éxodo</a:t>
            </a:r>
            <a:br>
              <a:rPr lang="es-CO" sz="4000" smtClean="0">
                <a:latin typeface="Calibri" pitchFamily="34" charset="0"/>
              </a:rPr>
            </a:br>
            <a:r>
              <a:rPr lang="es-CO" sz="4000" smtClean="0">
                <a:latin typeface="Calibri" pitchFamily="34" charset="0"/>
              </a:rPr>
              <a:t> </a:t>
            </a:r>
            <a:r>
              <a:rPr lang="he-IL" sz="4000" smtClean="0">
                <a:latin typeface="Calibri" pitchFamily="34" charset="0"/>
              </a:rPr>
              <a:t>קבלה ויציאה מצרים</a:t>
            </a:r>
            <a:r>
              <a:rPr lang="es-CO" sz="4000" smtClean="0">
                <a:latin typeface="Calibri" pitchFamily="34" charset="0"/>
              </a:rPr>
              <a:t>    </a:t>
            </a:r>
            <a:endParaRPr sz="4000" smtClean="0">
              <a:latin typeface="Calibri" pitchFamily="34" charset="0"/>
            </a:endParaRPr>
          </a:p>
        </p:txBody>
      </p:sp>
      <p:sp>
        <p:nvSpPr>
          <p:cNvPr id="4103" name="AutoShape 2"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4" name="AutoShape 4"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5" name="AutoShape 6"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6" name="AutoShape 8"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7" name="AutoShape 10" descr="Image result for anger management movi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8" name="Content Placeholder 2"/>
          <p:cNvSpPr txBox="1">
            <a:spLocks noGrp="1"/>
          </p:cNvSpPr>
          <p:nvPr>
            <p:ph idx="1"/>
          </p:nvPr>
        </p:nvSpPr>
        <p:spPr>
          <a:xfrm>
            <a:off x="533400" y="1600200"/>
            <a:ext cx="7206952" cy="4876800"/>
          </a:xfrm>
        </p:spPr>
        <p:txBody>
          <a:bodyPr>
            <a:noAutofit/>
          </a:bodyPr>
          <a:lstStyle/>
          <a:p>
            <a:pPr>
              <a:buFont typeface="Arial" charset="0"/>
              <a:buNone/>
            </a:pPr>
            <a:r>
              <a:rPr lang="es-CO" sz="2400" dirty="0" smtClean="0">
                <a:latin typeface="Calibri" pitchFamily="34" charset="0"/>
              </a:rPr>
              <a:t>Aquí es cuando esa pequeña voz interior nos presenta la oferta al alma que se esta despertando</a:t>
            </a:r>
            <a:r>
              <a:rPr lang="es-ES" sz="2400" dirty="0" smtClean="0">
                <a:latin typeface="Calibri" pitchFamily="34" charset="0"/>
              </a:rPr>
              <a:t>.</a:t>
            </a:r>
          </a:p>
          <a:p>
            <a:pPr>
              <a:buFont typeface="Arial" charset="0"/>
              <a:buNone/>
            </a:pPr>
            <a:r>
              <a:rPr lang="es-ES" sz="2400" dirty="0" smtClean="0">
                <a:latin typeface="Calibri" pitchFamily="34" charset="0"/>
              </a:rPr>
              <a:t>“Y serás para Mi un reino de sacerdotes, una Nación Santa” Ex. 19.6</a:t>
            </a:r>
          </a:p>
          <a:p>
            <a:pPr>
              <a:buFont typeface="Arial" charset="0"/>
              <a:buNone/>
            </a:pPr>
            <a:r>
              <a:rPr lang="es-ES" sz="2400" dirty="0" smtClean="0">
                <a:latin typeface="Calibri" pitchFamily="34" charset="0"/>
              </a:rPr>
              <a:t>Históricamente esto tiene implicaciones muy serias para todos los Judíos, pero también para cada individuo, ya que el o ella lucha para organizar las tribus que no han sido gobernadas dentro de la Psiquis hacia un completo Reino Santo.</a:t>
            </a:r>
            <a:endParaRPr lang="es-CO" sz="2400" dirty="0" smtClean="0">
              <a:latin typeface="Calibri" pitchFamily="34" charset="0"/>
            </a:endParaRPr>
          </a:p>
          <a:p>
            <a:pPr>
              <a:buFont typeface="Arial" charset="0"/>
              <a:buNone/>
            </a:pPr>
            <a:endParaRPr lang="es-CO" sz="21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1507"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1508"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1509"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Jewish Concepts, Wikipedia, Kabbalah Online, Zohar, Rambán, Maimonides, Zev ben Shimon HaLevi “Kabbalah and Exodus”</a:t>
            </a:r>
            <a:endParaRPr lang="es-CO" sz="2000" dirty="0" smtClean="0">
              <a:solidFill>
                <a:schemeClr val="tx1"/>
              </a:solidFill>
              <a:latin typeface="Calibri" pitchFamily="34" charset="0"/>
            </a:endParaRPr>
          </a:p>
          <a:p>
            <a:pPr eaLnBrk="1" hangingPunct="1">
              <a:lnSpc>
                <a:spcPct val="90000"/>
              </a:lnSpc>
            </a:pP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8 de Siván 5775</a:t>
            </a:r>
            <a:r>
              <a:rPr lang="es-CO" sz="1800" dirty="0" smtClean="0">
                <a:latin typeface="Calibri" pitchFamily="34" charset="0"/>
              </a:rPr>
              <a:t>– Mayo </a:t>
            </a:r>
            <a:r>
              <a:rPr lang="es-CO" sz="1800" dirty="0" smtClean="0">
                <a:latin typeface="Calibri" pitchFamily="34" charset="0"/>
              </a:rPr>
              <a:t>26, </a:t>
            </a:r>
            <a:r>
              <a:rPr lang="es-CO" sz="1800" dirty="0" smtClean="0">
                <a:latin typeface="Calibri" pitchFamily="34" charset="0"/>
              </a:rPr>
              <a:t>2015-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1138</TotalTime>
  <Words>1434</Words>
  <Application>Microsoft Office PowerPoint</Application>
  <PresentationFormat>Presentación en pantalla (4:3)</PresentationFormat>
  <Paragraphs>104</Paragraphs>
  <Slides>19</Slides>
  <Notes>17</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Tema de Office</vt:lpstr>
      <vt:lpstr> </vt:lpstr>
      <vt:lpstr>Kabalá y Éxodo  קבלה ויציאה מצרים    </vt:lpstr>
      <vt:lpstr>Kabalá y Éxodo  קבלה ויציאה מצרים    </vt:lpstr>
      <vt:lpstr>Kabalá y Éxodo  קבלה ויציאה מצרים    </vt:lpstr>
      <vt:lpstr>Kabalá y Éxodo  קבלה ויציאה מצרים    </vt:lpstr>
      <vt:lpstr>Kabalá y Éxodo  קבלה ויציאה מצרים    </vt:lpstr>
      <vt:lpstr>Kabalá y Éxodo  קבלה ויציאה מצרים    </vt:lpstr>
      <vt:lpstr>Kabalá y Éxodo  קבלה ויציאה מצרים    </vt:lpstr>
      <vt:lpstr>Kabalá y Éxodo  קבלה ויציאה מצרים    </vt:lpstr>
      <vt:lpstr>Kabalá y Éxodo  קבלה ויציאה מצרים    </vt:lpstr>
      <vt:lpstr>Kabalá y Éxodo  קבלה ויציאה מצרים    </vt:lpstr>
      <vt:lpstr>Kabalá y Éxodo  קבלה ויציאה מצרים    </vt:lpstr>
      <vt:lpstr>Kabalá y Éxodo  קבלה ויציאה מצרים    </vt:lpstr>
      <vt:lpstr>Kabalá y Éxodo  קבלה ויציאה מצרים    </vt:lpstr>
      <vt:lpstr>Kabalá y Éxodo  קבלה ויציאה מצרים    </vt:lpstr>
      <vt:lpstr>Kabalá y Éxodo  קבלה ויציאה מצרים    </vt:lpstr>
      <vt:lpstr>Kabalá y Éxodo  קבלה ויציאה מצרים    </vt:lpstr>
      <vt:lpstr>Kabalá y Éxodo  קבלה ויציאה מצרים    </vt:lpstr>
      <vt:lpstr>Diapositiva 19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ELIAS</cp:lastModifiedBy>
  <cp:revision>31</cp:revision>
  <dcterms:created xsi:type="dcterms:W3CDTF">2015-05-26T20:01:01Z</dcterms:created>
  <dcterms:modified xsi:type="dcterms:W3CDTF">2015-05-27T14:59:48Z</dcterms:modified>
</cp:coreProperties>
</file>