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256" r:id="rId2"/>
    <p:sldId id="1389" r:id="rId3"/>
    <p:sldId id="1440" r:id="rId4"/>
    <p:sldId id="1421" r:id="rId5"/>
    <p:sldId id="1441" r:id="rId6"/>
    <p:sldId id="1422" r:id="rId7"/>
    <p:sldId id="1442" r:id="rId8"/>
    <p:sldId id="1443" r:id="rId9"/>
    <p:sldId id="1423" r:id="rId10"/>
    <p:sldId id="1444" r:id="rId11"/>
    <p:sldId id="1424" r:id="rId12"/>
    <p:sldId id="1445" r:id="rId13"/>
    <p:sldId id="1446" r:id="rId14"/>
    <p:sldId id="1425" r:id="rId15"/>
    <p:sldId id="1447" r:id="rId16"/>
    <p:sldId id="1426" r:id="rId17"/>
    <p:sldId id="1448" r:id="rId18"/>
    <p:sldId id="1427" r:id="rId19"/>
    <p:sldId id="1449" r:id="rId20"/>
    <p:sldId id="1428" r:id="rId21"/>
    <p:sldId id="1450" r:id="rId22"/>
    <p:sldId id="1429" r:id="rId23"/>
    <p:sldId id="1451" r:id="rId24"/>
    <p:sldId id="1452" r:id="rId25"/>
    <p:sldId id="1430" r:id="rId26"/>
    <p:sldId id="1453" r:id="rId27"/>
    <p:sldId id="1431" r:id="rId28"/>
    <p:sldId id="1454" r:id="rId29"/>
    <p:sldId id="1455" r:id="rId30"/>
    <p:sldId id="1432" r:id="rId31"/>
    <p:sldId id="1456" r:id="rId32"/>
    <p:sldId id="1457" r:id="rId33"/>
    <p:sldId id="1433" r:id="rId34"/>
    <p:sldId id="1458" r:id="rId35"/>
    <p:sldId id="1434" r:id="rId36"/>
    <p:sldId id="1459" r:id="rId37"/>
    <p:sldId id="1435" r:id="rId38"/>
    <p:sldId id="1460" r:id="rId39"/>
    <p:sldId id="1461" r:id="rId40"/>
    <p:sldId id="1462" r:id="rId41"/>
    <p:sldId id="1436" r:id="rId42"/>
    <p:sldId id="1463" r:id="rId43"/>
    <p:sldId id="1437" r:id="rId44"/>
    <p:sldId id="1464" r:id="rId45"/>
    <p:sldId id="1465" r:id="rId46"/>
    <p:sldId id="1466" r:id="rId47"/>
    <p:sldId id="1438" r:id="rId48"/>
    <p:sldId id="1467" r:id="rId49"/>
    <p:sldId id="1439" r:id="rId50"/>
    <p:sldId id="1468" r:id="rId51"/>
    <p:sldId id="292" r:id="rId5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0000"/>
    <a:srgbClr val="FF6600"/>
    <a:srgbClr val="4D4D4D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670" autoAdjust="0"/>
    <p:restoredTop sz="94660"/>
  </p:normalViewPr>
  <p:slideViewPr>
    <p:cSldViewPr>
      <p:cViewPr>
        <p:scale>
          <a:sx n="75" d="100"/>
          <a:sy n="75" d="100"/>
        </p:scale>
        <p:origin x="-1248" y="36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 txBox="1"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A6B05D96-1AA7-4885-A799-4B22F8FA5C44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23556" name="Slide Image Placeholder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12701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" name="Notes Placeholder 4"/>
          <p:cNvSpPr txBox="1"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1B37A38F-A25C-4F90-81DA-4D878FB23B37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1pPr>
    <a:lvl2pPr marL="457200" lvl="1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2pPr>
    <a:lvl3pPr marL="914400" lvl="2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3pPr>
    <a:lvl4pPr marL="1371600" lvl="3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4pPr>
    <a:lvl5pPr marL="1828800" lvl="4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2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3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4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5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6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7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8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9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10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11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12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13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14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15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16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17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18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19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20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21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22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23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24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25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26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27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28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29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30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31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32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33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34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35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36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37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38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39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40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41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42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43</a:t>
            </a:fld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44</a:t>
            </a:fld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45</a:t>
            </a:fld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46</a:t>
            </a:fld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47</a:t>
            </a:fld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48</a:t>
            </a:fld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49</a:t>
            </a:fld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393DC-3BE0-4577-B741-E2FD95C62C80}" type="slidenum">
              <a:rPr smtClean="0"/>
              <a:pPr>
                <a:defRPr/>
              </a:pPr>
              <a:t>50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4D2259-3AE3-47B0-9A24-CA7E2515DC02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1436C3-98CE-456C-B969-0A3F0E4114A7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DD546C-7A41-463B-AE67-143CF04F4AB5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5CCA0-E6DD-4193-BDB5-786DE774B486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3F0248-D71C-4723-8A1A-59A620E2B604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116441-ECE5-4928-B03C-53717E748E6E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8DDD08-98FD-496A-8A52-6565E7E1C93F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6129B7-2E64-4792-A25E-A043A0D32868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024B4F-A313-4340-8D06-8B00B6D103F4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8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9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7E89F1-4B5E-4847-9225-7CC91FF153CE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6D249D-3CDE-4C4D-B93D-C34CBEED8FC5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4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334084-F3E2-4E68-A98C-C09DAB97F81E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9768AB-C849-4318-8073-FC989373D28A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3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508E6-1211-4C26-A83B-0B2E2F5F4341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698D69-E55B-471A-9BC6-F336B4216F05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B2D8FC-899C-4009-AFA8-F890B8E78A27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439959-C737-49BC-9AB8-0F8FDA62655D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D71039-695B-4D5A-8AE8-BACD295B8391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26D75F-1534-4DBB-9666-566CC7145E0F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5356BA-71D5-43D2-BBB5-C094B33FFC0F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457200" y="274640"/>
            <a:ext cx="6019796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6D31F1-2D85-4C7B-A1A4-A1819A130FD2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ACDFBF-5ECE-47E2-A0A8-BDF4D6113AB0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 txBox="1"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 txBox="1"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EFCC6B8D-CCC3-4F3A-9247-64A2D6013C77}" type="datetime1">
              <a:rPr/>
              <a:pPr>
                <a:defRPr/>
              </a:pPr>
              <a:t>6/14/2016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AF37C58B-1C67-42CF-B329-600AE5DC09A1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en-US" sz="4400" kern="1200">
          <a:solidFill>
            <a:srgbClr val="000000"/>
          </a:solidFill>
          <a:latin typeface="Calibri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5pPr>
      <a:lvl6pPr marL="4572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6pPr>
      <a:lvl7pPr marL="9144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7pPr>
      <a:lvl8pPr marL="13716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8pPr>
      <a:lvl9pPr marL="18288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ts val="800"/>
        </a:spcBef>
        <a:spcAft>
          <a:spcPct val="0"/>
        </a:spcAft>
        <a:buSzPct val="100000"/>
        <a:buFont typeface="Arial" charset="0"/>
        <a:buChar char="•"/>
        <a:defRPr lang="en-US" sz="3200" kern="1200">
          <a:solidFill>
            <a:srgbClr val="000000"/>
          </a:solidFill>
          <a:latin typeface="Calibri"/>
        </a:defRPr>
      </a:lvl1pPr>
      <a:lvl2pPr marL="742950" lvl="1" indent="-285750" algn="l" rtl="0" eaLnBrk="0" fontAlgn="base" hangingPunct="0">
        <a:spcBef>
          <a:spcPts val="700"/>
        </a:spcBef>
        <a:spcAft>
          <a:spcPct val="0"/>
        </a:spcAft>
        <a:buSzPct val="100000"/>
        <a:buFont typeface="Arial" charset="0"/>
        <a:buChar char="–"/>
        <a:defRPr lang="en-US" sz="2800" kern="1200">
          <a:solidFill>
            <a:srgbClr val="000000"/>
          </a:solidFill>
          <a:latin typeface="Calibri"/>
        </a:defRPr>
      </a:lvl2pPr>
      <a:lvl3pPr marL="1143000" lvl="2" indent="-228600" algn="l" rtl="0" eaLnBrk="0" fontAlgn="base" hangingPunct="0">
        <a:spcBef>
          <a:spcPts val="600"/>
        </a:spcBef>
        <a:spcAft>
          <a:spcPct val="0"/>
        </a:spcAft>
        <a:buSzPct val="100000"/>
        <a:buFont typeface="Arial" charset="0"/>
        <a:buChar char="•"/>
        <a:defRPr lang="en-US" sz="2400" kern="1200">
          <a:solidFill>
            <a:srgbClr val="000000"/>
          </a:solidFill>
          <a:latin typeface="Calibri"/>
        </a:defRPr>
      </a:lvl3pPr>
      <a:lvl4pPr marL="1600200" lvl="3" indent="-228600" algn="l" rtl="0" eaLnBrk="0" fontAlgn="base" hangingPunct="0">
        <a:spcBef>
          <a:spcPts val="500"/>
        </a:spcBef>
        <a:spcAft>
          <a:spcPct val="0"/>
        </a:spcAft>
        <a:buSzPct val="100000"/>
        <a:buFont typeface="Arial" charset="0"/>
        <a:buChar char="–"/>
        <a:defRPr lang="en-US" sz="2000" kern="1200">
          <a:solidFill>
            <a:srgbClr val="000000"/>
          </a:solidFill>
          <a:latin typeface="Calibri"/>
        </a:defRPr>
      </a:lvl4pPr>
      <a:lvl5pPr marL="2057400" lvl="4" indent="-228600" algn="l" rtl="0" eaLnBrk="0" fontAlgn="base" hangingPunct="0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5pPr>
      <a:lvl6pPr marL="25146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6pPr>
      <a:lvl7pPr marL="29718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7pPr>
      <a:lvl8pPr marL="34290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8pPr>
      <a:lvl9pPr marL="38862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halomhaverim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 </a:t>
            </a:r>
            <a:endParaRPr lang="en-US" dirty="0" smtClean="0"/>
          </a:p>
        </p:txBody>
      </p:sp>
      <p:sp>
        <p:nvSpPr>
          <p:cNvPr id="11" name="Subtitle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2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Title 1"/>
          <p:cNvSpPr txBox="1">
            <a:spLocks noChangeArrowheads="1"/>
          </p:cNvSpPr>
          <p:nvPr/>
        </p:nvSpPr>
        <p:spPr bwMode="auto">
          <a:xfrm>
            <a:off x="685800" y="23399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ctr">
              <a:lnSpc>
                <a:spcPct val="90000"/>
              </a:lnSpc>
            </a:pPr>
            <a:r>
              <a:rPr lang="es-CO" sz="2400" dirty="0" smtClean="0">
                <a:solidFill>
                  <a:srgbClr val="000000"/>
                </a:solidFill>
                <a:latin typeface="Calibri" pitchFamily="34" charset="0"/>
              </a:rPr>
              <a:t>CLASES DE TORAH</a:t>
            </a:r>
          </a:p>
          <a:p>
            <a:pPr algn="ctr">
              <a:lnSpc>
                <a:spcPct val="90000"/>
              </a:lnSpc>
            </a:pPr>
            <a:r>
              <a:rPr lang="es-CO" sz="3200" dirty="0" smtClean="0">
                <a:solidFill>
                  <a:srgbClr val="000000"/>
                </a:solidFill>
                <a:latin typeface="Calibri" pitchFamily="34" charset="0"/>
              </a:rPr>
              <a:t>LIBRO DE SHEMOT – EXODO</a:t>
            </a:r>
          </a:p>
          <a:p>
            <a:pPr algn="ctr">
              <a:lnSpc>
                <a:spcPct val="90000"/>
              </a:lnSpc>
            </a:pPr>
            <a:r>
              <a:rPr lang="es-CO" sz="3200" dirty="0" smtClean="0">
                <a:solidFill>
                  <a:srgbClr val="000000"/>
                </a:solidFill>
                <a:latin typeface="Calibri" pitchFamily="34" charset="0"/>
              </a:rPr>
              <a:t>Respuestas ciclo Primavera 2016</a:t>
            </a:r>
          </a:p>
        </p:txBody>
      </p:sp>
      <p:sp>
        <p:nvSpPr>
          <p:cNvPr id="2054" name="Subtitle 2"/>
          <p:cNvSpPr txBox="1"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Ctr="1"/>
          <a:lstStyle/>
          <a:p>
            <a:pPr algn="ctr">
              <a:spcBef>
                <a:spcPts val="800"/>
              </a:spcBef>
            </a:pPr>
            <a:r>
              <a:rPr lang="es-CO" sz="3200" dirty="0">
                <a:solidFill>
                  <a:srgbClr val="000000"/>
                </a:solidFill>
                <a:latin typeface="Calibri" pitchFamily="34" charset="0"/>
              </a:rPr>
              <a:t>Por: </a:t>
            </a:r>
            <a:r>
              <a:rPr lang="es-CO" sz="3200" dirty="0" err="1">
                <a:solidFill>
                  <a:srgbClr val="000000"/>
                </a:solidFill>
                <a:latin typeface="Calibri" pitchFamily="34" charset="0"/>
              </a:rPr>
              <a:t>Eliyahu</a:t>
            </a:r>
            <a:r>
              <a:rPr lang="es-CO" sz="3200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s-CO" sz="3200" dirty="0" err="1">
                <a:solidFill>
                  <a:srgbClr val="000000"/>
                </a:solidFill>
                <a:latin typeface="Calibri" pitchFamily="34" charset="0"/>
              </a:rPr>
              <a:t>BaYonah</a:t>
            </a:r>
            <a:endParaRPr lang="es-CO" sz="3200" dirty="0">
              <a:solidFill>
                <a:srgbClr val="000000"/>
              </a:solidFill>
              <a:latin typeface="Calibri" pitchFamily="34" charset="0"/>
            </a:endParaRPr>
          </a:p>
          <a:p>
            <a:pPr algn="ctr">
              <a:spcBef>
                <a:spcPts val="800"/>
              </a:spcBef>
            </a:pPr>
            <a:r>
              <a:rPr lang="es-CO" sz="3200" dirty="0">
                <a:solidFill>
                  <a:srgbClr val="000000"/>
                </a:solidFill>
                <a:latin typeface="Calibri" pitchFamily="34" charset="0"/>
              </a:rPr>
              <a:t>Director Shalom </a:t>
            </a:r>
            <a:r>
              <a:rPr lang="es-CO" sz="3200" dirty="0" err="1">
                <a:solidFill>
                  <a:srgbClr val="000000"/>
                </a:solidFill>
                <a:latin typeface="Calibri" pitchFamily="34" charset="0"/>
              </a:rPr>
              <a:t>Haverim</a:t>
            </a:r>
            <a:r>
              <a:rPr lang="es-CO" sz="3200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s-CO" sz="3200" dirty="0" err="1">
                <a:solidFill>
                  <a:srgbClr val="000000"/>
                </a:solidFill>
                <a:latin typeface="Calibri" pitchFamily="34" charset="0"/>
              </a:rPr>
              <a:t>Org</a:t>
            </a:r>
            <a:endParaRPr lang="es-CO" sz="3200" dirty="0">
              <a:solidFill>
                <a:srgbClr val="000000"/>
              </a:solidFill>
              <a:latin typeface="Calibri" pitchFamily="34" charset="0"/>
            </a:endParaRPr>
          </a:p>
          <a:p>
            <a:pPr algn="ctr">
              <a:spcBef>
                <a:spcPts val="800"/>
              </a:spcBef>
            </a:pPr>
            <a:r>
              <a:rPr lang="es-CO" sz="3200" dirty="0">
                <a:solidFill>
                  <a:srgbClr val="000000"/>
                </a:solidFill>
                <a:latin typeface="Calibri" pitchFamily="34" charset="0"/>
              </a:rPr>
              <a:t>New York</a:t>
            </a:r>
            <a:endParaRPr lang="en-US" sz="3200" dirty="0">
              <a:solidFill>
                <a:srgbClr val="000000"/>
              </a:solidFill>
              <a:latin typeface="Calibri" pitchFamily="34" charset="0"/>
            </a:endParaRPr>
          </a:p>
          <a:p>
            <a:pPr algn="ctr">
              <a:spcBef>
                <a:spcPts val="800"/>
              </a:spcBef>
            </a:pPr>
            <a:endParaRPr lang="en-US" sz="3200" dirty="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2055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67038" y="990600"/>
            <a:ext cx="32099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72400" y="6096000"/>
            <a:ext cx="12192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1.- Clase # 1</a:t>
            </a:r>
          </a:p>
          <a:p>
            <a:endParaRPr lang="es-CO" sz="2400" i="1" dirty="0" smtClean="0">
              <a:solidFill>
                <a:srgbClr val="C00000"/>
              </a:solidFill>
            </a:endParaRPr>
          </a:p>
          <a:p>
            <a:r>
              <a:rPr lang="es-CO" sz="3600" i="1" dirty="0" smtClean="0"/>
              <a:t>De dónde saca la idea el Rambán que los Judíos son como las estrellas; a qué profeta se refiere?</a:t>
            </a:r>
          </a:p>
          <a:p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000" b="1" i="1" dirty="0" smtClean="0"/>
              <a:t>1.- Clase # 1</a:t>
            </a:r>
          </a:p>
          <a:p>
            <a:r>
              <a:rPr lang="es-ES" sz="2200" i="1" dirty="0" smtClean="0"/>
              <a:t>Rambán cita a Rashí, quien dice que aunque la Escritura contó a los descendientes de Yacob por sus nombres durante su tiempo de vida, aquí los cuenta otra vez por su nombre después de sus muertes, para darnos a conocer cuan amados eran ellos para Dios.</a:t>
            </a:r>
          </a:p>
          <a:p>
            <a:r>
              <a:rPr lang="es-ES" sz="2200" i="1" dirty="0" smtClean="0"/>
              <a:t>• Porque ellos son comparados a las estrellas, a las cuales Dios trajo y las tomó por su número, como está escrito en Isaías 40:26,</a:t>
            </a:r>
          </a:p>
          <a:p>
            <a:r>
              <a:rPr lang="es-ES" sz="2200" i="1" dirty="0" smtClean="0"/>
              <a:t>• “Levanten hacia arriba sus ojos y miren Quién creó estas cosas, el saca y cuenta su ejército; a todas llama por su nombre; ninguna hará falta; tal es la grandeza de Su fuerza, y el poder de Su dominio”</a:t>
            </a:r>
            <a:endParaRPr lang="es-CO" sz="22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2.- Clase # 1</a:t>
            </a:r>
          </a:p>
          <a:p>
            <a:endParaRPr lang="es-CO" sz="2400" i="1" dirty="0" smtClean="0">
              <a:solidFill>
                <a:srgbClr val="C00000"/>
              </a:solidFill>
            </a:endParaRPr>
          </a:p>
          <a:p>
            <a:r>
              <a:rPr lang="es-CO" sz="3600" i="1" dirty="0" smtClean="0"/>
              <a:t>Según el Midrash, cual es una de las causas que cortan los años de vida de una persona?</a:t>
            </a:r>
          </a:p>
          <a:p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2.- Clase # 1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1:6 Y murió José, y todos sus hermanos, y toda aquella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generación.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</a:t>
            </a:r>
            <a:r>
              <a:rPr lang="es-ES" sz="2400" i="1" dirty="0" err="1" smtClean="0">
                <a:solidFill>
                  <a:schemeClr val="tx1"/>
                </a:solidFill>
              </a:rPr>
              <a:t>Vayamot</a:t>
            </a:r>
            <a:r>
              <a:rPr lang="es-ES" sz="2400" i="1" dirty="0" smtClean="0">
                <a:solidFill>
                  <a:schemeClr val="tx1"/>
                </a:solidFill>
              </a:rPr>
              <a:t> Yosef </a:t>
            </a:r>
            <a:r>
              <a:rPr lang="es-ES" sz="2400" i="1" dirty="0" err="1" smtClean="0">
                <a:solidFill>
                  <a:schemeClr val="tx1"/>
                </a:solidFill>
              </a:rPr>
              <a:t>vejol-ejav</a:t>
            </a:r>
            <a:r>
              <a:rPr lang="es-ES" sz="2400" i="1" dirty="0" smtClean="0">
                <a:solidFill>
                  <a:schemeClr val="tx1"/>
                </a:solidFill>
              </a:rPr>
              <a:t> </a:t>
            </a:r>
            <a:r>
              <a:rPr lang="es-ES" sz="2400" i="1" dirty="0" err="1" smtClean="0">
                <a:solidFill>
                  <a:schemeClr val="tx1"/>
                </a:solidFill>
              </a:rPr>
              <a:t>vejol</a:t>
            </a:r>
            <a:r>
              <a:rPr lang="es-ES" sz="2400" i="1" dirty="0" smtClean="0">
                <a:solidFill>
                  <a:schemeClr val="tx1"/>
                </a:solidFill>
              </a:rPr>
              <a:t> </a:t>
            </a:r>
            <a:r>
              <a:rPr lang="es-ES" sz="2400" i="1" dirty="0" err="1" smtClean="0">
                <a:solidFill>
                  <a:schemeClr val="tx1"/>
                </a:solidFill>
              </a:rPr>
              <a:t>hador</a:t>
            </a:r>
            <a:r>
              <a:rPr lang="es-ES" sz="2400" i="1" dirty="0" smtClean="0">
                <a:solidFill>
                  <a:schemeClr val="tx1"/>
                </a:solidFill>
              </a:rPr>
              <a:t> </a:t>
            </a:r>
            <a:r>
              <a:rPr lang="es-ES" sz="2400" i="1" dirty="0" err="1" smtClean="0">
                <a:solidFill>
                  <a:schemeClr val="tx1"/>
                </a:solidFill>
              </a:rPr>
              <a:t>hahu</a:t>
            </a:r>
            <a:r>
              <a:rPr lang="es-ES" sz="2400" i="1" dirty="0" smtClean="0">
                <a:solidFill>
                  <a:schemeClr val="tx1"/>
                </a:solidFill>
              </a:rPr>
              <a:t>.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Según el Midrash, una de las causas que abrevian los años de vida de la persona es que ésta dé muestras de superioridad sobre las demás.</a:t>
            </a:r>
            <a:endParaRPr lang="es-CO" sz="2400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3.- Clase # 2</a:t>
            </a:r>
          </a:p>
          <a:p>
            <a:endParaRPr lang="es-CO" sz="2400" i="1" dirty="0" smtClean="0">
              <a:solidFill>
                <a:srgbClr val="C00000"/>
              </a:solidFill>
            </a:endParaRPr>
          </a:p>
          <a:p>
            <a:r>
              <a:rPr lang="es-CO" sz="3600" i="1" dirty="0" smtClean="0"/>
              <a:t>De acuerdo al Midrash, cual fue el reclamo que Miriam de 6 años de edad le hizo a su padre Amram? </a:t>
            </a:r>
          </a:p>
          <a:p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3.- Clase # 2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Dice la Toráh que fue y tomó por esposa a una hija de Leví lo que indicaría, de acuerdo a lo que dice Rashí, que este hombre ya había tenido dos hijos (Miriam y Aharón) y que muy seguramente se había divorciado de ella para luego volverla a casar.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Un Midrash nos pone al día en esta apreciación: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Miriam hecha ya una jovencita de 6 años le reclama a su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Padre.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3.- Clase # 2</a:t>
            </a:r>
          </a:p>
          <a:p>
            <a:endParaRPr lang="es-ES" sz="2400" i="1" dirty="0" smtClean="0">
              <a:solidFill>
                <a:schemeClr val="tx1"/>
              </a:solidFill>
            </a:endParaRPr>
          </a:p>
          <a:p>
            <a:r>
              <a:rPr lang="es-ES" sz="2400" i="1" dirty="0" smtClean="0">
                <a:solidFill>
                  <a:schemeClr val="tx1"/>
                </a:solidFill>
              </a:rPr>
              <a:t>• “Tu decreto –es decir, de evitar tener relaciones íntimas con mi madre para evitar tener nuevos hijos y divorciarte de ella- es peor que el decreto del Faraón pues si el Faraón ha decretado que solamente los hijos varones van a ser muertos, tu estás extendiendo tu decreto aún con las hijas”</a:t>
            </a:r>
            <a:endParaRPr lang="es-CO" sz="2400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4.- Clase # 2</a:t>
            </a:r>
          </a:p>
          <a:p>
            <a:endParaRPr lang="es-CO" sz="2400" i="1" dirty="0" smtClean="0">
              <a:solidFill>
                <a:srgbClr val="C00000"/>
              </a:solidFill>
            </a:endParaRPr>
          </a:p>
          <a:p>
            <a:r>
              <a:rPr lang="es-ES" sz="3600" i="1" dirty="0" smtClean="0"/>
              <a:t>Quiénes eran los dos hebreos que estaban peleando y Moisés los reconvino?</a:t>
            </a:r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4.- Clase # 2</a:t>
            </a:r>
          </a:p>
          <a:p>
            <a:r>
              <a:rPr lang="es-CO" sz="2400" i="1" dirty="0" smtClean="0">
                <a:solidFill>
                  <a:schemeClr val="tx1"/>
                </a:solidFill>
              </a:rPr>
              <a:t>2:13 Y cuando salió al día siguiente, he aquí dos hebreos que estaban peleando. Dijo entonces al malo (agresor):</a:t>
            </a:r>
          </a:p>
          <a:p>
            <a:r>
              <a:rPr lang="es-CO" sz="2400" i="1" dirty="0" smtClean="0">
                <a:solidFill>
                  <a:schemeClr val="tx1"/>
                </a:solidFill>
              </a:rPr>
              <a:t>¿Por qué golpeas a tu compañero?</a:t>
            </a:r>
          </a:p>
          <a:p>
            <a:r>
              <a:rPr lang="es-CO" sz="2400" i="1" dirty="0" smtClean="0">
                <a:solidFill>
                  <a:schemeClr val="tx1"/>
                </a:solidFill>
              </a:rPr>
              <a:t>• </a:t>
            </a:r>
            <a:r>
              <a:rPr lang="es-CO" sz="2400" i="1" dirty="0" err="1" smtClean="0">
                <a:solidFill>
                  <a:schemeClr val="tx1"/>
                </a:solidFill>
              </a:rPr>
              <a:t>Vayetse</a:t>
            </a:r>
            <a:r>
              <a:rPr lang="es-CO" sz="2400" i="1" dirty="0" smtClean="0">
                <a:solidFill>
                  <a:schemeClr val="tx1"/>
                </a:solidFill>
              </a:rPr>
              <a:t> </a:t>
            </a:r>
            <a:r>
              <a:rPr lang="es-CO" sz="2400" i="1" dirty="0" err="1" smtClean="0">
                <a:solidFill>
                  <a:schemeClr val="tx1"/>
                </a:solidFill>
              </a:rPr>
              <a:t>bayom</a:t>
            </a:r>
            <a:r>
              <a:rPr lang="es-CO" sz="2400" i="1" dirty="0" smtClean="0">
                <a:solidFill>
                  <a:schemeClr val="tx1"/>
                </a:solidFill>
              </a:rPr>
              <a:t> </a:t>
            </a:r>
            <a:r>
              <a:rPr lang="es-CO" sz="2400" i="1" dirty="0" err="1" smtClean="0">
                <a:solidFill>
                  <a:schemeClr val="tx1"/>
                </a:solidFill>
              </a:rPr>
              <a:t>hasheni</a:t>
            </a:r>
            <a:r>
              <a:rPr lang="es-CO" sz="2400" i="1" dirty="0" smtClean="0">
                <a:solidFill>
                  <a:schemeClr val="tx1"/>
                </a:solidFill>
              </a:rPr>
              <a:t> </a:t>
            </a:r>
            <a:r>
              <a:rPr lang="es-CO" sz="2400" i="1" dirty="0" err="1" smtClean="0">
                <a:solidFill>
                  <a:schemeClr val="tx1"/>
                </a:solidFill>
              </a:rPr>
              <a:t>vehineh</a:t>
            </a:r>
            <a:r>
              <a:rPr lang="es-CO" sz="2400" i="1" dirty="0" smtClean="0">
                <a:solidFill>
                  <a:schemeClr val="tx1"/>
                </a:solidFill>
              </a:rPr>
              <a:t> </a:t>
            </a:r>
            <a:r>
              <a:rPr lang="es-CO" sz="2400" i="1" dirty="0" err="1" smtClean="0">
                <a:solidFill>
                  <a:schemeClr val="tx1"/>
                </a:solidFill>
              </a:rPr>
              <a:t>shney-anashim</a:t>
            </a:r>
            <a:r>
              <a:rPr lang="es-CO" sz="2400" i="1" dirty="0" smtClean="0">
                <a:solidFill>
                  <a:schemeClr val="tx1"/>
                </a:solidFill>
              </a:rPr>
              <a:t> </a:t>
            </a:r>
            <a:r>
              <a:rPr lang="es-CO" sz="2400" i="1" dirty="0" err="1" smtClean="0">
                <a:solidFill>
                  <a:schemeClr val="tx1"/>
                </a:solidFill>
              </a:rPr>
              <a:t>Ivrim</a:t>
            </a:r>
            <a:r>
              <a:rPr lang="es-CO" sz="2400" i="1" dirty="0" smtClean="0">
                <a:solidFill>
                  <a:schemeClr val="tx1"/>
                </a:solidFill>
              </a:rPr>
              <a:t> </a:t>
            </a:r>
            <a:r>
              <a:rPr lang="es-CO" sz="2400" i="1" dirty="0" err="1" smtClean="0">
                <a:solidFill>
                  <a:schemeClr val="tx1"/>
                </a:solidFill>
              </a:rPr>
              <a:t>nitsim</a:t>
            </a:r>
            <a:r>
              <a:rPr lang="es-CO" sz="2400" i="1" dirty="0" smtClean="0">
                <a:solidFill>
                  <a:schemeClr val="tx1"/>
                </a:solidFill>
              </a:rPr>
              <a:t> </a:t>
            </a:r>
            <a:r>
              <a:rPr lang="es-CO" sz="2400" i="1" dirty="0" err="1" smtClean="0">
                <a:solidFill>
                  <a:schemeClr val="tx1"/>
                </a:solidFill>
              </a:rPr>
              <a:t>vayomer</a:t>
            </a:r>
            <a:r>
              <a:rPr lang="es-CO" sz="2400" i="1" dirty="0" smtClean="0">
                <a:solidFill>
                  <a:schemeClr val="tx1"/>
                </a:solidFill>
              </a:rPr>
              <a:t> </a:t>
            </a:r>
            <a:r>
              <a:rPr lang="es-CO" sz="2400" i="1" dirty="0" err="1" smtClean="0">
                <a:solidFill>
                  <a:schemeClr val="tx1"/>
                </a:solidFill>
              </a:rPr>
              <a:t>larasha</a:t>
            </a:r>
            <a:r>
              <a:rPr lang="es-CO" sz="2400" i="1" dirty="0" smtClean="0">
                <a:solidFill>
                  <a:schemeClr val="tx1"/>
                </a:solidFill>
              </a:rPr>
              <a:t> </a:t>
            </a:r>
            <a:r>
              <a:rPr lang="es-CO" sz="2400" i="1" dirty="0" err="1" smtClean="0">
                <a:solidFill>
                  <a:schemeClr val="tx1"/>
                </a:solidFill>
              </a:rPr>
              <a:t>lamah</a:t>
            </a:r>
            <a:r>
              <a:rPr lang="es-CO" sz="2400" i="1" dirty="0" smtClean="0">
                <a:solidFill>
                  <a:schemeClr val="tx1"/>
                </a:solidFill>
              </a:rPr>
              <a:t> </a:t>
            </a:r>
            <a:r>
              <a:rPr lang="es-CO" sz="2400" i="1" dirty="0" err="1" smtClean="0">
                <a:solidFill>
                  <a:schemeClr val="tx1"/>
                </a:solidFill>
              </a:rPr>
              <a:t>takeh</a:t>
            </a:r>
            <a:r>
              <a:rPr lang="es-CO" sz="2400" i="1" dirty="0" smtClean="0">
                <a:solidFill>
                  <a:schemeClr val="tx1"/>
                </a:solidFill>
              </a:rPr>
              <a:t> </a:t>
            </a:r>
            <a:r>
              <a:rPr lang="es-CO" sz="2400" i="1" dirty="0" err="1" smtClean="0">
                <a:solidFill>
                  <a:schemeClr val="tx1"/>
                </a:solidFill>
              </a:rPr>
              <a:t>re'eja</a:t>
            </a:r>
            <a:r>
              <a:rPr lang="es-CO" sz="2400" i="1" dirty="0" smtClean="0">
                <a:solidFill>
                  <a:schemeClr val="tx1"/>
                </a:solidFill>
              </a:rPr>
              <a:t>.</a:t>
            </a:r>
          </a:p>
          <a:p>
            <a:r>
              <a:rPr lang="es-CO" sz="2400" i="1" dirty="0" smtClean="0">
                <a:solidFill>
                  <a:schemeClr val="tx1"/>
                </a:solidFill>
              </a:rPr>
              <a:t>• Estos eran Datán y </a:t>
            </a:r>
            <a:r>
              <a:rPr lang="es-CO" sz="2400" i="1" dirty="0" err="1" smtClean="0">
                <a:solidFill>
                  <a:schemeClr val="tx1"/>
                </a:solidFill>
              </a:rPr>
              <a:t>Abiram</a:t>
            </a:r>
            <a:r>
              <a:rPr lang="es-CO" sz="2400" i="1" dirty="0" smtClean="0">
                <a:solidFill>
                  <a:schemeClr val="tx1"/>
                </a:solidFill>
              </a:rPr>
              <a:t>…*</a:t>
            </a:r>
            <a:endParaRPr lang="es-CO" sz="2400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5.- Clase # 3</a:t>
            </a:r>
          </a:p>
          <a:p>
            <a:endParaRPr lang="es-CO" sz="2400" i="1" dirty="0" smtClean="0">
              <a:solidFill>
                <a:srgbClr val="C00000"/>
              </a:solidFill>
            </a:endParaRPr>
          </a:p>
          <a:p>
            <a:r>
              <a:rPr lang="es-ES" sz="3600" i="1" dirty="0" smtClean="0"/>
              <a:t>Por qué Dios escogió una zarza y no otro árbol, de acuerdo al Talmud y el Midrash?</a:t>
            </a:r>
            <a:endParaRPr lang="es-CO" sz="36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5.- Clase # 3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Por qué escogió la zarza?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El Talmud y el Midrash hacen los siguientes comentarios con referencia a la aparición de Dios a Moisés en la zarza ardiente: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El Santo, bendito sea El, escogió una simple zarza para hacer brillar en ella la Shejiná (la Luz Divina), en lugar de otros árboles bajos y majestuosos, a fin de dar a los hombres el ejemplo de la humildad (Sotáh 5).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5.- Clase # 3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La madera de la zarza no sirve para esculpir ídolos. 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Las aves que se posan sobre la zarza, sueltan sus plumas; así ocurre con los pueblos que oprimen a Israel, que por esto se causan daños a sí mismos.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La zarza tiene espinas y la espina simboliza el dolor, tal como Israel es el pueblo del sufrimiento; y del mismo modo que el fuego ardía sin consumir a la zarza, así el dolor puede arder en el pueblo de Israel sin destruirlo.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6.- Clase # 3</a:t>
            </a:r>
          </a:p>
          <a:p>
            <a:endParaRPr lang="es-CO" sz="2400" i="1" dirty="0" smtClean="0">
              <a:solidFill>
                <a:srgbClr val="C00000"/>
              </a:solidFill>
            </a:endParaRPr>
          </a:p>
          <a:p>
            <a:r>
              <a:rPr lang="es-ES" sz="3600" i="1" dirty="0" smtClean="0"/>
              <a:t>La Toráh nos describe la visión de Moisés en 3 maneras, cuáles son?</a:t>
            </a:r>
            <a:endParaRPr lang="es-CO" sz="36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6.- Clase # 3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Primera visión profética de Moisés.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Encontramos tres maneras con las cuales la Torá nos describe la visión de Moisés.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Como un fuego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Como un ángel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Como Dios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Al ser la primera profecía debía ser expuesta en forma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gradual.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Primero la zarza que no se consumía, luego se le muestra que en el fuego hay un ángel y luego Dios le habló.</a:t>
            </a:r>
            <a:endParaRPr lang="es-CO" sz="2400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7.- Clase # 4</a:t>
            </a:r>
          </a:p>
          <a:p>
            <a:endParaRPr lang="es-CO" sz="2400" i="1" dirty="0" smtClean="0">
              <a:solidFill>
                <a:srgbClr val="C00000"/>
              </a:solidFill>
            </a:endParaRPr>
          </a:p>
          <a:p>
            <a:r>
              <a:rPr lang="es-ES" sz="3600" i="1" dirty="0" smtClean="0"/>
              <a:t>Por qué la palabra "</a:t>
            </a:r>
            <a:r>
              <a:rPr lang="es-ES" sz="3600" i="1" dirty="0" err="1" smtClean="0"/>
              <a:t>olam</a:t>
            </a:r>
            <a:r>
              <a:rPr lang="es-ES" sz="3600" i="1" dirty="0" smtClean="0"/>
              <a:t>" nos induce a no pronunciar el Nombre de Dios y lo cambiamos por Adonay?</a:t>
            </a:r>
            <a:endParaRPr lang="es-CO" sz="36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7.- Clase # 4</a:t>
            </a:r>
          </a:p>
          <a:p>
            <a:r>
              <a:rPr lang="en-US" sz="2400" dirty="0" smtClean="0"/>
              <a:t>La </a:t>
            </a:r>
            <a:r>
              <a:rPr lang="en-US" sz="2400" dirty="0" err="1" smtClean="0"/>
              <a:t>palabra</a:t>
            </a:r>
            <a:r>
              <a:rPr lang="en-US" sz="2400" dirty="0" smtClean="0"/>
              <a:t> “Le’olam” –</a:t>
            </a:r>
            <a:r>
              <a:rPr lang="en-US" sz="2400" dirty="0" err="1" smtClean="0"/>
              <a:t>para</a:t>
            </a:r>
            <a:r>
              <a:rPr lang="en-US" sz="2400" dirty="0" smtClean="0"/>
              <a:t> </a:t>
            </a:r>
            <a:r>
              <a:rPr lang="en-US" sz="2400" dirty="0" err="1" smtClean="0"/>
              <a:t>siempre</a:t>
            </a:r>
            <a:r>
              <a:rPr lang="en-US" sz="2400" dirty="0" smtClean="0"/>
              <a:t>- en </a:t>
            </a:r>
            <a:r>
              <a:rPr lang="en-US" sz="2400" dirty="0" err="1" smtClean="0"/>
              <a:t>esta</a:t>
            </a:r>
            <a:r>
              <a:rPr lang="en-US" sz="2400" dirty="0" smtClean="0"/>
              <a:t> </a:t>
            </a:r>
            <a:r>
              <a:rPr lang="en-US" sz="2400" dirty="0" err="1" smtClean="0"/>
              <a:t>frase</a:t>
            </a:r>
            <a:r>
              <a:rPr lang="en-US" sz="2400" dirty="0" smtClean="0"/>
              <a:t> </a:t>
            </a:r>
            <a:r>
              <a:rPr lang="en-US" sz="2400" dirty="0" err="1" smtClean="0"/>
              <a:t>está</a:t>
            </a:r>
            <a:r>
              <a:rPr lang="en-US" sz="2400" dirty="0" smtClean="0"/>
              <a:t> </a:t>
            </a:r>
            <a:r>
              <a:rPr lang="en-US" sz="2400" dirty="0" err="1" smtClean="0"/>
              <a:t>escrita</a:t>
            </a:r>
            <a:r>
              <a:rPr lang="en-US" sz="2400" dirty="0" smtClean="0"/>
              <a:t> sin la </a:t>
            </a:r>
            <a:r>
              <a:rPr lang="en-US" sz="2400" dirty="0" err="1" smtClean="0"/>
              <a:t>letra</a:t>
            </a:r>
            <a:r>
              <a:rPr lang="en-US" sz="2400" dirty="0" smtClean="0"/>
              <a:t> Vav –</a:t>
            </a:r>
            <a:r>
              <a:rPr lang="he-IL" sz="2400" dirty="0" smtClean="0"/>
              <a:t> לְעֹלָם</a:t>
            </a:r>
            <a:r>
              <a:rPr lang="es-CO" sz="2400" dirty="0" smtClean="0"/>
              <a:t> </a:t>
            </a:r>
          </a:p>
          <a:p>
            <a:r>
              <a:rPr lang="he-IL" sz="2400" dirty="0" smtClean="0"/>
              <a:t>• </a:t>
            </a:r>
            <a:r>
              <a:rPr lang="en-US" sz="2400" dirty="0" err="1" smtClean="0"/>
              <a:t>Debe</a:t>
            </a:r>
            <a:r>
              <a:rPr lang="en-US" sz="2400" dirty="0" smtClean="0"/>
              <a:t> ser </a:t>
            </a:r>
            <a:r>
              <a:rPr lang="en-US" sz="2400" dirty="0" err="1" smtClean="0"/>
              <a:t>escrita</a:t>
            </a:r>
            <a:r>
              <a:rPr lang="en-US" sz="2400" dirty="0" smtClean="0"/>
              <a:t> - </a:t>
            </a:r>
            <a:r>
              <a:rPr lang="he-IL" sz="2400" dirty="0" smtClean="0"/>
              <a:t>לְעוֹלָם • </a:t>
            </a:r>
            <a:endParaRPr lang="es-CO" sz="2400" dirty="0" smtClean="0"/>
          </a:p>
          <a:p>
            <a:r>
              <a:rPr lang="en-US" sz="2400" dirty="0" smtClean="0"/>
              <a:t>Dado </a:t>
            </a:r>
            <a:r>
              <a:rPr lang="en-US" sz="2400" dirty="0" err="1" smtClean="0"/>
              <a:t>que</a:t>
            </a:r>
            <a:r>
              <a:rPr lang="en-US" sz="2400" dirty="0" smtClean="0"/>
              <a:t> </a:t>
            </a:r>
            <a:r>
              <a:rPr lang="en-US" sz="2400" dirty="0" err="1" smtClean="0"/>
              <a:t>está</a:t>
            </a:r>
            <a:r>
              <a:rPr lang="en-US" sz="2400" dirty="0" smtClean="0"/>
              <a:t> </a:t>
            </a:r>
            <a:r>
              <a:rPr lang="en-US" sz="2400" dirty="0" err="1" smtClean="0"/>
              <a:t>escrita</a:t>
            </a:r>
            <a:r>
              <a:rPr lang="en-US" sz="2400" dirty="0" smtClean="0"/>
              <a:t> sin la Vav, se le </a:t>
            </a:r>
            <a:r>
              <a:rPr lang="en-US" sz="2400" dirty="0" err="1" smtClean="0"/>
              <a:t>puede</a:t>
            </a:r>
            <a:r>
              <a:rPr lang="en-US" sz="2400" dirty="0" smtClean="0"/>
              <a:t> </a:t>
            </a:r>
            <a:r>
              <a:rPr lang="en-US" sz="2400" dirty="0" err="1" smtClean="0"/>
              <a:t>pronunciar</a:t>
            </a:r>
            <a:r>
              <a:rPr lang="en-US" sz="2400" dirty="0" smtClean="0"/>
              <a:t> “</a:t>
            </a:r>
            <a:r>
              <a:rPr lang="en-US" sz="2400" dirty="0" err="1" smtClean="0"/>
              <a:t>le’alem</a:t>
            </a:r>
            <a:r>
              <a:rPr lang="en-US" sz="2400" dirty="0" smtClean="0"/>
              <a:t>” , o sea “</a:t>
            </a:r>
            <a:r>
              <a:rPr lang="en-US" sz="2400" dirty="0" err="1" smtClean="0"/>
              <a:t>ocultar</a:t>
            </a:r>
            <a:r>
              <a:rPr lang="en-US" sz="2400" dirty="0" smtClean="0"/>
              <a:t>”. • </a:t>
            </a:r>
            <a:r>
              <a:rPr lang="en-US" sz="2400" dirty="0" err="1" smtClean="0"/>
              <a:t>Esto</a:t>
            </a:r>
            <a:r>
              <a:rPr lang="en-US" sz="2400" dirty="0" smtClean="0"/>
              <a:t> </a:t>
            </a:r>
            <a:r>
              <a:rPr lang="en-US" sz="2400" dirty="0" err="1" smtClean="0"/>
              <a:t>enseña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el </a:t>
            </a:r>
            <a:r>
              <a:rPr lang="en-US" sz="2400" dirty="0" err="1" smtClean="0"/>
              <a:t>Nombre</a:t>
            </a:r>
            <a:r>
              <a:rPr lang="en-US" sz="2400" dirty="0" smtClean="0"/>
              <a:t> </a:t>
            </a:r>
            <a:r>
              <a:rPr lang="en-US" sz="2400" dirty="0" err="1" smtClean="0"/>
              <a:t>Divino</a:t>
            </a:r>
            <a:r>
              <a:rPr lang="en-US" sz="2400" dirty="0" smtClean="0"/>
              <a:t> no </a:t>
            </a:r>
            <a:r>
              <a:rPr lang="en-US" sz="2400" dirty="0" err="1" smtClean="0"/>
              <a:t>debe</a:t>
            </a:r>
            <a:r>
              <a:rPr lang="en-US" sz="2400" dirty="0" smtClean="0"/>
              <a:t> </a:t>
            </a:r>
            <a:r>
              <a:rPr lang="en-US" sz="2400" dirty="0" err="1" smtClean="0"/>
              <a:t>pronunciarse</a:t>
            </a:r>
            <a:r>
              <a:rPr lang="en-US" sz="2400" dirty="0" smtClean="0"/>
              <a:t> </a:t>
            </a:r>
            <a:r>
              <a:rPr lang="en-US" sz="2400" dirty="0" err="1" smtClean="0"/>
              <a:t>tal</a:t>
            </a:r>
            <a:r>
              <a:rPr lang="en-US" sz="2400" dirty="0" smtClean="0"/>
              <a:t> </a:t>
            </a:r>
            <a:r>
              <a:rPr lang="en-US" sz="2400" dirty="0" err="1" smtClean="0"/>
              <a:t>como</a:t>
            </a:r>
            <a:r>
              <a:rPr lang="en-US" sz="2400" dirty="0" smtClean="0"/>
              <a:t> se </a:t>
            </a:r>
            <a:r>
              <a:rPr lang="en-US" sz="2400" dirty="0" err="1" smtClean="0"/>
              <a:t>escribe</a:t>
            </a:r>
            <a:r>
              <a:rPr lang="en-US" sz="2400" dirty="0" smtClean="0"/>
              <a:t>, </a:t>
            </a:r>
            <a:r>
              <a:rPr lang="en-US" sz="2400" dirty="0" err="1" smtClean="0"/>
              <a:t>sino</a:t>
            </a:r>
            <a:r>
              <a:rPr lang="en-US" sz="2400" dirty="0" smtClean="0"/>
              <a:t> </a:t>
            </a:r>
            <a:r>
              <a:rPr lang="en-US" sz="2400" dirty="0" err="1" smtClean="0"/>
              <a:t>utilizando</a:t>
            </a:r>
            <a:r>
              <a:rPr lang="en-US" sz="2400" dirty="0" smtClean="0"/>
              <a:t> </a:t>
            </a:r>
            <a:r>
              <a:rPr lang="en-US" sz="2400" dirty="0" err="1" smtClean="0"/>
              <a:t>otro</a:t>
            </a:r>
            <a:r>
              <a:rPr lang="en-US" sz="2400" dirty="0" smtClean="0"/>
              <a:t> </a:t>
            </a:r>
            <a:r>
              <a:rPr lang="en-US" sz="2400" dirty="0" err="1" smtClean="0"/>
              <a:t>Nombre</a:t>
            </a:r>
            <a:r>
              <a:rPr lang="en-US" sz="2400" dirty="0" smtClean="0"/>
              <a:t> </a:t>
            </a:r>
            <a:r>
              <a:rPr lang="en-US" sz="2400" dirty="0" err="1" smtClean="0"/>
              <a:t>Divino</a:t>
            </a:r>
            <a:r>
              <a:rPr lang="en-US" sz="2400" dirty="0" smtClean="0"/>
              <a:t> en </a:t>
            </a:r>
            <a:r>
              <a:rPr lang="en-US" sz="2400" dirty="0" err="1" smtClean="0"/>
              <a:t>su</a:t>
            </a:r>
            <a:r>
              <a:rPr lang="en-US" sz="2400" dirty="0" smtClean="0"/>
              <a:t> </a:t>
            </a:r>
            <a:r>
              <a:rPr lang="en-US" sz="2400" dirty="0" err="1" smtClean="0"/>
              <a:t>lugar</a:t>
            </a:r>
            <a:r>
              <a:rPr lang="en-US" sz="2400" dirty="0" smtClean="0"/>
              <a:t>. • </a:t>
            </a:r>
            <a:r>
              <a:rPr lang="en-US" sz="2400" dirty="0" err="1" smtClean="0"/>
              <a:t>Por</a:t>
            </a:r>
            <a:r>
              <a:rPr lang="en-US" sz="2400" dirty="0" smtClean="0"/>
              <a:t> </a:t>
            </a:r>
            <a:r>
              <a:rPr lang="en-US" sz="2400" dirty="0" err="1" smtClean="0"/>
              <a:t>esta</a:t>
            </a:r>
            <a:r>
              <a:rPr lang="en-US" sz="2400" dirty="0" smtClean="0"/>
              <a:t> </a:t>
            </a:r>
            <a:r>
              <a:rPr lang="en-US" sz="2400" dirty="0" err="1" smtClean="0"/>
              <a:t>razón</a:t>
            </a:r>
            <a:r>
              <a:rPr lang="en-US" sz="2400" dirty="0" smtClean="0"/>
              <a:t>, </a:t>
            </a:r>
            <a:r>
              <a:rPr lang="en-US" sz="2400" dirty="0" err="1" smtClean="0"/>
              <a:t>siempre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se </a:t>
            </a:r>
            <a:r>
              <a:rPr lang="en-US" sz="2400" dirty="0" err="1" smtClean="0"/>
              <a:t>quiera</a:t>
            </a:r>
            <a:r>
              <a:rPr lang="en-US" sz="2400" dirty="0" smtClean="0"/>
              <a:t> </a:t>
            </a:r>
            <a:r>
              <a:rPr lang="en-US" sz="2400" dirty="0" err="1" smtClean="0"/>
              <a:t>pronunciar</a:t>
            </a:r>
            <a:r>
              <a:rPr lang="en-US" sz="2400" dirty="0" smtClean="0"/>
              <a:t> el </a:t>
            </a:r>
            <a:r>
              <a:rPr lang="en-US" sz="2400" dirty="0" err="1" smtClean="0"/>
              <a:t>Nombre</a:t>
            </a:r>
            <a:r>
              <a:rPr lang="en-US" sz="2400" dirty="0" smtClean="0"/>
              <a:t> </a:t>
            </a:r>
            <a:r>
              <a:rPr lang="en-US" sz="2400" dirty="0" err="1" smtClean="0"/>
              <a:t>Inefable</a:t>
            </a:r>
            <a:r>
              <a:rPr lang="en-US" sz="2400" dirty="0" smtClean="0"/>
              <a:t> se le </a:t>
            </a:r>
            <a:r>
              <a:rPr lang="en-US" sz="2400" dirty="0" err="1" smtClean="0"/>
              <a:t>substituye</a:t>
            </a:r>
            <a:r>
              <a:rPr lang="en-US" sz="2400" dirty="0" smtClean="0"/>
              <a:t> </a:t>
            </a:r>
            <a:r>
              <a:rPr lang="en-US" sz="2400" dirty="0" err="1" smtClean="0"/>
              <a:t>por</a:t>
            </a:r>
            <a:r>
              <a:rPr lang="en-US" sz="2400" dirty="0" smtClean="0"/>
              <a:t> </a:t>
            </a:r>
            <a:r>
              <a:rPr lang="en-US" sz="2400" dirty="0" err="1" smtClean="0"/>
              <a:t>Adonay</a:t>
            </a:r>
            <a:r>
              <a:rPr lang="en-US" sz="2400" dirty="0" smtClean="0"/>
              <a:t> - </a:t>
            </a:r>
            <a:r>
              <a:rPr lang="he-IL" sz="2400" dirty="0" smtClean="0"/>
              <a:t>אֲדֹנַי</a:t>
            </a:r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8.- Clase # 4</a:t>
            </a:r>
          </a:p>
          <a:p>
            <a:endParaRPr lang="es-CO" sz="2400" i="1" dirty="0" smtClean="0">
              <a:solidFill>
                <a:srgbClr val="C00000"/>
              </a:solidFill>
            </a:endParaRPr>
          </a:p>
          <a:p>
            <a:r>
              <a:rPr lang="es-ES" sz="3600" i="1" dirty="0" smtClean="0"/>
              <a:t>Cuál de las 7 tribus no se mencionó al prometer la tierra de Canaán a los hebreos?</a:t>
            </a:r>
            <a:endParaRPr lang="es-CO" sz="36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8.- Clase # 4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3:17 y he dicho: Os sacaré de la opresión de Egipto a la tierra del cananeo y del </a:t>
            </a:r>
            <a:r>
              <a:rPr lang="es-ES" sz="2400" i="1" dirty="0" err="1" smtClean="0">
                <a:solidFill>
                  <a:schemeClr val="tx1"/>
                </a:solidFill>
              </a:rPr>
              <a:t>hiteo</a:t>
            </a:r>
            <a:r>
              <a:rPr lang="es-ES" sz="2400" i="1" dirty="0" smtClean="0">
                <a:solidFill>
                  <a:schemeClr val="tx1"/>
                </a:solidFill>
              </a:rPr>
              <a:t> y del </a:t>
            </a:r>
            <a:r>
              <a:rPr lang="es-ES" sz="2400" i="1" dirty="0" err="1" smtClean="0">
                <a:solidFill>
                  <a:schemeClr val="tx1"/>
                </a:solidFill>
              </a:rPr>
              <a:t>emoreo</a:t>
            </a:r>
            <a:r>
              <a:rPr lang="es-ES" sz="2400" i="1" dirty="0" smtClean="0">
                <a:solidFill>
                  <a:schemeClr val="tx1"/>
                </a:solidFill>
              </a:rPr>
              <a:t> y del </a:t>
            </a:r>
            <a:r>
              <a:rPr lang="es-ES" sz="2400" i="1" dirty="0" err="1" smtClean="0">
                <a:solidFill>
                  <a:schemeClr val="tx1"/>
                </a:solidFill>
              </a:rPr>
              <a:t>perizeo</a:t>
            </a:r>
            <a:r>
              <a:rPr lang="es-ES" sz="2400" i="1" dirty="0" smtClean="0">
                <a:solidFill>
                  <a:schemeClr val="tx1"/>
                </a:solidFill>
              </a:rPr>
              <a:t> y del </a:t>
            </a:r>
            <a:r>
              <a:rPr lang="es-ES" sz="2400" i="1" dirty="0" err="1" smtClean="0">
                <a:solidFill>
                  <a:schemeClr val="tx1"/>
                </a:solidFill>
              </a:rPr>
              <a:t>hiveo</a:t>
            </a:r>
            <a:r>
              <a:rPr lang="es-ES" sz="2400" i="1" dirty="0" smtClean="0">
                <a:solidFill>
                  <a:schemeClr val="tx1"/>
                </a:solidFill>
              </a:rPr>
              <a:t> y del </a:t>
            </a:r>
            <a:r>
              <a:rPr lang="es-ES" sz="2400" i="1" dirty="0" err="1" smtClean="0">
                <a:solidFill>
                  <a:schemeClr val="tx1"/>
                </a:solidFill>
              </a:rPr>
              <a:t>yevuseo</a:t>
            </a:r>
            <a:r>
              <a:rPr lang="es-ES" sz="2400" i="1" dirty="0" smtClean="0">
                <a:solidFill>
                  <a:schemeClr val="tx1"/>
                </a:solidFill>
              </a:rPr>
              <a:t>, tierra que mana leche y miel”.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Aquí hizo falta mencionar a la tribu de los </a:t>
            </a:r>
            <a:r>
              <a:rPr lang="es-ES" sz="2400" i="1" dirty="0" err="1" smtClean="0">
                <a:solidFill>
                  <a:schemeClr val="tx1"/>
                </a:solidFill>
              </a:rPr>
              <a:t>Gergeseos</a:t>
            </a:r>
            <a:r>
              <a:rPr lang="es-ES" sz="2400" i="1" dirty="0" smtClean="0">
                <a:solidFill>
                  <a:schemeClr val="tx1"/>
                </a:solidFill>
              </a:rPr>
              <a:t> ya que en Eretz </a:t>
            </a:r>
            <a:r>
              <a:rPr lang="es-ES" sz="2400" i="1" dirty="0" err="1" smtClean="0">
                <a:solidFill>
                  <a:schemeClr val="tx1"/>
                </a:solidFill>
              </a:rPr>
              <a:t>Kenaán</a:t>
            </a:r>
            <a:r>
              <a:rPr lang="es-ES" sz="2400" i="1" dirty="0" smtClean="0">
                <a:solidFill>
                  <a:schemeClr val="tx1"/>
                </a:solidFill>
              </a:rPr>
              <a:t> habitaban siete tribus poderosas, pero dicen nuestros comentaristas que ellos al oír que las huestes de Israel se acercaban prefirieron huir antes de hacerles frente o tomar las opciones de servirles a los nuevos conquistadores.</a:t>
            </a:r>
            <a:endParaRPr lang="es-CO" sz="2400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9.- Clase # 5</a:t>
            </a:r>
          </a:p>
          <a:p>
            <a:endParaRPr lang="es-CO" sz="2400" i="1" dirty="0" smtClean="0">
              <a:solidFill>
                <a:srgbClr val="C00000"/>
              </a:solidFill>
            </a:endParaRPr>
          </a:p>
          <a:p>
            <a:r>
              <a:rPr lang="es-ES" sz="3600" i="1" dirty="0" smtClean="0"/>
              <a:t>Qué dice el </a:t>
            </a:r>
            <a:r>
              <a:rPr lang="es-ES" sz="3600" i="1" dirty="0" err="1" smtClean="0"/>
              <a:t>Pirké</a:t>
            </a:r>
            <a:r>
              <a:rPr lang="es-ES" sz="3600" i="1" dirty="0" smtClean="0"/>
              <a:t> del Rabí Eliezer con respecto a la vara de Moisés y cuando fue creada?</a:t>
            </a:r>
            <a:endParaRPr lang="es-CO" sz="36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9.- Clase # 5</a:t>
            </a:r>
          </a:p>
          <a:p>
            <a:endParaRPr lang="es-CO" sz="2400" i="1" dirty="0" smtClean="0">
              <a:solidFill>
                <a:srgbClr val="C00000"/>
              </a:solidFill>
            </a:endParaRPr>
          </a:p>
          <a:p>
            <a:r>
              <a:rPr lang="es-ES" sz="2400" i="1" dirty="0" smtClean="0"/>
              <a:t>4:17 Y tomarás en tu mano esta vara, con la cual harás las señales.</a:t>
            </a:r>
          </a:p>
          <a:p>
            <a:r>
              <a:rPr lang="es-ES" sz="2400" i="1" dirty="0" smtClean="0"/>
              <a:t>• Dice el </a:t>
            </a:r>
            <a:r>
              <a:rPr lang="es-ES" sz="2400" i="1" dirty="0" err="1" smtClean="0"/>
              <a:t>Pirké</a:t>
            </a:r>
            <a:r>
              <a:rPr lang="es-ES" sz="2400" i="1" dirty="0" smtClean="0"/>
              <a:t> del Rabí Eliezer que esta vara o cayado que estaba destinado a cumplir una misión grandiosa fue creado por Dios en el crepúsculo del Sexto Día de la Creación y fue transmitido de generación a generación de Adam a Noaj y después a los Patriarcas y así hasta llegar a las manos de Moisés.</a:t>
            </a:r>
          </a:p>
          <a:p>
            <a:r>
              <a:rPr lang="es-ES" sz="2400" i="1" dirty="0" smtClean="0"/>
              <a:t>• Tenía grabadas las iniciales de las Diez Plagas</a:t>
            </a:r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10.- Clase # 5</a:t>
            </a:r>
          </a:p>
          <a:p>
            <a:endParaRPr lang="es-CO" sz="2400" i="1" dirty="0" smtClean="0">
              <a:solidFill>
                <a:srgbClr val="C00000"/>
              </a:solidFill>
            </a:endParaRPr>
          </a:p>
          <a:p>
            <a:r>
              <a:rPr lang="es-ES" sz="3600" i="1" dirty="0" smtClean="0"/>
              <a:t>Escriba alguna de las opiniones por las que el ángel quiso matar a Moisés en el mesón o posada.</a:t>
            </a:r>
            <a:endParaRPr lang="es-CO" sz="36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10.- Clase # 5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4:24 Y aconteció en el camino, en una posada, que el (ángel del) Eterno lo encontró (atacó) a Moisés con enfermedad mortal y procuró matarlo.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Los versículos 24, 25 y 26 fueron explicados de la siguiente manera: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Y aconteció en el camino que en la posada encontró el ángel de Dios a Moisés y le quiso matar, porque se demoraba en cumplir la misión que Dios le había encargado, la de sacar a los hijos de Israel de Egipto; 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O según algunos exegetas, por no haber circuncidado a sus hijos a tiempo.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10.- Clase # 5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Entonces </a:t>
            </a:r>
            <a:r>
              <a:rPr lang="es-ES" sz="2400" i="1" dirty="0" err="1" smtClean="0">
                <a:solidFill>
                  <a:schemeClr val="tx1"/>
                </a:solidFill>
              </a:rPr>
              <a:t>Seforá</a:t>
            </a:r>
            <a:r>
              <a:rPr lang="es-ES" sz="2400" i="1" dirty="0" smtClean="0">
                <a:solidFill>
                  <a:schemeClr val="tx1"/>
                </a:solidFill>
              </a:rPr>
              <a:t> tomó una piedra aguda y cortó el prepucio de su hijo, lo arrojó a los pies de Moisés y pronunció acerca de su hijo las siguientes palabras: "Tú ibas a ser culpado de la sangre de mi esposo, tú ibas a ser el causante de su muerte".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Entonces el ángel soltó a Moisés, y </a:t>
            </a:r>
            <a:r>
              <a:rPr lang="es-ES" sz="2400" i="1" dirty="0" err="1" smtClean="0">
                <a:solidFill>
                  <a:schemeClr val="tx1"/>
                </a:solidFill>
              </a:rPr>
              <a:t>Seforá</a:t>
            </a:r>
            <a:r>
              <a:rPr lang="es-ES" sz="2400" i="1" dirty="0" smtClean="0">
                <a:solidFill>
                  <a:schemeClr val="tx1"/>
                </a:solidFill>
              </a:rPr>
              <a:t> se persuadió de que fue por causa de que Moisés había demorado la circuncisión de sus hijos, por lo que el ángel vino a matarlo</a:t>
            </a:r>
            <a:endParaRPr lang="es-CO" sz="2400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11.- Clase # 6</a:t>
            </a:r>
          </a:p>
          <a:p>
            <a:endParaRPr lang="es-CO" sz="2400" i="1" dirty="0" smtClean="0">
              <a:solidFill>
                <a:srgbClr val="C00000"/>
              </a:solidFill>
            </a:endParaRPr>
          </a:p>
          <a:p>
            <a:r>
              <a:rPr lang="es-ES" sz="3600" i="1" dirty="0" smtClean="0"/>
              <a:t>De dónde aprendemos que Har Sinaí, la Montaña de Dios,  queda entre Midián y Egipto?</a:t>
            </a:r>
            <a:endParaRPr lang="es-CO" sz="36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11.- Clase # 6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4:28 Y Moisés refirió a Aarón todas las palabras del Eterno que le había enviado, y todas las señales que le había encomendado.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</a:t>
            </a:r>
            <a:r>
              <a:rPr lang="es-ES" sz="2400" i="1" dirty="0" err="1" smtClean="0">
                <a:solidFill>
                  <a:schemeClr val="tx1"/>
                </a:solidFill>
              </a:rPr>
              <a:t>Vayaged</a:t>
            </a:r>
            <a:r>
              <a:rPr lang="es-ES" sz="2400" i="1" dirty="0" smtClean="0">
                <a:solidFill>
                  <a:schemeClr val="tx1"/>
                </a:solidFill>
              </a:rPr>
              <a:t> Moshe le-Aharon et </a:t>
            </a:r>
            <a:r>
              <a:rPr lang="es-ES" sz="2400" i="1" dirty="0" err="1" smtClean="0">
                <a:solidFill>
                  <a:schemeClr val="tx1"/>
                </a:solidFill>
              </a:rPr>
              <a:t>kol-divrey</a:t>
            </a:r>
            <a:r>
              <a:rPr lang="es-ES" sz="2400" i="1" dirty="0" smtClean="0">
                <a:solidFill>
                  <a:schemeClr val="tx1"/>
                </a:solidFill>
              </a:rPr>
              <a:t> Adonay </a:t>
            </a:r>
            <a:r>
              <a:rPr lang="es-ES" sz="2400" i="1" dirty="0" err="1" smtClean="0">
                <a:solidFill>
                  <a:schemeClr val="tx1"/>
                </a:solidFill>
              </a:rPr>
              <a:t>asher</a:t>
            </a:r>
            <a:r>
              <a:rPr lang="es-ES" sz="2400" i="1" dirty="0" smtClean="0">
                <a:solidFill>
                  <a:schemeClr val="tx1"/>
                </a:solidFill>
              </a:rPr>
              <a:t> </a:t>
            </a:r>
            <a:r>
              <a:rPr lang="es-ES" sz="2400" i="1" dirty="0" err="1" smtClean="0">
                <a:solidFill>
                  <a:schemeClr val="tx1"/>
                </a:solidFill>
              </a:rPr>
              <a:t>shelajo</a:t>
            </a:r>
            <a:r>
              <a:rPr lang="es-ES" sz="2400" i="1" dirty="0" smtClean="0">
                <a:solidFill>
                  <a:schemeClr val="tx1"/>
                </a:solidFill>
              </a:rPr>
              <a:t> </a:t>
            </a:r>
            <a:r>
              <a:rPr lang="es-ES" sz="2400" i="1" dirty="0" err="1" smtClean="0">
                <a:solidFill>
                  <a:schemeClr val="tx1"/>
                </a:solidFill>
              </a:rPr>
              <a:t>ve'et-kol</a:t>
            </a:r>
            <a:r>
              <a:rPr lang="es-ES" sz="2400" i="1" dirty="0" smtClean="0">
                <a:solidFill>
                  <a:schemeClr val="tx1"/>
                </a:solidFill>
              </a:rPr>
              <a:t> </a:t>
            </a:r>
            <a:r>
              <a:rPr lang="es-ES" sz="2400" i="1" dirty="0" err="1" smtClean="0">
                <a:solidFill>
                  <a:schemeClr val="tx1"/>
                </a:solidFill>
              </a:rPr>
              <a:t>ha'otot</a:t>
            </a:r>
            <a:r>
              <a:rPr lang="es-ES" sz="2400" i="1" dirty="0" smtClean="0">
                <a:solidFill>
                  <a:schemeClr val="tx1"/>
                </a:solidFill>
              </a:rPr>
              <a:t> </a:t>
            </a:r>
            <a:r>
              <a:rPr lang="es-ES" sz="2400" i="1" dirty="0" err="1" smtClean="0">
                <a:solidFill>
                  <a:schemeClr val="tx1"/>
                </a:solidFill>
              </a:rPr>
              <a:t>asher</a:t>
            </a:r>
            <a:r>
              <a:rPr lang="es-ES" sz="2400" i="1" dirty="0" smtClean="0">
                <a:solidFill>
                  <a:schemeClr val="tx1"/>
                </a:solidFill>
              </a:rPr>
              <a:t> </a:t>
            </a:r>
            <a:r>
              <a:rPr lang="es-ES" sz="2400" i="1" dirty="0" err="1" smtClean="0">
                <a:solidFill>
                  <a:schemeClr val="tx1"/>
                </a:solidFill>
              </a:rPr>
              <a:t>tsivahu</a:t>
            </a:r>
            <a:r>
              <a:rPr lang="es-ES" sz="2400" i="1" dirty="0" smtClean="0">
                <a:solidFill>
                  <a:schemeClr val="tx1"/>
                </a:solidFill>
              </a:rPr>
              <a:t>.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Como interpretamos de lo leído, la Montaña de Dios, Har Sinaí, se encuentra entre Midián y Egipto, ya que Aharón había salido de Egipto para encontrarlo en el Monte Sinaí en su camino de vuelta a Egipto.</a:t>
            </a:r>
            <a:endParaRPr lang="es-CO" sz="2400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12.- Clase # 6</a:t>
            </a:r>
          </a:p>
          <a:p>
            <a:endParaRPr lang="es-CO" sz="2400" i="1" dirty="0" smtClean="0">
              <a:solidFill>
                <a:srgbClr val="C00000"/>
              </a:solidFill>
            </a:endParaRPr>
          </a:p>
          <a:p>
            <a:r>
              <a:rPr lang="es-ES" sz="3600" i="1" dirty="0" smtClean="0"/>
              <a:t>Cuáles fueron las 3 señales que Moisés debía realizar frente a sus hermanos en Egipto?</a:t>
            </a:r>
            <a:endParaRPr lang="es-CO" sz="36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12.- Clase # 6</a:t>
            </a:r>
          </a:p>
          <a:p>
            <a:r>
              <a:rPr lang="es-ES" sz="2400" i="1" dirty="0" smtClean="0"/>
              <a:t> 4:30 Y habló Aarón todas las palabras que había dicho el Eterno a Moisés, quien hizo las señales a los ojos del pueblo.</a:t>
            </a:r>
          </a:p>
          <a:p>
            <a:r>
              <a:rPr lang="es-ES" sz="2400" i="1" dirty="0" smtClean="0"/>
              <a:t>• Cuáles fueron esas señales? Ya se lo había dicho antes…</a:t>
            </a:r>
          </a:p>
          <a:p>
            <a:r>
              <a:rPr lang="es-ES" sz="2400" i="1" dirty="0" err="1" smtClean="0"/>
              <a:t>Exodo</a:t>
            </a:r>
            <a:r>
              <a:rPr lang="es-ES" sz="2400" i="1" dirty="0" smtClean="0"/>
              <a:t> 4:2 Y el Eterno le dijo: ¿Qué es eso que tienes en tu mano? Y él respondió: Una vara.</a:t>
            </a:r>
          </a:p>
          <a:p>
            <a:r>
              <a:rPr lang="es-ES" sz="2400" i="1" dirty="0" smtClean="0"/>
              <a:t>• 4:4 Y dijo el Eterno a Moisés: Extiende tu mano y tómala por su cola; y él extendió su mano, la asió y se tornó vara en su palma.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12.- Clase # 6</a:t>
            </a:r>
          </a:p>
          <a:p>
            <a:r>
              <a:rPr lang="es-ES" sz="2200" i="1" dirty="0" smtClean="0"/>
              <a:t>• </a:t>
            </a:r>
            <a:r>
              <a:rPr lang="es-ES" sz="2200" i="1" dirty="0" err="1" smtClean="0"/>
              <a:t>Exodo</a:t>
            </a:r>
            <a:r>
              <a:rPr lang="es-ES" sz="2200" i="1" dirty="0" smtClean="0"/>
              <a:t> 4:6 Y el Eterno le dijo más: Pon tu mano en tu seno.</a:t>
            </a:r>
          </a:p>
          <a:p>
            <a:r>
              <a:rPr lang="es-ES" sz="2200" i="1" dirty="0" smtClean="0"/>
              <a:t>Y puso el su mano en su seno, la sacó y he aquí que su mano estaba leprosa (y blanca) como la nieve.</a:t>
            </a:r>
          </a:p>
          <a:p>
            <a:r>
              <a:rPr lang="es-ES" sz="2200" i="1" dirty="0" smtClean="0"/>
              <a:t>• 4:7 Y El dijo: Vuelve tu mano a tu seno. El volvió su mano a su seno y al sacarla de su seno he aquí que se tornó como toda su carne.</a:t>
            </a:r>
          </a:p>
          <a:p>
            <a:r>
              <a:rPr lang="es-ES" sz="2200" i="1" dirty="0" smtClean="0"/>
              <a:t>• </a:t>
            </a:r>
            <a:r>
              <a:rPr lang="es-ES" sz="2200" i="1" dirty="0" err="1" smtClean="0"/>
              <a:t>Exodo</a:t>
            </a:r>
            <a:r>
              <a:rPr lang="es-ES" sz="2200" i="1" dirty="0" smtClean="0"/>
              <a:t> 4:8 Y si no te creyeren ni dieren oídos a la voz de la primera señal, creerán a la voz de la última señal;</a:t>
            </a:r>
          </a:p>
          <a:p>
            <a:r>
              <a:rPr lang="es-ES" sz="2200" i="1" dirty="0" smtClean="0"/>
              <a:t>• 4:9 y si no creyeren tampoco a estas dos señales ni escucharen tu voz, tomarás de las aguas del río y las derramarás en tierra seca; y el agua, al tomarla del río, vendrá a ser sangre en tierra seca.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13.- Clase # 7</a:t>
            </a:r>
          </a:p>
          <a:p>
            <a:endParaRPr lang="es-CO" sz="2400" i="1" dirty="0" smtClean="0">
              <a:solidFill>
                <a:srgbClr val="C00000"/>
              </a:solidFill>
            </a:endParaRPr>
          </a:p>
          <a:p>
            <a:r>
              <a:rPr lang="es-ES" sz="3600" i="1" dirty="0" smtClean="0"/>
              <a:t>La Toráh usa 2 expresiones para establecer una comunicación respecto del Nombre de Dios, cuáles?</a:t>
            </a:r>
            <a:endParaRPr lang="es-CO" sz="36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13.- Clase # 7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6:2 Y habló Dios a Moisés y le dijo: Yo soy el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Eterno,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</a:t>
            </a:r>
            <a:r>
              <a:rPr lang="es-ES" sz="2400" i="1" dirty="0" err="1" smtClean="0">
                <a:solidFill>
                  <a:schemeClr val="tx1"/>
                </a:solidFill>
              </a:rPr>
              <a:t>Vayedaber</a:t>
            </a:r>
            <a:r>
              <a:rPr lang="es-ES" sz="2400" i="1" dirty="0" smtClean="0">
                <a:solidFill>
                  <a:schemeClr val="tx1"/>
                </a:solidFill>
              </a:rPr>
              <a:t> Elohim el-Moshe </a:t>
            </a:r>
            <a:r>
              <a:rPr lang="es-ES" sz="2400" i="1" dirty="0" err="1" smtClean="0">
                <a:solidFill>
                  <a:schemeClr val="tx1"/>
                </a:solidFill>
              </a:rPr>
              <a:t>vayomer</a:t>
            </a:r>
            <a:r>
              <a:rPr lang="es-ES" sz="2400" i="1" dirty="0" smtClean="0">
                <a:solidFill>
                  <a:schemeClr val="tx1"/>
                </a:solidFill>
              </a:rPr>
              <a:t> </a:t>
            </a:r>
            <a:r>
              <a:rPr lang="es-ES" sz="2400" i="1" dirty="0" err="1" smtClean="0">
                <a:solidFill>
                  <a:schemeClr val="tx1"/>
                </a:solidFill>
              </a:rPr>
              <a:t>elav</a:t>
            </a:r>
            <a:r>
              <a:rPr lang="es-ES" sz="2400" i="1" dirty="0" smtClean="0">
                <a:solidFill>
                  <a:schemeClr val="tx1"/>
                </a:solidFill>
              </a:rPr>
              <a:t> </a:t>
            </a:r>
            <a:r>
              <a:rPr lang="es-ES" sz="2400" i="1" dirty="0" err="1" smtClean="0">
                <a:solidFill>
                  <a:schemeClr val="tx1"/>
                </a:solidFill>
              </a:rPr>
              <a:t>ani</a:t>
            </a:r>
            <a:r>
              <a:rPr lang="es-ES" sz="2400" i="1" dirty="0" smtClean="0">
                <a:solidFill>
                  <a:schemeClr val="tx1"/>
                </a:solidFill>
              </a:rPr>
              <a:t> Adonay.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Aquí da a entender que Dios le contesta a Moisés con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severidad por la razón del cuestionamiento anterior.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Aquí hay algo muy interesante: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La Torá usa dos expresiones para establecer una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comunicación.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13.- Clase # 7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6:2 Y habló Dios a Moisés y le dijo: Yo soy el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Eterno,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</a:t>
            </a:r>
            <a:r>
              <a:rPr lang="es-ES" sz="2400" i="1" dirty="0" err="1" smtClean="0">
                <a:solidFill>
                  <a:schemeClr val="tx1"/>
                </a:solidFill>
              </a:rPr>
              <a:t>Vayedaber</a:t>
            </a:r>
            <a:r>
              <a:rPr lang="es-ES" sz="2400" i="1" dirty="0" smtClean="0">
                <a:solidFill>
                  <a:schemeClr val="tx1"/>
                </a:solidFill>
              </a:rPr>
              <a:t> Elohim el-Moshe </a:t>
            </a:r>
            <a:r>
              <a:rPr lang="es-ES" sz="2400" i="1" dirty="0" err="1" smtClean="0">
                <a:solidFill>
                  <a:schemeClr val="tx1"/>
                </a:solidFill>
              </a:rPr>
              <a:t>vayomer</a:t>
            </a:r>
            <a:r>
              <a:rPr lang="es-ES" sz="2400" i="1" dirty="0" smtClean="0">
                <a:solidFill>
                  <a:schemeClr val="tx1"/>
                </a:solidFill>
              </a:rPr>
              <a:t> </a:t>
            </a:r>
            <a:r>
              <a:rPr lang="es-ES" sz="2400" i="1" dirty="0" err="1" smtClean="0">
                <a:solidFill>
                  <a:schemeClr val="tx1"/>
                </a:solidFill>
              </a:rPr>
              <a:t>elav</a:t>
            </a:r>
            <a:r>
              <a:rPr lang="es-ES" sz="2400" i="1" dirty="0" smtClean="0">
                <a:solidFill>
                  <a:schemeClr val="tx1"/>
                </a:solidFill>
              </a:rPr>
              <a:t> </a:t>
            </a:r>
            <a:r>
              <a:rPr lang="es-ES" sz="2400" i="1" dirty="0" err="1" smtClean="0">
                <a:solidFill>
                  <a:schemeClr val="tx1"/>
                </a:solidFill>
              </a:rPr>
              <a:t>ani</a:t>
            </a:r>
            <a:r>
              <a:rPr lang="es-ES" sz="2400" i="1" dirty="0" smtClean="0">
                <a:solidFill>
                  <a:schemeClr val="tx1"/>
                </a:solidFill>
              </a:rPr>
              <a:t> Adonay.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Aquí da a entender que Dios le contesta a Moisés con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severidad por la razón del cuestionamiento anterior.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Aquí hay algo muy interesante: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La Torá usa dos expresiones para establecer una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comunicación.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Usa la expresión “</a:t>
            </a:r>
            <a:r>
              <a:rPr lang="es-ES" sz="2400" i="1" dirty="0" err="1" smtClean="0">
                <a:solidFill>
                  <a:schemeClr val="tx1"/>
                </a:solidFill>
              </a:rPr>
              <a:t>ledaber</a:t>
            </a:r>
            <a:r>
              <a:rPr lang="es-ES" sz="2400" i="1" dirty="0" smtClean="0">
                <a:solidFill>
                  <a:schemeClr val="tx1"/>
                </a:solidFill>
              </a:rPr>
              <a:t>” –hablar, o usa “</a:t>
            </a:r>
            <a:r>
              <a:rPr lang="es-ES" sz="2400" i="1" dirty="0" err="1" smtClean="0">
                <a:solidFill>
                  <a:schemeClr val="tx1"/>
                </a:solidFill>
              </a:rPr>
              <a:t>lemor</a:t>
            </a:r>
            <a:r>
              <a:rPr lang="es-ES" sz="2400" i="1" dirty="0" smtClean="0">
                <a:solidFill>
                  <a:schemeClr val="tx1"/>
                </a:solidFill>
              </a:rPr>
              <a:t>” –decir.</a:t>
            </a:r>
          </a:p>
          <a:p>
            <a:endParaRPr lang="es-ES" sz="2400" i="1" dirty="0" smtClean="0">
              <a:solidFill>
                <a:schemeClr val="tx1"/>
              </a:solidFill>
            </a:endParaRPr>
          </a:p>
          <a:p>
            <a:r>
              <a:rPr lang="es-ES" sz="2400" i="1" dirty="0" smtClean="0">
                <a:solidFill>
                  <a:schemeClr val="tx1"/>
                </a:solidFill>
              </a:rPr>
              <a:t>• Aquí se usa “</a:t>
            </a:r>
            <a:r>
              <a:rPr lang="es-ES" sz="2400" i="1" dirty="0" err="1" smtClean="0">
                <a:solidFill>
                  <a:schemeClr val="tx1"/>
                </a:solidFill>
              </a:rPr>
              <a:t>ledaber</a:t>
            </a:r>
            <a:r>
              <a:rPr lang="es-ES" sz="2400" i="1" dirty="0" smtClean="0">
                <a:solidFill>
                  <a:schemeClr val="tx1"/>
                </a:solidFill>
              </a:rPr>
              <a:t>” utilizando un tipo de comunicación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en que la voz es articulada con precisión y claridad.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Por esta misma razón es utilizada para enviar un mensaje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duro y estricto, o una comunicación directa, cara a cara.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Mientras que al utilizar “</a:t>
            </a:r>
            <a:r>
              <a:rPr lang="es-ES" sz="2400" i="1" dirty="0" err="1" smtClean="0">
                <a:solidFill>
                  <a:schemeClr val="tx1"/>
                </a:solidFill>
              </a:rPr>
              <a:t>lemor</a:t>
            </a:r>
            <a:r>
              <a:rPr lang="es-ES" sz="2400" i="1" dirty="0" smtClean="0">
                <a:solidFill>
                  <a:schemeClr val="tx1"/>
                </a:solidFill>
              </a:rPr>
              <a:t>” implica una comunicación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en términos suaves, relacionada con el contenido del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mensaje y teniendo en cuenta la capacidad del receptor.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Dios le declara a Moisés su Nombre Inefable –&amp;#1492;&amp;#1469;&amp;#1464;&amp;#1468;&amp;#1493;&amp;#1464;&amp;#1473;&amp;#1492;&amp;#1456;&amp;#1497; ,-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queriendo decir, Yo soy Fiel para otorgar buena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recompensa a los que marchan delante de </a:t>
            </a:r>
            <a:r>
              <a:rPr lang="es-ES" sz="2400" i="1" dirty="0" err="1" smtClean="0">
                <a:solidFill>
                  <a:schemeClr val="tx1"/>
                </a:solidFill>
              </a:rPr>
              <a:t>Mi.</a:t>
            </a:r>
            <a:r>
              <a:rPr lang="es-ES" sz="2400" i="1" dirty="0" smtClean="0">
                <a:solidFill>
                  <a:schemeClr val="tx1"/>
                </a:solidFill>
              </a:rPr>
              <a:t> Y no de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balde te he enviado, sino para hacer que cumplan Mis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palabras que dije a los primeros Patriarcas.</a:t>
            </a:r>
          </a:p>
          <a:p>
            <a:endParaRPr lang="es-ES" sz="2400" i="1" dirty="0" smtClean="0">
              <a:solidFill>
                <a:schemeClr val="tx1"/>
              </a:solidFill>
            </a:endParaRPr>
          </a:p>
          <a:p>
            <a:r>
              <a:rPr lang="es-ES" sz="2400" i="1" dirty="0" smtClean="0">
                <a:solidFill>
                  <a:schemeClr val="tx1"/>
                </a:solidFill>
              </a:rPr>
              <a:t>• Y encontramos que el Nombre Inefable es interpretado en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este mismo sentido en varios lugares, cuando dice: “Yo soy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el Eterno”, lo que implica “Yo soy Fiel para retribuir”.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Cuando se enuncia en el contexto de un castigo, como: “Y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habrás profanado el Nombre de tu Dios; Yo soy el Eterno”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implica que también es Fiel para castigar.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Pero cuando se enuncia para el cumplimiento de los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mandamientos, como en, “Guardarán Mis mandamientos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y los harán; Yo soy el Eterno”, en este caso significa “Yo soy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Fiel para otorgar recompensa”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El Nombre Inefable alude a su eternidad por el hecho que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“fue, es y será” –</a:t>
            </a:r>
            <a:r>
              <a:rPr lang="es-ES" sz="2400" i="1" dirty="0" err="1" smtClean="0">
                <a:solidFill>
                  <a:schemeClr val="tx1"/>
                </a:solidFill>
              </a:rPr>
              <a:t>hayá</a:t>
            </a:r>
            <a:r>
              <a:rPr lang="es-ES" sz="2400" i="1" dirty="0" smtClean="0">
                <a:solidFill>
                  <a:schemeClr val="tx1"/>
                </a:solidFill>
              </a:rPr>
              <a:t> </a:t>
            </a:r>
            <a:r>
              <a:rPr lang="es-ES" sz="2400" i="1" dirty="0" err="1" smtClean="0">
                <a:solidFill>
                  <a:schemeClr val="tx1"/>
                </a:solidFill>
              </a:rPr>
              <a:t>hovéh</a:t>
            </a:r>
            <a:r>
              <a:rPr lang="es-ES" sz="2400" i="1" dirty="0" smtClean="0">
                <a:solidFill>
                  <a:schemeClr val="tx1"/>
                </a:solidFill>
              </a:rPr>
              <a:t> </a:t>
            </a:r>
            <a:r>
              <a:rPr lang="es-ES" sz="2400" i="1" dirty="0" err="1" smtClean="0">
                <a:solidFill>
                  <a:schemeClr val="tx1"/>
                </a:solidFill>
              </a:rPr>
              <a:t>ve’ehyé</a:t>
            </a:r>
            <a:r>
              <a:rPr lang="es-ES" sz="2400" i="1" dirty="0" smtClean="0">
                <a:solidFill>
                  <a:schemeClr val="tx1"/>
                </a:solidFill>
              </a:rPr>
              <a:t>- &amp;#1492;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&amp;#1462;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&amp;#1492;&amp;#1497;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&amp;#1497;&amp;#1460; &amp;#1456;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&amp;#1456;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&amp;#1492; &amp;#1493;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&amp;#1462;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&amp;#1464;&amp;#1492;&amp;#1497;&amp;#1464;&amp;#1492; &amp;#1492;&amp;#1493;&amp;#1465;&amp;#1493;</a:t>
            </a:r>
            <a:endParaRPr lang="es-CO" sz="2400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14.- Clase # 7</a:t>
            </a:r>
          </a:p>
          <a:p>
            <a:endParaRPr lang="es-CO" sz="2400" i="1" dirty="0" smtClean="0">
              <a:solidFill>
                <a:srgbClr val="C00000"/>
              </a:solidFill>
            </a:endParaRPr>
          </a:p>
          <a:p>
            <a:r>
              <a:rPr lang="es-ES" sz="3600" i="1" dirty="0" smtClean="0"/>
              <a:t>Cuáles son las 4 expresiones de la Redención?</a:t>
            </a:r>
            <a:endParaRPr lang="es-CO" sz="36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14.- Clase # 7</a:t>
            </a:r>
          </a:p>
          <a:p>
            <a:r>
              <a:rPr lang="es-CO" sz="2400" i="1" dirty="0" smtClean="0">
                <a:solidFill>
                  <a:schemeClr val="tx1"/>
                </a:solidFill>
              </a:rPr>
              <a:t>• 6:7 Y os tomaré por pueblo mío, y Yo seré vuestro Dios; y conoceréis que Yo soy el Eterno, vuestro Dios, que os sacó de debajo de las cargas de los egipcios.</a:t>
            </a:r>
          </a:p>
          <a:p>
            <a:r>
              <a:rPr lang="es-CO" sz="2400" i="1" dirty="0" smtClean="0">
                <a:solidFill>
                  <a:schemeClr val="tx1"/>
                </a:solidFill>
              </a:rPr>
              <a:t>• </a:t>
            </a:r>
            <a:r>
              <a:rPr lang="es-CO" sz="2400" i="1" dirty="0" err="1" smtClean="0">
                <a:solidFill>
                  <a:schemeClr val="tx1"/>
                </a:solidFill>
              </a:rPr>
              <a:t>Velakajti</a:t>
            </a:r>
            <a:r>
              <a:rPr lang="es-CO" sz="2400" i="1" dirty="0" smtClean="0">
                <a:solidFill>
                  <a:schemeClr val="tx1"/>
                </a:solidFill>
              </a:rPr>
              <a:t> </a:t>
            </a:r>
            <a:r>
              <a:rPr lang="es-CO" sz="2400" i="1" dirty="0" err="1" smtClean="0">
                <a:solidFill>
                  <a:schemeClr val="tx1"/>
                </a:solidFill>
              </a:rPr>
              <a:t>etjem</a:t>
            </a:r>
            <a:r>
              <a:rPr lang="es-CO" sz="2400" i="1" dirty="0" smtClean="0">
                <a:solidFill>
                  <a:schemeClr val="tx1"/>
                </a:solidFill>
              </a:rPr>
              <a:t> </a:t>
            </a:r>
            <a:r>
              <a:rPr lang="es-CO" sz="2400" i="1" dirty="0" err="1" smtClean="0">
                <a:solidFill>
                  <a:schemeClr val="tx1"/>
                </a:solidFill>
              </a:rPr>
              <a:t>li</a:t>
            </a:r>
            <a:r>
              <a:rPr lang="es-CO" sz="2400" i="1" dirty="0" smtClean="0">
                <a:solidFill>
                  <a:schemeClr val="tx1"/>
                </a:solidFill>
              </a:rPr>
              <a:t> </a:t>
            </a:r>
            <a:r>
              <a:rPr lang="es-CO" sz="2400" i="1" dirty="0" err="1" smtClean="0">
                <a:solidFill>
                  <a:schemeClr val="tx1"/>
                </a:solidFill>
              </a:rPr>
              <a:t>le'am</a:t>
            </a:r>
            <a:r>
              <a:rPr lang="es-CO" sz="2400" i="1" dirty="0" smtClean="0">
                <a:solidFill>
                  <a:schemeClr val="tx1"/>
                </a:solidFill>
              </a:rPr>
              <a:t> </a:t>
            </a:r>
            <a:r>
              <a:rPr lang="es-CO" sz="2400" i="1" dirty="0" err="1" smtClean="0">
                <a:solidFill>
                  <a:schemeClr val="tx1"/>
                </a:solidFill>
              </a:rPr>
              <a:t>vehayiti</a:t>
            </a:r>
            <a:r>
              <a:rPr lang="es-CO" sz="2400" i="1" dirty="0" smtClean="0">
                <a:solidFill>
                  <a:schemeClr val="tx1"/>
                </a:solidFill>
              </a:rPr>
              <a:t> </a:t>
            </a:r>
            <a:r>
              <a:rPr lang="es-CO" sz="2400" i="1" dirty="0" err="1" smtClean="0">
                <a:solidFill>
                  <a:schemeClr val="tx1"/>
                </a:solidFill>
              </a:rPr>
              <a:t>lajem</a:t>
            </a:r>
            <a:r>
              <a:rPr lang="es-CO" sz="2400" i="1" dirty="0" smtClean="0">
                <a:solidFill>
                  <a:schemeClr val="tx1"/>
                </a:solidFill>
              </a:rPr>
              <a:t> </a:t>
            </a:r>
            <a:r>
              <a:rPr lang="es-CO" sz="2400" i="1" dirty="0" err="1" smtClean="0">
                <a:solidFill>
                  <a:schemeClr val="tx1"/>
                </a:solidFill>
              </a:rPr>
              <a:t>le'Elohim</a:t>
            </a:r>
            <a:r>
              <a:rPr lang="es-CO" sz="2400" i="1" dirty="0" smtClean="0">
                <a:solidFill>
                  <a:schemeClr val="tx1"/>
                </a:solidFill>
              </a:rPr>
              <a:t> </a:t>
            </a:r>
            <a:r>
              <a:rPr lang="es-CO" sz="2400" i="1" dirty="0" err="1" smtClean="0">
                <a:solidFill>
                  <a:schemeClr val="tx1"/>
                </a:solidFill>
              </a:rPr>
              <a:t>vidatem</a:t>
            </a:r>
            <a:r>
              <a:rPr lang="es-CO" sz="2400" i="1" dirty="0" smtClean="0">
                <a:solidFill>
                  <a:schemeClr val="tx1"/>
                </a:solidFill>
              </a:rPr>
              <a:t> </a:t>
            </a:r>
            <a:r>
              <a:rPr lang="es-CO" sz="2400" i="1" dirty="0" err="1" smtClean="0">
                <a:solidFill>
                  <a:schemeClr val="tx1"/>
                </a:solidFill>
              </a:rPr>
              <a:t>ki</a:t>
            </a:r>
            <a:r>
              <a:rPr lang="es-CO" sz="2400" i="1" dirty="0" smtClean="0">
                <a:solidFill>
                  <a:schemeClr val="tx1"/>
                </a:solidFill>
              </a:rPr>
              <a:t> </a:t>
            </a:r>
            <a:r>
              <a:rPr lang="es-CO" sz="2400" i="1" dirty="0" err="1" smtClean="0">
                <a:solidFill>
                  <a:schemeClr val="tx1"/>
                </a:solidFill>
              </a:rPr>
              <a:t>ani</a:t>
            </a:r>
            <a:r>
              <a:rPr lang="es-CO" sz="2400" i="1" dirty="0" smtClean="0">
                <a:solidFill>
                  <a:schemeClr val="tx1"/>
                </a:solidFill>
              </a:rPr>
              <a:t> Adonay </a:t>
            </a:r>
            <a:r>
              <a:rPr lang="es-CO" sz="2400" i="1" dirty="0" err="1" smtClean="0">
                <a:solidFill>
                  <a:schemeClr val="tx1"/>
                </a:solidFill>
              </a:rPr>
              <a:t>Eloheyjem</a:t>
            </a:r>
            <a:r>
              <a:rPr lang="es-CO" sz="2400" i="1" dirty="0" smtClean="0">
                <a:solidFill>
                  <a:schemeClr val="tx1"/>
                </a:solidFill>
              </a:rPr>
              <a:t> </a:t>
            </a:r>
            <a:r>
              <a:rPr lang="es-CO" sz="2400" i="1" dirty="0" err="1" smtClean="0">
                <a:solidFill>
                  <a:schemeClr val="tx1"/>
                </a:solidFill>
              </a:rPr>
              <a:t>hamotsi</a:t>
            </a:r>
            <a:r>
              <a:rPr lang="es-CO" sz="2400" i="1" dirty="0" smtClean="0">
                <a:solidFill>
                  <a:schemeClr val="tx1"/>
                </a:solidFill>
              </a:rPr>
              <a:t> </a:t>
            </a:r>
            <a:r>
              <a:rPr lang="es-CO" sz="2400" i="1" dirty="0" err="1" smtClean="0">
                <a:solidFill>
                  <a:schemeClr val="tx1"/>
                </a:solidFill>
              </a:rPr>
              <a:t>etjem</a:t>
            </a:r>
            <a:r>
              <a:rPr lang="es-CO" sz="2400" i="1" dirty="0" smtClean="0">
                <a:solidFill>
                  <a:schemeClr val="tx1"/>
                </a:solidFill>
              </a:rPr>
              <a:t> </a:t>
            </a:r>
            <a:r>
              <a:rPr lang="es-CO" sz="2400" i="1" dirty="0" err="1" smtClean="0">
                <a:solidFill>
                  <a:schemeClr val="tx1"/>
                </a:solidFill>
              </a:rPr>
              <a:t>mitajat</a:t>
            </a:r>
            <a:r>
              <a:rPr lang="es-CO" sz="2400" i="1" dirty="0" smtClean="0">
                <a:solidFill>
                  <a:schemeClr val="tx1"/>
                </a:solidFill>
              </a:rPr>
              <a:t> </a:t>
            </a:r>
            <a:r>
              <a:rPr lang="es-CO" sz="2400" i="1" dirty="0" err="1" smtClean="0">
                <a:solidFill>
                  <a:schemeClr val="tx1"/>
                </a:solidFill>
              </a:rPr>
              <a:t>sivlot</a:t>
            </a:r>
            <a:r>
              <a:rPr lang="es-CO" sz="2400" i="1" dirty="0" smtClean="0">
                <a:solidFill>
                  <a:schemeClr val="tx1"/>
                </a:solidFill>
              </a:rPr>
              <a:t> </a:t>
            </a:r>
            <a:r>
              <a:rPr lang="es-CO" sz="2400" i="1" dirty="0" err="1" smtClean="0">
                <a:solidFill>
                  <a:schemeClr val="tx1"/>
                </a:solidFill>
              </a:rPr>
              <a:t>Mitsrayim</a:t>
            </a:r>
            <a:r>
              <a:rPr lang="es-CO" sz="2400" i="1" dirty="0" smtClean="0">
                <a:solidFill>
                  <a:schemeClr val="tx1"/>
                </a:solidFill>
              </a:rPr>
              <a:t>.</a:t>
            </a:r>
          </a:p>
          <a:p>
            <a:r>
              <a:rPr lang="es-CO" sz="2400" i="1" dirty="0" smtClean="0">
                <a:solidFill>
                  <a:schemeClr val="tx1"/>
                </a:solidFill>
              </a:rPr>
              <a:t>• Cuatro Expresiones de la Redención:</a:t>
            </a:r>
          </a:p>
          <a:p>
            <a:r>
              <a:rPr lang="es-CO" sz="2400" i="1" dirty="0" smtClean="0">
                <a:solidFill>
                  <a:schemeClr val="tx1"/>
                </a:solidFill>
              </a:rPr>
              <a:t>• </a:t>
            </a:r>
            <a:r>
              <a:rPr lang="es-CO" sz="2400" i="1" dirty="0" err="1" smtClean="0">
                <a:solidFill>
                  <a:schemeClr val="tx1"/>
                </a:solidFill>
              </a:rPr>
              <a:t>Vehotseti</a:t>
            </a:r>
            <a:r>
              <a:rPr lang="es-CO" sz="2400" i="1" dirty="0" smtClean="0">
                <a:solidFill>
                  <a:schemeClr val="tx1"/>
                </a:solidFill>
              </a:rPr>
              <a:t> – los sacaré</a:t>
            </a:r>
          </a:p>
          <a:p>
            <a:r>
              <a:rPr lang="es-CO" sz="2400" i="1" dirty="0" smtClean="0">
                <a:solidFill>
                  <a:schemeClr val="tx1"/>
                </a:solidFill>
              </a:rPr>
              <a:t>• </a:t>
            </a:r>
            <a:r>
              <a:rPr lang="es-CO" sz="2400" i="1" dirty="0" err="1" smtClean="0">
                <a:solidFill>
                  <a:schemeClr val="tx1"/>
                </a:solidFill>
              </a:rPr>
              <a:t>Vehitsalti</a:t>
            </a:r>
            <a:r>
              <a:rPr lang="es-CO" sz="2400" i="1" dirty="0" smtClean="0">
                <a:solidFill>
                  <a:schemeClr val="tx1"/>
                </a:solidFill>
              </a:rPr>
              <a:t> – los libertaré</a:t>
            </a:r>
          </a:p>
          <a:p>
            <a:r>
              <a:rPr lang="es-CO" sz="2400" i="1" dirty="0" smtClean="0">
                <a:solidFill>
                  <a:schemeClr val="tx1"/>
                </a:solidFill>
              </a:rPr>
              <a:t>• </a:t>
            </a:r>
            <a:r>
              <a:rPr lang="es-CO" sz="2400" i="1" dirty="0" err="1" smtClean="0">
                <a:solidFill>
                  <a:schemeClr val="tx1"/>
                </a:solidFill>
              </a:rPr>
              <a:t>Vega’alti</a:t>
            </a:r>
            <a:r>
              <a:rPr lang="es-CO" sz="2400" i="1" dirty="0" smtClean="0">
                <a:solidFill>
                  <a:schemeClr val="tx1"/>
                </a:solidFill>
              </a:rPr>
              <a:t> – los redimiré</a:t>
            </a:r>
          </a:p>
          <a:p>
            <a:r>
              <a:rPr lang="es-CO" sz="2400" i="1" dirty="0" smtClean="0">
                <a:solidFill>
                  <a:schemeClr val="tx1"/>
                </a:solidFill>
              </a:rPr>
              <a:t>• </a:t>
            </a:r>
            <a:r>
              <a:rPr lang="es-CO" sz="2400" i="1" dirty="0" err="1" smtClean="0">
                <a:solidFill>
                  <a:schemeClr val="tx1"/>
                </a:solidFill>
              </a:rPr>
              <a:t>Velakajti</a:t>
            </a:r>
            <a:r>
              <a:rPr lang="es-CO" sz="2400" i="1" dirty="0" smtClean="0">
                <a:solidFill>
                  <a:schemeClr val="tx1"/>
                </a:solidFill>
              </a:rPr>
              <a:t> – los tomaré</a:t>
            </a:r>
            <a:endParaRPr lang="es-CO" sz="2400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15.- Clase # 8</a:t>
            </a:r>
          </a:p>
          <a:p>
            <a:endParaRPr lang="es-CO" sz="2400" i="1" dirty="0" smtClean="0">
              <a:solidFill>
                <a:srgbClr val="C00000"/>
              </a:solidFill>
            </a:endParaRPr>
          </a:p>
          <a:p>
            <a:r>
              <a:rPr lang="en-US" sz="3600" i="1" dirty="0" err="1" smtClean="0"/>
              <a:t>Cómo</a:t>
            </a:r>
            <a:r>
              <a:rPr lang="en-US" sz="3600" i="1" dirty="0" smtClean="0"/>
              <a:t> </a:t>
            </a:r>
            <a:r>
              <a:rPr lang="en-US" sz="3600" i="1" dirty="0" err="1" smtClean="0"/>
              <a:t>interpretan</a:t>
            </a:r>
            <a:r>
              <a:rPr lang="en-US" sz="3600" i="1" dirty="0" smtClean="0"/>
              <a:t> la </a:t>
            </a:r>
            <a:r>
              <a:rPr lang="en-US" sz="3600" i="1" dirty="0" err="1" smtClean="0"/>
              <a:t>expresión</a:t>
            </a:r>
            <a:r>
              <a:rPr lang="en-US" sz="3600" i="1" dirty="0" smtClean="0"/>
              <a:t> "elohim" el Targum </a:t>
            </a:r>
            <a:r>
              <a:rPr lang="en-US" sz="3600" i="1" dirty="0" err="1" smtClean="0"/>
              <a:t>Yonatán</a:t>
            </a:r>
            <a:r>
              <a:rPr lang="en-US" sz="3600" i="1" dirty="0" smtClean="0"/>
              <a:t>, </a:t>
            </a:r>
            <a:r>
              <a:rPr lang="en-US" sz="3600" i="1" dirty="0" err="1" smtClean="0"/>
              <a:t>Baalei</a:t>
            </a:r>
            <a:r>
              <a:rPr lang="en-US" sz="3600" i="1" dirty="0" smtClean="0"/>
              <a:t> </a:t>
            </a:r>
            <a:r>
              <a:rPr lang="en-US" sz="3600" i="1" dirty="0" err="1" smtClean="0"/>
              <a:t>Tosafot</a:t>
            </a:r>
            <a:r>
              <a:rPr lang="en-US" sz="3600" i="1" dirty="0" smtClean="0"/>
              <a:t>, Rashí, </a:t>
            </a:r>
            <a:r>
              <a:rPr lang="en-US" sz="3600" i="1" dirty="0" err="1" smtClean="0"/>
              <a:t>Onkelós</a:t>
            </a:r>
            <a:r>
              <a:rPr lang="en-US" sz="3600" i="1" dirty="0" smtClean="0"/>
              <a:t> e </a:t>
            </a:r>
            <a:r>
              <a:rPr lang="en-US" sz="3600" i="1" dirty="0" err="1" smtClean="0"/>
              <a:t>Ibn</a:t>
            </a:r>
            <a:r>
              <a:rPr lang="en-US" sz="3600" i="1" dirty="0" smtClean="0"/>
              <a:t> Ezra?</a:t>
            </a:r>
            <a:endParaRPr lang="es-CO" sz="36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15.- Clase # 8</a:t>
            </a:r>
          </a:p>
          <a:p>
            <a:r>
              <a:rPr lang="es-ES" sz="2000" i="1" dirty="0" smtClean="0">
                <a:solidFill>
                  <a:schemeClr val="tx1"/>
                </a:solidFill>
              </a:rPr>
              <a:t>7:1 Y el Eterno dijo a Moisés: Mira que te he constituido</a:t>
            </a:r>
          </a:p>
          <a:p>
            <a:r>
              <a:rPr lang="es-ES" sz="2000" i="1" dirty="0" smtClean="0">
                <a:solidFill>
                  <a:schemeClr val="tx1"/>
                </a:solidFill>
              </a:rPr>
              <a:t>como justiciero para el Faraón; y Aarón, tu hermano, será</a:t>
            </a:r>
          </a:p>
          <a:p>
            <a:r>
              <a:rPr lang="es-ES" sz="2000" i="1" dirty="0" smtClean="0">
                <a:solidFill>
                  <a:schemeClr val="tx1"/>
                </a:solidFill>
              </a:rPr>
              <a:t>tu profeta (intérprete).</a:t>
            </a:r>
          </a:p>
          <a:p>
            <a:r>
              <a:rPr lang="es-ES" sz="2000" i="1" dirty="0" smtClean="0">
                <a:solidFill>
                  <a:schemeClr val="tx1"/>
                </a:solidFill>
              </a:rPr>
              <a:t>• Tenemos aquí que será visto como un dios, de acuerdo a</a:t>
            </a:r>
          </a:p>
          <a:p>
            <a:r>
              <a:rPr lang="es-ES" sz="2000" i="1" dirty="0" smtClean="0">
                <a:solidFill>
                  <a:schemeClr val="tx1"/>
                </a:solidFill>
              </a:rPr>
              <a:t>(Targum </a:t>
            </a:r>
            <a:r>
              <a:rPr lang="es-ES" sz="2000" i="1" dirty="0" err="1" smtClean="0">
                <a:solidFill>
                  <a:schemeClr val="tx1"/>
                </a:solidFill>
              </a:rPr>
              <a:t>Yonathan</a:t>
            </a:r>
            <a:r>
              <a:rPr lang="es-ES" sz="2000" i="1" dirty="0" smtClean="0">
                <a:solidFill>
                  <a:schemeClr val="tx1"/>
                </a:solidFill>
              </a:rPr>
              <a:t>; </a:t>
            </a:r>
            <a:r>
              <a:rPr lang="es-ES" sz="2000" i="1" dirty="0" err="1" smtClean="0">
                <a:solidFill>
                  <a:schemeClr val="tx1"/>
                </a:solidFill>
              </a:rPr>
              <a:t>Baaley</a:t>
            </a:r>
            <a:r>
              <a:rPr lang="es-ES" sz="2000" i="1" dirty="0" smtClean="0">
                <a:solidFill>
                  <a:schemeClr val="tx1"/>
                </a:solidFill>
              </a:rPr>
              <a:t> </a:t>
            </a:r>
            <a:r>
              <a:rPr lang="es-ES" sz="2000" i="1" dirty="0" err="1" smtClean="0">
                <a:solidFill>
                  <a:schemeClr val="tx1"/>
                </a:solidFill>
              </a:rPr>
              <a:t>Tosafoth</a:t>
            </a:r>
            <a:r>
              <a:rPr lang="es-ES" sz="2000" i="1" dirty="0" smtClean="0">
                <a:solidFill>
                  <a:schemeClr val="tx1"/>
                </a:solidFill>
              </a:rPr>
              <a:t>).</a:t>
            </a:r>
          </a:p>
          <a:p>
            <a:r>
              <a:rPr lang="es-ES" sz="2000" i="1" dirty="0" smtClean="0">
                <a:solidFill>
                  <a:schemeClr val="tx1"/>
                </a:solidFill>
              </a:rPr>
              <a:t>• O, "un juez" (</a:t>
            </a:r>
            <a:r>
              <a:rPr lang="es-ES" sz="2000" i="1" dirty="0" err="1" smtClean="0">
                <a:solidFill>
                  <a:schemeClr val="tx1"/>
                </a:solidFill>
              </a:rPr>
              <a:t>Rashi</a:t>
            </a:r>
            <a:r>
              <a:rPr lang="es-ES" sz="2000" i="1" dirty="0" smtClean="0">
                <a:solidFill>
                  <a:schemeClr val="tx1"/>
                </a:solidFill>
              </a:rPr>
              <a:t>);</a:t>
            </a:r>
          </a:p>
          <a:p>
            <a:r>
              <a:rPr lang="es-ES" sz="2000" i="1" dirty="0" smtClean="0">
                <a:solidFill>
                  <a:schemeClr val="tx1"/>
                </a:solidFill>
              </a:rPr>
              <a:t>• "Un maestro '(Onkelos);</a:t>
            </a:r>
          </a:p>
          <a:p>
            <a:r>
              <a:rPr lang="es-ES" sz="2000" i="1" dirty="0" smtClean="0">
                <a:solidFill>
                  <a:schemeClr val="tx1"/>
                </a:solidFill>
              </a:rPr>
              <a:t>• 'Como un ángel' (Ibn Ezra).</a:t>
            </a:r>
          </a:p>
          <a:p>
            <a:r>
              <a:rPr lang="es-ES" sz="2000" i="1" dirty="0" smtClean="0">
                <a:solidFill>
                  <a:schemeClr val="tx1"/>
                </a:solidFill>
              </a:rPr>
              <a:t>• La palabra Elohim que se usa aquí tiene todas estas</a:t>
            </a:r>
          </a:p>
          <a:p>
            <a:r>
              <a:rPr lang="es-ES" sz="2000" i="1" dirty="0" smtClean="0">
                <a:solidFill>
                  <a:schemeClr val="tx1"/>
                </a:solidFill>
              </a:rPr>
              <a:t>connotaciones.</a:t>
            </a:r>
          </a:p>
          <a:p>
            <a:r>
              <a:rPr lang="es-ES" sz="2000" i="1" dirty="0" smtClean="0">
                <a:solidFill>
                  <a:schemeClr val="tx1"/>
                </a:solidFill>
              </a:rPr>
              <a:t>• Vemos también que Hashem le dice que su hermano será su Profeta –</a:t>
            </a:r>
            <a:r>
              <a:rPr lang="es-ES" sz="2000" i="1" dirty="0" err="1" smtClean="0">
                <a:solidFill>
                  <a:schemeClr val="tx1"/>
                </a:solidFill>
              </a:rPr>
              <a:t>Nevi-eja</a:t>
            </a:r>
            <a:r>
              <a:rPr lang="es-ES" sz="2000" i="1" dirty="0" smtClean="0">
                <a:solidFill>
                  <a:schemeClr val="tx1"/>
                </a:solidFill>
              </a:rPr>
              <a:t>-, “su vocero”</a:t>
            </a:r>
            <a:endParaRPr lang="es-CO" sz="2000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16.- Clase # 8</a:t>
            </a:r>
          </a:p>
          <a:p>
            <a:endParaRPr lang="es-CO" sz="2400" i="1" dirty="0" smtClean="0">
              <a:solidFill>
                <a:srgbClr val="C00000"/>
              </a:solidFill>
            </a:endParaRPr>
          </a:p>
          <a:p>
            <a:r>
              <a:rPr lang="es-ES" sz="3600" i="1" dirty="0" smtClean="0"/>
              <a:t>Por qué Dios endureció el corazón de faraón de acuerdo a Rabí Shimón Ben Lakish?</a:t>
            </a:r>
            <a:endParaRPr lang="es-CO" sz="36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16.- Clase # 8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7:3 Mas Yo endureceré el corazón del Faraón y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multiplicaré mis señales y mis maravillas en la tierra de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Egipto;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Lo volveré obstinado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Rabí Shimón ben Lakish respondió: "dejen que las bocas de los minim estén cerradas, en su lugar El se ríe de los burladores (Mishlé 3:34), se le advirtió una vez, y dos veces y tres veces y no se arrepintió, y Él cierra la puerta de la teshuvá por lo que al extraer retribución de él fue con lo que él pecó. 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16.- Clase # 8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Así que con el malvado faraón, Dios envió avisos a él cinco veces y él no escuchó las palabras de Dios, Dios le dijo: ‘tú pusiste rígido tu cuello e hiciste tu propio corazón pesado, he aquí que voy a añadir impureza a tu impureza’.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Y aquí está la respuesta a la pregunta que todo el mundo se pregunta: Si Dios endureció el corazón del faraón, cuál entonces fue su transgresión ya que no tenía otra opción?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Hay dos respuestas, que ambas son válidas: 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16.- Clase # 8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En primer lugar, el faraón, en su maldad, había tratado de manera injustificada a los Judíos terriblemente, por lo que fue sancionado con la retirada de la vía del arrepentimiento, y hay muchos versos con respecto a esto en la Tora y en los escritos, y fue castigado por sus obras originales.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En segundo lugar, sólo la segunda mitad de las diez plagas fueron traídas a Egipto debido a las transgresiones del faraón, como dice la Torá, Y el corazón de Faraón se fortaleció, (Shemot 7:13:26; 8:15), y el faraón endureció su corazón (8:28, 9: 7). </a:t>
            </a:r>
            <a:endParaRPr lang="es-CO" sz="3600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17.- Clase # 9</a:t>
            </a:r>
          </a:p>
          <a:p>
            <a:endParaRPr lang="es-CO" sz="2400" i="1" dirty="0" smtClean="0">
              <a:solidFill>
                <a:srgbClr val="C00000"/>
              </a:solidFill>
            </a:endParaRPr>
          </a:p>
          <a:p>
            <a:r>
              <a:rPr lang="es-ES" sz="3600" i="1" dirty="0" smtClean="0"/>
              <a:t>Por qué es Aarón y no Moisés quien golpea la tierra?</a:t>
            </a:r>
            <a:endParaRPr lang="es-CO" sz="36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17.- Clase # 9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8:12 Y dijo el Eterno a Moisés: Di a Aarón: "Extiende tu vara y hiere el polvo de la tierra, para que se vuelva piojos por toda la tierra de Egipto".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</a:t>
            </a:r>
            <a:r>
              <a:rPr lang="es-ES" sz="2400" i="1" dirty="0" err="1" smtClean="0">
                <a:solidFill>
                  <a:schemeClr val="tx1"/>
                </a:solidFill>
              </a:rPr>
              <a:t>Vayomer</a:t>
            </a:r>
            <a:r>
              <a:rPr lang="es-ES" sz="2400" i="1" dirty="0" smtClean="0">
                <a:solidFill>
                  <a:schemeClr val="tx1"/>
                </a:solidFill>
              </a:rPr>
              <a:t> Adonay el-Moshe </a:t>
            </a:r>
            <a:r>
              <a:rPr lang="es-ES" sz="2400" i="1" dirty="0" err="1" smtClean="0">
                <a:solidFill>
                  <a:schemeClr val="tx1"/>
                </a:solidFill>
              </a:rPr>
              <a:t>emor</a:t>
            </a:r>
            <a:r>
              <a:rPr lang="es-ES" sz="2400" i="1" dirty="0" smtClean="0">
                <a:solidFill>
                  <a:schemeClr val="tx1"/>
                </a:solidFill>
              </a:rPr>
              <a:t> el-Aharon </a:t>
            </a:r>
            <a:r>
              <a:rPr lang="es-ES" sz="2400" i="1" dirty="0" err="1" smtClean="0">
                <a:solidFill>
                  <a:schemeClr val="tx1"/>
                </a:solidFill>
              </a:rPr>
              <a:t>neteh</a:t>
            </a:r>
            <a:r>
              <a:rPr lang="es-ES" sz="2400" i="1" dirty="0" smtClean="0">
                <a:solidFill>
                  <a:schemeClr val="tx1"/>
                </a:solidFill>
              </a:rPr>
              <a:t> </a:t>
            </a:r>
            <a:r>
              <a:rPr lang="es-ES" sz="2400" i="1" dirty="0" err="1" smtClean="0">
                <a:solidFill>
                  <a:schemeClr val="tx1"/>
                </a:solidFill>
              </a:rPr>
              <a:t>etmatja</a:t>
            </a:r>
            <a:r>
              <a:rPr lang="es-ES" sz="2400" i="1" dirty="0" smtClean="0">
                <a:solidFill>
                  <a:schemeClr val="tx1"/>
                </a:solidFill>
              </a:rPr>
              <a:t> </a:t>
            </a:r>
            <a:r>
              <a:rPr lang="es-ES" sz="2400" i="1" dirty="0" err="1" smtClean="0">
                <a:solidFill>
                  <a:schemeClr val="tx1"/>
                </a:solidFill>
              </a:rPr>
              <a:t>vehaj</a:t>
            </a:r>
            <a:r>
              <a:rPr lang="es-ES" sz="2400" i="1" dirty="0" smtClean="0">
                <a:solidFill>
                  <a:schemeClr val="tx1"/>
                </a:solidFill>
              </a:rPr>
              <a:t> et-</a:t>
            </a:r>
            <a:r>
              <a:rPr lang="es-ES" sz="2400" i="1" dirty="0" err="1" smtClean="0">
                <a:solidFill>
                  <a:schemeClr val="tx1"/>
                </a:solidFill>
              </a:rPr>
              <a:t>afar</a:t>
            </a:r>
            <a:r>
              <a:rPr lang="es-ES" sz="2400" i="1" dirty="0" smtClean="0">
                <a:solidFill>
                  <a:schemeClr val="tx1"/>
                </a:solidFill>
              </a:rPr>
              <a:t> </a:t>
            </a:r>
            <a:r>
              <a:rPr lang="es-ES" sz="2400" i="1" dirty="0" err="1" smtClean="0">
                <a:solidFill>
                  <a:schemeClr val="tx1"/>
                </a:solidFill>
              </a:rPr>
              <a:t>ha'arets</a:t>
            </a:r>
            <a:r>
              <a:rPr lang="es-ES" sz="2400" i="1" dirty="0" smtClean="0">
                <a:solidFill>
                  <a:schemeClr val="tx1"/>
                </a:solidFill>
              </a:rPr>
              <a:t> </a:t>
            </a:r>
            <a:r>
              <a:rPr lang="es-ES" sz="2400" i="1" dirty="0" err="1" smtClean="0">
                <a:solidFill>
                  <a:schemeClr val="tx1"/>
                </a:solidFill>
              </a:rPr>
              <a:t>vehayah</a:t>
            </a:r>
            <a:r>
              <a:rPr lang="es-ES" sz="2400" i="1" dirty="0" smtClean="0">
                <a:solidFill>
                  <a:schemeClr val="tx1"/>
                </a:solidFill>
              </a:rPr>
              <a:t> </a:t>
            </a:r>
            <a:r>
              <a:rPr lang="es-ES" sz="2400" i="1" dirty="0" err="1" smtClean="0">
                <a:solidFill>
                  <a:schemeClr val="tx1"/>
                </a:solidFill>
              </a:rPr>
              <a:t>lejinim</a:t>
            </a:r>
            <a:r>
              <a:rPr lang="es-ES" sz="2400" i="1" dirty="0" smtClean="0">
                <a:solidFill>
                  <a:schemeClr val="tx1"/>
                </a:solidFill>
              </a:rPr>
              <a:t> </a:t>
            </a:r>
            <a:r>
              <a:rPr lang="es-ES" sz="2400" i="1" dirty="0" err="1" smtClean="0">
                <a:solidFill>
                  <a:schemeClr val="tx1"/>
                </a:solidFill>
              </a:rPr>
              <a:t>bejol</a:t>
            </a:r>
            <a:r>
              <a:rPr lang="es-ES" sz="2400" i="1" dirty="0" smtClean="0">
                <a:solidFill>
                  <a:schemeClr val="tx1"/>
                </a:solidFill>
              </a:rPr>
              <a:t> </a:t>
            </a:r>
            <a:r>
              <a:rPr lang="es-ES" sz="2400" i="1" dirty="0" err="1" smtClean="0">
                <a:solidFill>
                  <a:schemeClr val="tx1"/>
                </a:solidFill>
              </a:rPr>
              <a:t>erets</a:t>
            </a:r>
            <a:r>
              <a:rPr lang="es-ES" sz="2400" i="1" dirty="0" smtClean="0">
                <a:solidFill>
                  <a:schemeClr val="tx1"/>
                </a:solidFill>
              </a:rPr>
              <a:t> </a:t>
            </a:r>
            <a:r>
              <a:rPr lang="es-ES" sz="2400" i="1" dirty="0" err="1" smtClean="0">
                <a:solidFill>
                  <a:schemeClr val="tx1"/>
                </a:solidFill>
              </a:rPr>
              <a:t>Mitsrayim</a:t>
            </a:r>
            <a:r>
              <a:rPr lang="es-ES" sz="2400" i="1" dirty="0" smtClean="0">
                <a:solidFill>
                  <a:schemeClr val="tx1"/>
                </a:solidFill>
              </a:rPr>
              <a:t>.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De nuevo Aarón golpea la tierra y no Moisés.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El polvo de la tierra lo había protegido cuando ocultó al egipcio que había matado. Moisés habría demostrado ingratitud si golpeaba la tierra.</a:t>
            </a:r>
            <a:endParaRPr lang="es-CO" sz="2400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18.- Clase # 9</a:t>
            </a:r>
          </a:p>
          <a:p>
            <a:endParaRPr lang="es-CO" sz="2400" i="1" dirty="0" smtClean="0">
              <a:solidFill>
                <a:srgbClr val="C00000"/>
              </a:solidFill>
            </a:endParaRPr>
          </a:p>
          <a:p>
            <a:r>
              <a:rPr lang="es-ES" sz="3600" i="1" dirty="0" smtClean="0"/>
              <a:t>Por qué los magos no pudieron duplicar la plaga de piojos?</a:t>
            </a:r>
            <a:endParaRPr lang="es-CO" sz="36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18.- Clase # 9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8:14 E hicieron de la misma manera los magos con sus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magias, para producir piojos, mas no pudieron. Había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pues piojos en los hombres y en las bestias.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Ellos golpearon la tierra, pronunciaron todos sus conjuros mágicos, llamaron a sus demonios e hicieron toda la magia negra posible para duplicar el fenómeno como lo habían hecho las otras veces, pero no les funcionó esta vez.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Veamos dos interpretaciones de </a:t>
            </a:r>
            <a:r>
              <a:rPr lang="es-ES" sz="2400" i="1" dirty="0" err="1" smtClean="0">
                <a:solidFill>
                  <a:schemeClr val="tx1"/>
                </a:solidFill>
              </a:rPr>
              <a:t>Ramban</a:t>
            </a:r>
            <a:r>
              <a:rPr lang="es-ES" sz="2400" i="1" dirty="0" smtClean="0">
                <a:solidFill>
                  <a:schemeClr val="tx1"/>
                </a:solidFill>
              </a:rPr>
              <a:t>: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18.- Clase # 9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Por qué no duplicaron los piojos?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“Fue por designio de Dios hacia ellos, “El confundió su consejo” (2 Shemuel 15:31) a Su voluntad porque todo es de El y todas las cosas están bajo Su mano”.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Me parece, además, que la plaga de Sangre que era solamente cambiar la naturaleza del agua y la plaga de Ranas que consistió en traerlas del río, los brujos pudieron hacer ese tipo de cosas, debido a que esto no envolvió “creación” o “formación” de la nada.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Porque la Escritura no dice, “las Ranas vinieron a ser”, sino dijo ‘la infestación de Ranas ascendió’ significando que ellas se reunieron y subieron.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18.- Clase # 9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Sin embargo, la plaga de Piojos, envolvió “crear algo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nuevo”, porque no es la naturaleza del polvo convertirse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en Piojos.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Y esto es porque dice Dios, “y vinieron a ser Piojos” –</a:t>
            </a:r>
          </a:p>
          <a:p>
            <a:r>
              <a:rPr lang="es-ES" sz="2400" i="1" dirty="0" err="1" smtClean="0">
                <a:solidFill>
                  <a:schemeClr val="tx1"/>
                </a:solidFill>
              </a:rPr>
              <a:t>vehayá</a:t>
            </a:r>
            <a:r>
              <a:rPr lang="es-ES" sz="2400" i="1" dirty="0" smtClean="0">
                <a:solidFill>
                  <a:schemeClr val="tx1"/>
                </a:solidFill>
              </a:rPr>
              <a:t> </a:t>
            </a:r>
            <a:r>
              <a:rPr lang="es-ES" sz="2400" i="1" dirty="0" err="1" smtClean="0">
                <a:solidFill>
                  <a:schemeClr val="tx1"/>
                </a:solidFill>
              </a:rPr>
              <a:t>lekinim</a:t>
            </a:r>
            <a:r>
              <a:rPr lang="es-ES" sz="2400" i="1" dirty="0" smtClean="0">
                <a:solidFill>
                  <a:schemeClr val="tx1"/>
                </a:solidFill>
              </a:rPr>
              <a:t>- verso 12, y lo mismo se dice en el verso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14, que es la misma idea que encontramos en Bereshit en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el verso 1:24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Y dijo Dios: Produzca la tierra ser viviente, según su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especie, cuadrúpedo y reptil y animal de la tierra según su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especie; y vinieron a ser así. 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19.- Clase # 10</a:t>
            </a:r>
          </a:p>
          <a:p>
            <a:endParaRPr lang="es-CO" sz="2400" i="1" dirty="0" smtClean="0">
              <a:solidFill>
                <a:srgbClr val="C00000"/>
              </a:solidFill>
            </a:endParaRPr>
          </a:p>
          <a:p>
            <a:r>
              <a:rPr lang="es-ES" sz="3600" i="1" dirty="0" smtClean="0"/>
              <a:t>Qué dicen los Sabios con respecto a los truenos en el Tratado Berajot?</a:t>
            </a:r>
            <a:endParaRPr lang="es-CO" sz="36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19.- Clase # 10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9:28 Suplicad al Eterno y cesen ya los terribles truenos y el granizo, y yo os dejaré ir y no os detendréis más.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</a:t>
            </a:r>
            <a:r>
              <a:rPr lang="es-ES" sz="2400" i="1" dirty="0" err="1" smtClean="0">
                <a:solidFill>
                  <a:schemeClr val="tx1"/>
                </a:solidFill>
              </a:rPr>
              <a:t>Hatiru</a:t>
            </a:r>
            <a:r>
              <a:rPr lang="es-ES" sz="2400" i="1" dirty="0" smtClean="0">
                <a:solidFill>
                  <a:schemeClr val="tx1"/>
                </a:solidFill>
              </a:rPr>
              <a:t> el-Adonay </a:t>
            </a:r>
            <a:r>
              <a:rPr lang="es-ES" sz="2400" i="1" dirty="0" err="1" smtClean="0">
                <a:solidFill>
                  <a:schemeClr val="tx1"/>
                </a:solidFill>
              </a:rPr>
              <a:t>verav</a:t>
            </a:r>
            <a:r>
              <a:rPr lang="es-ES" sz="2400" i="1" dirty="0" smtClean="0">
                <a:solidFill>
                  <a:schemeClr val="tx1"/>
                </a:solidFill>
              </a:rPr>
              <a:t> </a:t>
            </a:r>
            <a:r>
              <a:rPr lang="es-ES" sz="2400" i="1" dirty="0" err="1" smtClean="0">
                <a:solidFill>
                  <a:schemeClr val="tx1"/>
                </a:solidFill>
              </a:rPr>
              <a:t>miheyot</a:t>
            </a:r>
            <a:r>
              <a:rPr lang="es-ES" sz="2400" i="1" dirty="0" smtClean="0">
                <a:solidFill>
                  <a:schemeClr val="tx1"/>
                </a:solidFill>
              </a:rPr>
              <a:t> </a:t>
            </a:r>
            <a:r>
              <a:rPr lang="es-ES" sz="2400" i="1" dirty="0" err="1" smtClean="0">
                <a:solidFill>
                  <a:schemeClr val="tx1"/>
                </a:solidFill>
              </a:rPr>
              <a:t>kolot</a:t>
            </a:r>
            <a:r>
              <a:rPr lang="es-ES" sz="2400" i="1" dirty="0" smtClean="0">
                <a:solidFill>
                  <a:schemeClr val="tx1"/>
                </a:solidFill>
              </a:rPr>
              <a:t> Elohim </a:t>
            </a:r>
            <a:r>
              <a:rPr lang="es-ES" sz="2400" i="1" dirty="0" err="1" smtClean="0">
                <a:solidFill>
                  <a:schemeClr val="tx1"/>
                </a:solidFill>
              </a:rPr>
              <a:t>uvarad</a:t>
            </a:r>
            <a:endParaRPr lang="es-ES" sz="2400" i="1" dirty="0" smtClean="0">
              <a:solidFill>
                <a:schemeClr val="tx1"/>
              </a:solidFill>
            </a:endParaRPr>
          </a:p>
          <a:p>
            <a:r>
              <a:rPr lang="es-ES" sz="2400" i="1" dirty="0" err="1" smtClean="0">
                <a:solidFill>
                  <a:schemeClr val="tx1"/>
                </a:solidFill>
              </a:rPr>
              <a:t>va'ashalejah</a:t>
            </a:r>
            <a:r>
              <a:rPr lang="es-ES" sz="2400" i="1" dirty="0" smtClean="0">
                <a:solidFill>
                  <a:schemeClr val="tx1"/>
                </a:solidFill>
              </a:rPr>
              <a:t> </a:t>
            </a:r>
            <a:r>
              <a:rPr lang="es-ES" sz="2400" i="1" dirty="0" err="1" smtClean="0">
                <a:solidFill>
                  <a:schemeClr val="tx1"/>
                </a:solidFill>
              </a:rPr>
              <a:t>etjem</a:t>
            </a:r>
            <a:r>
              <a:rPr lang="es-ES" sz="2400" i="1" dirty="0" smtClean="0">
                <a:solidFill>
                  <a:schemeClr val="tx1"/>
                </a:solidFill>
              </a:rPr>
              <a:t> velo </a:t>
            </a:r>
            <a:r>
              <a:rPr lang="es-ES" sz="2400" i="1" dirty="0" err="1" smtClean="0">
                <a:solidFill>
                  <a:schemeClr val="tx1"/>
                </a:solidFill>
              </a:rPr>
              <a:t>tosifun</a:t>
            </a:r>
            <a:r>
              <a:rPr lang="es-ES" sz="2400" i="1" dirty="0" smtClean="0">
                <a:solidFill>
                  <a:schemeClr val="tx1"/>
                </a:solidFill>
              </a:rPr>
              <a:t> </a:t>
            </a:r>
            <a:r>
              <a:rPr lang="es-ES" sz="2400" i="1" dirty="0" err="1" smtClean="0">
                <a:solidFill>
                  <a:schemeClr val="tx1"/>
                </a:solidFill>
              </a:rPr>
              <a:t>la'amod</a:t>
            </a:r>
            <a:r>
              <a:rPr lang="es-ES" sz="2400" i="1" dirty="0" smtClean="0">
                <a:solidFill>
                  <a:schemeClr val="tx1"/>
                </a:solidFill>
              </a:rPr>
              <a:t>.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– El verso anterior nos demuestra que el Faraón se encontró con sus propios miedos.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– Los Sabios en Berajot 59a. que los truenos fueron creados para purgar la iniquidad del corazón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20.- Clase # 10</a:t>
            </a:r>
          </a:p>
          <a:p>
            <a:endParaRPr lang="es-CO" sz="2400" i="1" dirty="0" smtClean="0">
              <a:solidFill>
                <a:srgbClr val="C00000"/>
              </a:solidFill>
            </a:endParaRPr>
          </a:p>
          <a:p>
            <a:r>
              <a:rPr lang="es-ES" sz="3600" i="1" dirty="0" smtClean="0"/>
              <a:t>Por qué el lino y la cebada fueron heridos?</a:t>
            </a:r>
            <a:endParaRPr lang="es-CO" sz="36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latin typeface="Calibri" pitchFamily="34" charset="0"/>
              </a:rPr>
              <a:t>LIBRO DE SHEMOT - EXODO</a:t>
            </a:r>
            <a:endParaRPr dirty="0"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20.- Clase # 10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9:31 Y el lino y la cebada fueron heridos, porque la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cebada estaba en espiga, y el lino en flor.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</a:t>
            </a:r>
            <a:r>
              <a:rPr lang="es-ES" sz="2400" i="1" dirty="0" err="1" smtClean="0">
                <a:solidFill>
                  <a:schemeClr val="tx1"/>
                </a:solidFill>
              </a:rPr>
              <a:t>Vehapishtah</a:t>
            </a:r>
            <a:r>
              <a:rPr lang="es-ES" sz="2400" i="1" dirty="0" smtClean="0">
                <a:solidFill>
                  <a:schemeClr val="tx1"/>
                </a:solidFill>
              </a:rPr>
              <a:t> </a:t>
            </a:r>
            <a:r>
              <a:rPr lang="es-ES" sz="2400" i="1" dirty="0" err="1" smtClean="0">
                <a:solidFill>
                  <a:schemeClr val="tx1"/>
                </a:solidFill>
              </a:rPr>
              <a:t>vehase'orah</a:t>
            </a:r>
            <a:r>
              <a:rPr lang="es-ES" sz="2400" i="1" dirty="0" smtClean="0">
                <a:solidFill>
                  <a:schemeClr val="tx1"/>
                </a:solidFill>
              </a:rPr>
              <a:t> </a:t>
            </a:r>
            <a:r>
              <a:rPr lang="es-ES" sz="2400" i="1" dirty="0" err="1" smtClean="0">
                <a:solidFill>
                  <a:schemeClr val="tx1"/>
                </a:solidFill>
              </a:rPr>
              <a:t>nukatah</a:t>
            </a:r>
            <a:r>
              <a:rPr lang="es-ES" sz="2400" i="1" dirty="0" smtClean="0">
                <a:solidFill>
                  <a:schemeClr val="tx1"/>
                </a:solidFill>
              </a:rPr>
              <a:t> </a:t>
            </a:r>
            <a:r>
              <a:rPr lang="es-ES" sz="2400" i="1" dirty="0" err="1" smtClean="0">
                <a:solidFill>
                  <a:schemeClr val="tx1"/>
                </a:solidFill>
              </a:rPr>
              <a:t>ki</a:t>
            </a:r>
            <a:r>
              <a:rPr lang="es-ES" sz="2400" i="1" dirty="0" smtClean="0">
                <a:solidFill>
                  <a:schemeClr val="tx1"/>
                </a:solidFill>
              </a:rPr>
              <a:t> </a:t>
            </a:r>
            <a:r>
              <a:rPr lang="es-ES" sz="2400" i="1" dirty="0" err="1" smtClean="0">
                <a:solidFill>
                  <a:schemeClr val="tx1"/>
                </a:solidFill>
              </a:rPr>
              <a:t>hase'orah</a:t>
            </a:r>
            <a:r>
              <a:rPr lang="es-ES" sz="2400" i="1" dirty="0" smtClean="0">
                <a:solidFill>
                  <a:schemeClr val="tx1"/>
                </a:solidFill>
              </a:rPr>
              <a:t> </a:t>
            </a:r>
            <a:r>
              <a:rPr lang="es-ES" sz="2400" i="1" dirty="0" err="1" smtClean="0">
                <a:solidFill>
                  <a:schemeClr val="tx1"/>
                </a:solidFill>
              </a:rPr>
              <a:t>aviv</a:t>
            </a:r>
            <a:endParaRPr lang="es-ES" sz="2400" i="1" dirty="0" smtClean="0">
              <a:solidFill>
                <a:schemeClr val="tx1"/>
              </a:solidFill>
            </a:endParaRPr>
          </a:p>
          <a:p>
            <a:r>
              <a:rPr lang="es-ES" sz="2400" i="1" dirty="0" err="1" smtClean="0">
                <a:solidFill>
                  <a:schemeClr val="tx1"/>
                </a:solidFill>
              </a:rPr>
              <a:t>vehapishtah</a:t>
            </a:r>
            <a:r>
              <a:rPr lang="es-ES" sz="2400" i="1" dirty="0" smtClean="0">
                <a:solidFill>
                  <a:schemeClr val="tx1"/>
                </a:solidFill>
              </a:rPr>
              <a:t> </a:t>
            </a:r>
            <a:r>
              <a:rPr lang="es-ES" sz="2400" i="1" dirty="0" err="1" smtClean="0">
                <a:solidFill>
                  <a:schemeClr val="tx1"/>
                </a:solidFill>
              </a:rPr>
              <a:t>giv'ol</a:t>
            </a:r>
            <a:r>
              <a:rPr lang="es-ES" sz="2400" i="1" dirty="0" smtClean="0">
                <a:solidFill>
                  <a:schemeClr val="tx1"/>
                </a:solidFill>
              </a:rPr>
              <a:t>.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– Al estar estas plantas tiernas aún, eran más flexibles,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resistiendo por ello a la acción destructora del granizo.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 9:32 Mas el trigo y el centeno no fueron heridos,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porque maduran tarde.</a:t>
            </a:r>
          </a:p>
          <a:p>
            <a:r>
              <a:rPr lang="es-ES" sz="2400" i="1" dirty="0" smtClean="0">
                <a:solidFill>
                  <a:schemeClr val="tx1"/>
                </a:solidFill>
              </a:rPr>
              <a:t>• </a:t>
            </a:r>
            <a:r>
              <a:rPr lang="es-ES" sz="2400" i="1" dirty="0" err="1" smtClean="0">
                <a:solidFill>
                  <a:schemeClr val="tx1"/>
                </a:solidFill>
              </a:rPr>
              <a:t>Vehajitah</a:t>
            </a:r>
            <a:r>
              <a:rPr lang="es-ES" sz="2400" i="1" dirty="0" smtClean="0">
                <a:solidFill>
                  <a:schemeClr val="tx1"/>
                </a:solidFill>
              </a:rPr>
              <a:t> </a:t>
            </a:r>
            <a:r>
              <a:rPr lang="es-ES" sz="2400" i="1" dirty="0" err="1" smtClean="0">
                <a:solidFill>
                  <a:schemeClr val="tx1"/>
                </a:solidFill>
              </a:rPr>
              <a:t>vehakusemet</a:t>
            </a:r>
            <a:r>
              <a:rPr lang="es-ES" sz="2400" i="1" dirty="0" smtClean="0">
                <a:solidFill>
                  <a:schemeClr val="tx1"/>
                </a:solidFill>
              </a:rPr>
              <a:t> lo </a:t>
            </a:r>
            <a:r>
              <a:rPr lang="es-ES" sz="2400" i="1" dirty="0" err="1" smtClean="0">
                <a:solidFill>
                  <a:schemeClr val="tx1"/>
                </a:solidFill>
              </a:rPr>
              <a:t>nuku</a:t>
            </a:r>
            <a:r>
              <a:rPr lang="es-ES" sz="2400" i="1" dirty="0" smtClean="0">
                <a:solidFill>
                  <a:schemeClr val="tx1"/>
                </a:solidFill>
              </a:rPr>
              <a:t> </a:t>
            </a:r>
            <a:r>
              <a:rPr lang="es-ES" sz="2400" i="1" dirty="0" err="1" smtClean="0">
                <a:solidFill>
                  <a:schemeClr val="tx1"/>
                </a:solidFill>
              </a:rPr>
              <a:t>ki</a:t>
            </a:r>
            <a:r>
              <a:rPr lang="es-ES" sz="2400" i="1" dirty="0" smtClean="0">
                <a:solidFill>
                  <a:schemeClr val="tx1"/>
                </a:solidFill>
              </a:rPr>
              <a:t> </a:t>
            </a:r>
            <a:r>
              <a:rPr lang="es-ES" sz="2400" i="1" dirty="0" err="1" smtClean="0">
                <a:solidFill>
                  <a:schemeClr val="tx1"/>
                </a:solidFill>
              </a:rPr>
              <a:t>afilot</a:t>
            </a:r>
            <a:r>
              <a:rPr lang="es-ES" sz="2400" i="1" dirty="0" smtClean="0">
                <a:solidFill>
                  <a:schemeClr val="tx1"/>
                </a:solidFill>
              </a:rPr>
              <a:t> </a:t>
            </a:r>
            <a:r>
              <a:rPr lang="es-ES" sz="2400" i="1" dirty="0" err="1" smtClean="0">
                <a:solidFill>
                  <a:schemeClr val="tx1"/>
                </a:solidFill>
              </a:rPr>
              <a:t>henah</a:t>
            </a:r>
            <a:r>
              <a:rPr lang="es-ES" sz="2400" i="1" dirty="0" smtClean="0">
                <a:solidFill>
                  <a:schemeClr val="tx1"/>
                </a:solidFill>
              </a:rPr>
              <a:t>.</a:t>
            </a:r>
            <a:endParaRPr lang="es-CO" sz="3600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 txBox="1"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</p:spPr>
        <p:txBody>
          <a:bodyPr/>
          <a:lstStyle/>
          <a:p>
            <a:pPr eaLnBrk="1" hangingPunct="1"/>
            <a:endParaRPr dirty="0" smtClean="0">
              <a:latin typeface="Calibri" pitchFamily="34" charset="0"/>
            </a:endParaRPr>
          </a:p>
        </p:txBody>
      </p:sp>
      <p:pic>
        <p:nvPicPr>
          <p:cNvPr id="22531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1988" y="1447800"/>
            <a:ext cx="7796212" cy="475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67038" y="457200"/>
            <a:ext cx="32099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Subtitle 2"/>
          <p:cNvSpPr txBox="1">
            <a:spLocks noGrp="1"/>
          </p:cNvSpPr>
          <p:nvPr>
            <p:ph type="subTitle" idx="1"/>
          </p:nvPr>
        </p:nvSpPr>
        <p:spPr>
          <a:xfrm>
            <a:off x="609600" y="1981200"/>
            <a:ext cx="7924800" cy="4419600"/>
          </a:xfrm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500"/>
              </a:spcBef>
            </a:pP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Fuentes: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Torah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Talmud,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Jewish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Concepts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Wikipedia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Kabbalah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 Online,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Zohar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Rambán, Rashí,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Maimonides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Bereshit con Rashí, El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Jumash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</a:t>
            </a:r>
            <a:r>
              <a:rPr sz="2000" dirty="0" smtClean="0">
                <a:solidFill>
                  <a:schemeClr val="tx1"/>
                </a:solidFill>
                <a:latin typeface="Calibri" pitchFamily="34" charset="0"/>
              </a:rPr>
              <a:t>Dr. Yael Ziegler</a:t>
            </a:r>
            <a:r>
              <a:rPr lang="es-CO" sz="2000" dirty="0" smtClean="0">
                <a:solidFill>
                  <a:schemeClr val="tx1"/>
                </a:solidFill>
                <a:latin typeface="Calibri" pitchFamily="34" charset="0"/>
              </a:rPr>
              <a:t>.</a:t>
            </a:r>
            <a:endParaRPr lang="sv-SE" sz="2000" dirty="0" smtClean="0">
              <a:solidFill>
                <a:schemeClr val="tx1"/>
              </a:solidFill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ts val="500"/>
              </a:spcBef>
            </a:pP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endParaRPr lang="es-CO" dirty="0" smtClean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Derechos Reservados </a:t>
            </a:r>
            <a:r>
              <a:rPr lang="es-CO" dirty="0" err="1" smtClean="0">
                <a:latin typeface="Calibri" pitchFamily="34" charset="0"/>
              </a:rPr>
              <a:t>Shalom</a:t>
            </a:r>
            <a:r>
              <a:rPr lang="es-CO" dirty="0" smtClean="0">
                <a:latin typeface="Calibri" pitchFamily="34" charset="0"/>
              </a:rPr>
              <a:t> </a:t>
            </a:r>
            <a:r>
              <a:rPr lang="es-CO" dirty="0" err="1" smtClean="0">
                <a:latin typeface="Calibri" pitchFamily="34" charset="0"/>
              </a:rPr>
              <a:t>Haverim</a:t>
            </a:r>
            <a:r>
              <a:rPr lang="es-CO" dirty="0" smtClean="0">
                <a:latin typeface="Calibri" pitchFamily="34" charset="0"/>
              </a:rPr>
              <a:t> </a:t>
            </a:r>
            <a:r>
              <a:rPr lang="es-CO" dirty="0" err="1" smtClean="0">
                <a:latin typeface="Calibri" pitchFamily="34" charset="0"/>
              </a:rPr>
              <a:t>Org</a:t>
            </a:r>
            <a:endParaRPr lang="es-CO" dirty="0" smtClean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  <a:hlinkClick r:id="rId4"/>
              </a:rPr>
              <a:t>http://www.shalomhaverim.org</a:t>
            </a:r>
            <a:endParaRPr lang="es-CO" dirty="0" smtClean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Director: -</a:t>
            </a: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ELIYAHU BAYONA BEN YOSEF</a:t>
            </a:r>
          </a:p>
          <a:p>
            <a:pPr eaLnBrk="1" hangingPunct="1">
              <a:lnSpc>
                <a:spcPct val="90000"/>
              </a:lnSpc>
              <a:spcBef>
                <a:spcPts val="400"/>
              </a:spcBef>
            </a:pPr>
            <a:r>
              <a:rPr lang="es-CO" sz="1800" dirty="0" smtClean="0">
                <a:latin typeface="Calibri" pitchFamily="34" charset="0"/>
              </a:rPr>
              <a:t>8 de </a:t>
            </a:r>
            <a:r>
              <a:rPr lang="es-CO" sz="1800" dirty="0" err="1" smtClean="0">
                <a:latin typeface="Calibri" pitchFamily="34" charset="0"/>
              </a:rPr>
              <a:t>Elul</a:t>
            </a:r>
            <a:r>
              <a:rPr lang="es-CO" sz="1800" dirty="0" smtClean="0">
                <a:latin typeface="Calibri" pitchFamily="34" charset="0"/>
              </a:rPr>
              <a:t> 5776  </a:t>
            </a:r>
            <a:r>
              <a:rPr lang="es-CO" sz="1800" smtClean="0">
                <a:latin typeface="Calibri" pitchFamily="34" charset="0"/>
              </a:rPr>
              <a:t>–  11 </a:t>
            </a:r>
            <a:r>
              <a:rPr lang="es-CO" sz="1800" dirty="0" smtClean="0">
                <a:latin typeface="Calibri" pitchFamily="34" charset="0"/>
              </a:rPr>
              <a:t>Septiembre, 2016- Monsey New York</a:t>
            </a:r>
            <a:endParaRPr sz="1800" dirty="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91547</TotalTime>
  <Words>3905</Words>
  <Application>Microsoft Office PowerPoint</Application>
  <PresentationFormat>On-screen Show (4:3)</PresentationFormat>
  <Paragraphs>374</Paragraphs>
  <Slides>51</Slides>
  <Notes>49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2" baseType="lpstr">
      <vt:lpstr>Office Theme</vt:lpstr>
      <vt:lpstr> 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Slide 51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ELIAS</dc:creator>
  <cp:lastModifiedBy>ELIYAHU</cp:lastModifiedBy>
  <cp:revision>3121</cp:revision>
  <dcterms:created xsi:type="dcterms:W3CDTF">2013-10-13T19:31:46Z</dcterms:created>
  <dcterms:modified xsi:type="dcterms:W3CDTF">2016-11-11T16:51:51Z</dcterms:modified>
</cp:coreProperties>
</file>