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1395" r:id="rId3"/>
    <p:sldId id="1439" r:id="rId4"/>
    <p:sldId id="1460" r:id="rId5"/>
    <p:sldId id="1461" r:id="rId6"/>
    <p:sldId id="1446" r:id="rId7"/>
    <p:sldId id="1468" r:id="rId8"/>
    <p:sldId id="1463" r:id="rId9"/>
    <p:sldId id="1462" r:id="rId10"/>
    <p:sldId id="1464" r:id="rId11"/>
    <p:sldId id="1465" r:id="rId12"/>
    <p:sldId id="1466" r:id="rId13"/>
    <p:sldId id="1467" r:id="rId14"/>
    <p:sldId id="1469" r:id="rId15"/>
    <p:sldId id="1440" r:id="rId16"/>
    <p:sldId id="1451" r:id="rId17"/>
    <p:sldId id="292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00"/>
    <a:srgbClr val="FF6600"/>
    <a:srgbClr val="4D4D4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61" autoAdjust="0"/>
    <p:restoredTop sz="94599" autoAdjust="0"/>
  </p:normalViewPr>
  <p:slideViewPr>
    <p:cSldViewPr>
      <p:cViewPr>
        <p:scale>
          <a:sx n="75" d="100"/>
          <a:sy n="75" d="100"/>
        </p:scale>
        <p:origin x="-1248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3267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6497E951-7DF6-4984-901D-43C4828BD46D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21508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88EC5B86-D5C0-43EF-A4F3-5AC14288A0D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0853FC-C21B-4F28-BC77-4FA38CE92E43}" type="slidenum">
              <a:rPr smtClean="0"/>
              <a:pPr>
                <a:defRPr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1B3D1-5AC6-420C-A09A-EDF5B015A737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E43FC-6ABE-4C8A-A624-ECC03E2DCBE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852E6-F766-4C80-ACC6-9E34422E375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3CB4C-5446-456E-B9F7-DA4263CEAD1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7012D-4A89-4BC5-A8EE-2E32A84EECE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3B499-BD8C-4BCF-B2A1-56A60F7E95E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08FB4-5C27-4F15-B825-91155192207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66124-FF74-429B-80EB-C7E0A1B68D0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304C0-9BB3-4814-B8C1-D88608E9E6C3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40252-E3EA-4F55-A08B-9088ABA10E7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6552E-A60B-4F0E-BE6C-1B85599CDF33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69867-7905-413E-A374-A816D6B2D92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52169-AB78-47BF-88BF-E441C19B46D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683BC-666B-4628-9C47-D3461A73F2C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DE323-7DE0-463F-B76F-A041051CB21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33C85-CACF-45CF-980F-39102E1C9C9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C5FE8-E48C-4FEA-B2CA-3695BE8B2B6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8E827-EF13-4170-9B64-0B43F085C5A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FAC0-0361-4A16-ACB2-01699D7382F5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EFBB0-B328-4D4B-BABD-AE8A07AF7A9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723DA-AA63-462F-A1A7-48414B58D596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CE22B-D726-41AA-B1B1-2925730D276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5FFFD175-C463-4271-A938-A8B7A73B9E7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97375F9-1045-48BC-BF42-C642C1281CE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smtClean="0">
                <a:latin typeface="Calibri" pitchFamily="34" charset="0"/>
              </a:rPr>
              <a:t> </a:t>
            </a:r>
          </a:p>
        </p:txBody>
      </p:sp>
      <p:sp>
        <p:nvSpPr>
          <p:cNvPr id="2051" name="Subtitle 1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smtClean="0">
              <a:latin typeface="Calibri" pitchFamily="34" charset="0"/>
            </a:endParaRPr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2400" dirty="0">
                <a:solidFill>
                  <a:srgbClr val="000000"/>
                </a:solidFill>
                <a:latin typeface="Calibri" pitchFamily="34" charset="0"/>
              </a:rPr>
              <a:t>CLASES DE TORAH</a:t>
            </a:r>
          </a:p>
          <a:p>
            <a:pPr algn="ctr">
              <a:lnSpc>
                <a:spcPct val="90000"/>
              </a:lnSpc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LIBRO DE SHEMOT – EXODO </a:t>
            </a: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#</a:t>
            </a: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21</a:t>
            </a:r>
            <a:endParaRPr lang="es-CO" sz="3200" dirty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s-CO" sz="3200" dirty="0" err="1" smtClean="0">
                <a:solidFill>
                  <a:srgbClr val="000000"/>
                </a:solidFill>
                <a:latin typeface="Calibri" pitchFamily="34" charset="0"/>
              </a:rPr>
              <a:t>Yitro</a:t>
            </a: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, Padre de Conversos</a:t>
            </a:r>
            <a:endParaRPr lang="es-CO" sz="32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endParaRPr lang="es-ES" sz="2400" i="1" smtClean="0">
              <a:latin typeface="Calibri" pitchFamily="34" charset="0"/>
            </a:endParaRPr>
          </a:p>
          <a:p>
            <a:endParaRPr lang="es-CO" sz="2400" i="1" smtClean="0">
              <a:latin typeface="Calibri" pitchFamily="34" charset="0"/>
            </a:endParaRPr>
          </a:p>
        </p:txBody>
      </p:sp>
      <p:pic>
        <p:nvPicPr>
          <p:cNvPr id="3077" name="Picture 2" descr="Image result for rameses to succot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524000"/>
            <a:ext cx="8312150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18:1      </a:t>
            </a:r>
            <a:r>
              <a:rPr lang="es-CO" sz="2400" i="1" dirty="0" smtClean="0"/>
              <a:t>Y </a:t>
            </a:r>
            <a:r>
              <a:rPr lang="es-CO" sz="2400" i="1" dirty="0" err="1" smtClean="0"/>
              <a:t>Yitró</a:t>
            </a:r>
            <a:r>
              <a:rPr lang="es-CO" sz="2400" i="1" dirty="0" smtClean="0"/>
              <a:t>, sacerdote de Midián, suegro de Moisés, oyó todo lo que había hecho Dios por Moisés y por Israel su pueblo, y cómo el Eterno había sacado a Israel de Egipto. </a:t>
            </a:r>
          </a:p>
          <a:p>
            <a:r>
              <a:rPr lang="es-CO" sz="2400" b="1" i="1" dirty="0" err="1" smtClean="0"/>
              <a:t>Vayishma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Yitro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johen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Midyan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joten</a:t>
            </a:r>
            <a:r>
              <a:rPr lang="es-CO" sz="2400" b="1" i="1" dirty="0" smtClean="0"/>
              <a:t> Moshe et </a:t>
            </a:r>
            <a:r>
              <a:rPr lang="es-CO" sz="2400" b="1" i="1" dirty="0" err="1" smtClean="0"/>
              <a:t>kol-asher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asah</a:t>
            </a:r>
            <a:r>
              <a:rPr lang="es-CO" sz="2400" b="1" i="1" dirty="0" smtClean="0"/>
              <a:t> Elohim le-Moshe </a:t>
            </a:r>
            <a:r>
              <a:rPr lang="es-CO" sz="2400" b="1" i="1" dirty="0" err="1" smtClean="0"/>
              <a:t>ule-Yisra'el</a:t>
            </a:r>
            <a:r>
              <a:rPr lang="es-CO" sz="2400" b="1" i="1" dirty="0" smtClean="0"/>
              <a:t> amo </a:t>
            </a:r>
            <a:r>
              <a:rPr lang="es-CO" sz="2400" b="1" i="1" dirty="0" err="1" smtClean="0"/>
              <a:t>ki-hotsi</a:t>
            </a:r>
            <a:r>
              <a:rPr lang="es-CO" sz="2400" b="1" i="1" dirty="0" smtClean="0"/>
              <a:t> Adonay et-</a:t>
            </a:r>
            <a:r>
              <a:rPr lang="es-CO" sz="2400" b="1" i="1" dirty="0" err="1" smtClean="0"/>
              <a:t>Yisra'el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miMitsrayim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ES" sz="2000" i="1" dirty="0" smtClean="0"/>
              <a:t>En qué momento llega </a:t>
            </a:r>
            <a:r>
              <a:rPr lang="es-ES" sz="2000" i="1" dirty="0" err="1" smtClean="0"/>
              <a:t>Yitró</a:t>
            </a:r>
            <a:r>
              <a:rPr lang="es-ES" sz="2000" i="1" dirty="0" smtClean="0"/>
              <a:t> a encontrarse con Moisés? </a:t>
            </a:r>
          </a:p>
          <a:p>
            <a:r>
              <a:rPr lang="es-ES" sz="2000" i="1" dirty="0" smtClean="0"/>
              <a:t>Antes de la entrega de la Torá o después de ello?</a:t>
            </a:r>
          </a:p>
          <a:p>
            <a:r>
              <a:rPr lang="es-ES" sz="2000" i="1" dirty="0" smtClean="0"/>
              <a:t>Existe una controversia en el Talmud sobre este aspecto. Unos Sabios dicen que antes y otros que después:</a:t>
            </a:r>
            <a:endParaRPr lang="es-ES" sz="20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Unos dicen que llegó antes para unirse a la Tribu cuando se enteró de lo que había ocurrido en Egipto y después de haberse escapado a través del Mar </a:t>
            </a:r>
            <a:r>
              <a:rPr lang="es-CO" sz="2400" i="1" dirty="0" err="1" smtClean="0"/>
              <a:t>Suf</a:t>
            </a:r>
            <a:r>
              <a:rPr lang="es-CO" sz="2400" i="1" dirty="0" smtClean="0"/>
              <a:t>, y también de la derrota que le infligieron a los guerreros Amalecitas.</a:t>
            </a:r>
          </a:p>
          <a:p>
            <a:r>
              <a:rPr lang="es-CO" sz="2400" i="1" dirty="0" smtClean="0"/>
              <a:t>Otros por su parte aseguran que se unió a Israel motivado por lo que había sucedido en Har Sinaí durante </a:t>
            </a:r>
            <a:r>
              <a:rPr lang="es-CO" sz="2400" i="1" dirty="0" err="1" smtClean="0"/>
              <a:t>Matán</a:t>
            </a:r>
            <a:r>
              <a:rPr lang="es-CO" sz="2400" i="1" dirty="0" smtClean="0"/>
              <a:t> Toráh –la Entrega de la Toráh-</a:t>
            </a:r>
          </a:p>
          <a:p>
            <a:r>
              <a:rPr lang="es-CO" sz="2400" i="1" dirty="0" smtClean="0"/>
              <a:t>Rambán e Ibn Ezra creen que llegó después de Matan Toráh. Ibn Ezra lo asegura porque la Toráh quiere destacar las diferencias entre Amalek, un malvado, y </a:t>
            </a:r>
            <a:r>
              <a:rPr lang="es-CO" sz="2400" i="1" dirty="0" err="1" smtClean="0"/>
              <a:t>Yitró</a:t>
            </a:r>
            <a:r>
              <a:rPr lang="es-CO" sz="2400" i="1" dirty="0" smtClean="0"/>
              <a:t> un gentil que le aportó mucho con su sabiduría a la naciente Nación de Israel.</a:t>
            </a:r>
            <a:endParaRPr lang="es-ES" sz="20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Es importante señalar que los descendientes de </a:t>
            </a:r>
            <a:r>
              <a:rPr lang="es-CO" sz="2400" i="1" dirty="0" err="1" smtClean="0"/>
              <a:t>Yitró</a:t>
            </a:r>
            <a:r>
              <a:rPr lang="es-CO" sz="2400" i="1" dirty="0" smtClean="0"/>
              <a:t> se fueron a vivir a territorio Amalecita y se vieron en peligro cuando Israel lanzara un ataque contra ellos.</a:t>
            </a:r>
          </a:p>
          <a:p>
            <a:r>
              <a:rPr lang="es-CO" sz="2400" i="1" dirty="0" smtClean="0"/>
              <a:t>Siglos adelante, de acuerdo a lo relatado en 1 Shemuel 15:6, Shaul, rey de Israel se vio precisado a avisarles para que evacuaran la zona en donde se iba a librar una dura batalla.</a:t>
            </a:r>
          </a:p>
          <a:p>
            <a:r>
              <a:rPr lang="es-CO" sz="2400" i="1" dirty="0" smtClean="0"/>
              <a:t>La tradición señala que estos descendientes son hoy un remanente que vive hacia el Norte de Israel y se les conoce como </a:t>
            </a:r>
            <a:r>
              <a:rPr lang="es-CO" sz="2400" i="1" dirty="0" err="1" smtClean="0"/>
              <a:t>Druzos</a:t>
            </a:r>
            <a:r>
              <a:rPr lang="es-CO" sz="2400" i="1" dirty="0" smtClean="0"/>
              <a:t>. </a:t>
            </a:r>
            <a:endParaRPr lang="es-ES" sz="20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18:2     </a:t>
            </a:r>
            <a:r>
              <a:rPr lang="es-CO" sz="2400" i="1" dirty="0" smtClean="0"/>
              <a:t>Y tomó </a:t>
            </a:r>
            <a:r>
              <a:rPr lang="es-CO" sz="2400" i="1" dirty="0" err="1" smtClean="0"/>
              <a:t>Yitró</a:t>
            </a:r>
            <a:r>
              <a:rPr lang="es-CO" sz="2400" i="1" dirty="0" smtClean="0"/>
              <a:t>, suegro de Moisés, a </a:t>
            </a:r>
            <a:r>
              <a:rPr lang="es-CO" sz="2400" i="1" dirty="0" err="1" smtClean="0"/>
              <a:t>Seforá</a:t>
            </a:r>
            <a:r>
              <a:rPr lang="es-CO" sz="2400" i="1" dirty="0" smtClean="0"/>
              <a:t>, mujer de Moisés, después de haber sido enviada (a su padre),</a:t>
            </a:r>
          </a:p>
          <a:p>
            <a:r>
              <a:rPr lang="es-CO" sz="2400" b="1" i="1" dirty="0" smtClean="0"/>
              <a:t> </a:t>
            </a:r>
            <a:r>
              <a:rPr lang="es-CO" sz="2400" b="1" i="1" dirty="0" err="1" smtClean="0"/>
              <a:t>Vayikaj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Yitro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joten</a:t>
            </a:r>
            <a:r>
              <a:rPr lang="es-CO" sz="2400" b="1" i="1" dirty="0" smtClean="0"/>
              <a:t> Moshe et-</a:t>
            </a:r>
            <a:r>
              <a:rPr lang="es-CO" sz="2400" b="1" i="1" dirty="0" err="1" smtClean="0"/>
              <a:t>Tsiporah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eshet</a:t>
            </a:r>
            <a:r>
              <a:rPr lang="es-CO" sz="2400" b="1" i="1" dirty="0" smtClean="0"/>
              <a:t> Moshe ajar </a:t>
            </a:r>
            <a:r>
              <a:rPr lang="es-CO" sz="2400" b="1" i="1" dirty="0" err="1" smtClean="0"/>
              <a:t>shilujeyha</a:t>
            </a:r>
            <a:r>
              <a:rPr lang="es-CO" sz="2400" b="1" i="1" dirty="0" smtClean="0"/>
              <a:t>.</a:t>
            </a:r>
          </a:p>
          <a:p>
            <a:r>
              <a:rPr lang="es-CO" sz="2400" b="1" i="1" dirty="0" smtClean="0"/>
              <a:t>Como dijo el verso 4:20 Moisés había llevado a toda su familia a Egipto, pero su hermano Aarón lo instó a que los devolviera porque ya había mucha gente sufriendo en Egipto y para qué iba a traer mas gente a que sufrieran.</a:t>
            </a:r>
          </a:p>
          <a:p>
            <a:r>
              <a:rPr lang="es-CO" sz="2400" b="1" i="1" dirty="0" smtClean="0"/>
              <a:t>Ahora, viendo </a:t>
            </a:r>
            <a:r>
              <a:rPr lang="es-CO" sz="2400" b="1" i="1" dirty="0" err="1" smtClean="0"/>
              <a:t>Yitró</a:t>
            </a:r>
            <a:r>
              <a:rPr lang="es-CO" sz="2400" b="1" i="1" dirty="0" smtClean="0"/>
              <a:t> del éxito de la misión de Moisés vio la oportunidad para que la familia se reuniera.</a:t>
            </a:r>
          </a:p>
          <a:p>
            <a:r>
              <a:rPr lang="es-CO" sz="2400" b="1" i="1" dirty="0" err="1" smtClean="0"/>
              <a:t>Sforno</a:t>
            </a:r>
            <a:r>
              <a:rPr lang="es-CO" sz="2400" b="1" i="1" dirty="0" smtClean="0"/>
              <a:t> lo interpreta de otra manera…**</a:t>
            </a:r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 En el capítulo 2:18 se le llama a </a:t>
            </a:r>
            <a:r>
              <a:rPr lang="es-CO" sz="2400" b="1" i="1" dirty="0" err="1" smtClean="0"/>
              <a:t>Yitró</a:t>
            </a:r>
            <a:r>
              <a:rPr lang="es-CO" sz="2400" b="1" i="1" dirty="0" smtClean="0"/>
              <a:t>, </a:t>
            </a:r>
            <a:r>
              <a:rPr lang="es-CO" sz="2400" b="1" i="1" dirty="0" err="1" smtClean="0"/>
              <a:t>Reuel</a:t>
            </a:r>
            <a:r>
              <a:rPr lang="es-CO" sz="2400" b="1" i="1" dirty="0" smtClean="0"/>
              <a:t>. </a:t>
            </a:r>
          </a:p>
          <a:p>
            <a:r>
              <a:rPr lang="es-CO" sz="2400" b="1" i="1" dirty="0" smtClean="0"/>
              <a:t>En el 4:18 se le llamó tanto </a:t>
            </a:r>
            <a:r>
              <a:rPr lang="es-CO" sz="2400" b="1" i="1" dirty="0" err="1" smtClean="0"/>
              <a:t>Yeter</a:t>
            </a:r>
            <a:r>
              <a:rPr lang="es-CO" sz="2400" b="1" i="1" dirty="0" smtClean="0"/>
              <a:t> como </a:t>
            </a:r>
            <a:r>
              <a:rPr lang="es-CO" sz="2400" b="1" i="1" dirty="0" err="1" smtClean="0"/>
              <a:t>Yitró</a:t>
            </a:r>
            <a:r>
              <a:rPr lang="es-CO" sz="2400" b="1" i="1" dirty="0" smtClean="0"/>
              <a:t>.</a:t>
            </a:r>
          </a:p>
          <a:p>
            <a:r>
              <a:rPr lang="es-CO" sz="2400" b="1" i="1" dirty="0" smtClean="0"/>
              <a:t>De acuerdo a Baal </a:t>
            </a:r>
            <a:r>
              <a:rPr lang="es-CO" sz="2400" b="1" i="1" dirty="0" err="1" smtClean="0"/>
              <a:t>Haturim</a:t>
            </a:r>
            <a:r>
              <a:rPr lang="es-CO" sz="2400" b="1" i="1" dirty="0" smtClean="0"/>
              <a:t> la </a:t>
            </a:r>
            <a:r>
              <a:rPr lang="es-CO" sz="2400" b="1" i="1" dirty="0" err="1" smtClean="0"/>
              <a:t>Gematria</a:t>
            </a:r>
            <a:r>
              <a:rPr lang="es-CO" sz="2400" b="1" i="1" dirty="0" smtClean="0"/>
              <a:t> de </a:t>
            </a:r>
            <a:r>
              <a:rPr lang="es-CO" sz="2400" b="1" i="1" dirty="0" err="1" smtClean="0"/>
              <a:t>Yitró</a:t>
            </a:r>
            <a:r>
              <a:rPr lang="es-CO" sz="2400" b="1" i="1" dirty="0" smtClean="0"/>
              <a:t> es 616 que es igual a “</a:t>
            </a:r>
            <a:r>
              <a:rPr lang="es-CO" sz="2400" b="1" i="1" dirty="0" err="1" smtClean="0"/>
              <a:t>Komer</a:t>
            </a:r>
            <a:r>
              <a:rPr lang="es-CO" sz="2400" b="1" i="1" dirty="0" smtClean="0"/>
              <a:t> Haya </a:t>
            </a:r>
            <a:r>
              <a:rPr lang="es-CO" sz="2400" b="1" i="1" dirty="0" err="1" smtClean="0"/>
              <a:t>La’avodá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Zará</a:t>
            </a:r>
            <a:r>
              <a:rPr lang="es-CO" sz="2400" b="1" i="1" dirty="0" smtClean="0"/>
              <a:t>” –el fue sacerdote de dioses falsos- y también de “</a:t>
            </a:r>
            <a:r>
              <a:rPr lang="es-CO" sz="2400" b="1" i="1" dirty="0" err="1" smtClean="0"/>
              <a:t>HaToráh</a:t>
            </a:r>
            <a:r>
              <a:rPr lang="es-CO" sz="2400" b="1" i="1" dirty="0" smtClean="0"/>
              <a:t>”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err="1" smtClean="0"/>
              <a:t>Yitro</a:t>
            </a:r>
            <a:r>
              <a:rPr lang="es-ES" sz="2400" b="1" i="1" dirty="0" smtClean="0"/>
              <a:t>: </a:t>
            </a:r>
            <a:r>
              <a:rPr lang="es-ES" sz="2400" i="1" dirty="0" smtClean="0"/>
              <a:t>Este nombre se puede leer como dos palabras: Yetar + Vav -que significa "un Vav extra". (</a:t>
            </a:r>
            <a:r>
              <a:rPr lang="es-ES" sz="2400" i="1" dirty="0" err="1" smtClean="0"/>
              <a:t>Gematria</a:t>
            </a:r>
            <a:r>
              <a:rPr lang="es-ES" sz="2400" i="1" dirty="0" smtClean="0"/>
              <a:t> = 6), porque </a:t>
            </a:r>
            <a:r>
              <a:rPr lang="es-ES" sz="2400" i="1" dirty="0" err="1" smtClean="0"/>
              <a:t>Jetro</a:t>
            </a:r>
            <a:r>
              <a:rPr lang="es-ES" sz="2400" i="1" dirty="0" smtClean="0"/>
              <a:t> tenía 7 nombres, 6 más que la mayoría de la gente.</a:t>
            </a:r>
          </a:p>
          <a:p>
            <a:r>
              <a:rPr lang="es-ES" sz="2400" i="1" dirty="0" smtClean="0"/>
              <a:t>Alternativamente, se llama </a:t>
            </a:r>
            <a:r>
              <a:rPr lang="es-ES" sz="2400" i="1" dirty="0" err="1" smtClean="0"/>
              <a:t>Yitro</a:t>
            </a:r>
            <a:r>
              <a:rPr lang="es-ES" sz="2400" i="1" dirty="0" smtClean="0"/>
              <a:t> - "</a:t>
            </a:r>
            <a:r>
              <a:rPr lang="es-ES" sz="2400" i="1" dirty="0" err="1" smtClean="0"/>
              <a:t>Yud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Tav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Reish</a:t>
            </a:r>
            <a:r>
              <a:rPr lang="es-ES" sz="2400" i="1" dirty="0" smtClean="0"/>
              <a:t> Vav" - porque vino a los israelitas para aceptar la </a:t>
            </a:r>
            <a:r>
              <a:rPr lang="es-ES" sz="2400" i="1" dirty="0" err="1" smtClean="0"/>
              <a:t>Yud</a:t>
            </a:r>
            <a:r>
              <a:rPr lang="es-ES" sz="2400" i="1" dirty="0" smtClean="0"/>
              <a:t> (= 10 Mandamientos) y las 613 mitzvot que son </a:t>
            </a:r>
            <a:r>
              <a:rPr lang="es-ES" sz="2400" i="1" dirty="0" err="1" smtClean="0"/>
              <a:t>Tav</a:t>
            </a:r>
            <a:r>
              <a:rPr lang="es-ES" sz="2400" i="1" dirty="0" smtClean="0"/>
              <a:t> + </a:t>
            </a:r>
            <a:r>
              <a:rPr lang="es-ES" sz="2400" i="1" dirty="0" err="1" smtClean="0"/>
              <a:t>Reish</a:t>
            </a:r>
            <a:r>
              <a:rPr lang="es-ES" sz="2400" i="1" dirty="0" smtClean="0"/>
              <a:t> + Vav = 606 </a:t>
            </a:r>
            <a:r>
              <a:rPr lang="es-ES" sz="2400" i="1" dirty="0" err="1" smtClean="0"/>
              <a:t>mitzvas</a:t>
            </a:r>
            <a:r>
              <a:rPr lang="es-ES" sz="2400" i="1" dirty="0" smtClean="0"/>
              <a:t> más que las 7 originales ordenadas a los hijos de Noé, todos los no judíos.</a:t>
            </a:r>
          </a:p>
          <a:p>
            <a:r>
              <a:rPr lang="es-CO" sz="2400" b="1" i="1" dirty="0" err="1" smtClean="0"/>
              <a:t>Yitró</a:t>
            </a:r>
            <a:r>
              <a:rPr lang="es-CO" sz="2400" b="1" i="1" dirty="0" smtClean="0"/>
              <a:t> tenía 7 Nombres: 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err="1" smtClean="0"/>
              <a:t>Reuel</a:t>
            </a:r>
            <a:r>
              <a:rPr lang="es-CO" sz="2400" b="1" i="1" dirty="0" smtClean="0"/>
              <a:t> = Re U El – Fue amigo de Dios</a:t>
            </a:r>
          </a:p>
          <a:p>
            <a:r>
              <a:rPr lang="es-CO" sz="2400" b="1" i="1" dirty="0" err="1" smtClean="0"/>
              <a:t>Yéter</a:t>
            </a:r>
            <a:r>
              <a:rPr lang="es-CO" sz="2400" b="1" i="1" dirty="0" smtClean="0"/>
              <a:t> = “Agregado” Causó que fuera agregado a la </a:t>
            </a:r>
            <a:r>
              <a:rPr lang="es-CO" sz="2400" b="1" i="1" dirty="0" err="1" smtClean="0"/>
              <a:t>Torah</a:t>
            </a:r>
            <a:endParaRPr lang="es-CO" sz="2400" b="1" i="1" dirty="0" smtClean="0"/>
          </a:p>
          <a:p>
            <a:r>
              <a:rPr lang="es-CO" sz="2400" b="1" i="1" dirty="0" err="1" smtClean="0"/>
              <a:t>Yitró</a:t>
            </a:r>
            <a:r>
              <a:rPr lang="es-CO" sz="2400" b="1" i="1" dirty="0" smtClean="0"/>
              <a:t> = Desarrollo obras adicionales. Agrega la Vav</a:t>
            </a:r>
          </a:p>
          <a:p>
            <a:r>
              <a:rPr lang="es-CO" sz="2400" b="1" i="1" dirty="0" err="1" smtClean="0"/>
              <a:t>Jovav</a:t>
            </a:r>
            <a:r>
              <a:rPr lang="es-CO" sz="2400" b="1" i="1" dirty="0" smtClean="0"/>
              <a:t> = amado de Dios</a:t>
            </a:r>
          </a:p>
          <a:p>
            <a:r>
              <a:rPr lang="es-CO" sz="2400" b="1" i="1" dirty="0" err="1" smtClean="0"/>
              <a:t>Jéver</a:t>
            </a:r>
            <a:r>
              <a:rPr lang="es-CO" sz="2400" b="1" i="1" dirty="0" smtClean="0"/>
              <a:t> = Colaborador del Todopoderoso</a:t>
            </a:r>
          </a:p>
          <a:p>
            <a:r>
              <a:rPr lang="es-CO" sz="2400" b="1" i="1" dirty="0" err="1" smtClean="0"/>
              <a:t>Kainí</a:t>
            </a:r>
            <a:r>
              <a:rPr lang="es-CO" sz="2400" b="1" i="1" dirty="0" smtClean="0"/>
              <a:t> = Celoso por las cosas de Dios</a:t>
            </a:r>
          </a:p>
          <a:p>
            <a:r>
              <a:rPr lang="es-CO" sz="2400" b="1" i="1" dirty="0" err="1" smtClean="0"/>
              <a:t>Putiel</a:t>
            </a:r>
            <a:r>
              <a:rPr lang="es-CO" sz="2400" b="1" i="1" dirty="0" smtClean="0"/>
              <a:t> = Abandonó la idolatría</a:t>
            </a:r>
          </a:p>
          <a:p>
            <a:r>
              <a:rPr lang="es-CO" sz="2400" b="1" i="1" dirty="0" smtClean="0"/>
              <a:t>Aunque Rashí no está de acuerdo con que </a:t>
            </a:r>
            <a:r>
              <a:rPr lang="es-CO" sz="2400" b="1" i="1" dirty="0" err="1" smtClean="0"/>
              <a:t>Yitró</a:t>
            </a:r>
            <a:r>
              <a:rPr lang="es-CO" sz="2400" b="1" i="1" dirty="0" smtClean="0"/>
              <a:t> era </a:t>
            </a:r>
            <a:r>
              <a:rPr lang="es-CO" sz="2400" b="1" i="1" dirty="0" err="1" smtClean="0"/>
              <a:t>Reuel</a:t>
            </a:r>
            <a:r>
              <a:rPr lang="es-CO" sz="2400" b="1" i="1" dirty="0" smtClean="0"/>
              <a:t> ya que en 2:18 lo llaman “Padre” y era el padre de </a:t>
            </a:r>
            <a:r>
              <a:rPr lang="es-CO" sz="2400" b="1" i="1" dirty="0" err="1" smtClean="0"/>
              <a:t>Yitró</a:t>
            </a:r>
            <a:r>
              <a:rPr lang="es-CO" sz="2400" b="1" i="1" dirty="0" smtClean="0"/>
              <a:t>.</a:t>
            </a:r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dirty="0" smtClean="0"/>
              <a:t>Veamos el sentido de algunos significados:</a:t>
            </a:r>
            <a:endParaRPr lang="en-US" sz="2400" dirty="0" smtClean="0"/>
          </a:p>
          <a:p>
            <a:r>
              <a:rPr lang="en-US" sz="2400" b="1" dirty="0" err="1" smtClean="0"/>
              <a:t>Reuel</a:t>
            </a:r>
            <a:r>
              <a:rPr lang="en-US" sz="2400" dirty="0" smtClean="0"/>
              <a:t>. (307) </a:t>
            </a:r>
            <a:r>
              <a:rPr lang="he-IL" sz="2400" dirty="0" smtClean="0"/>
              <a:t>רעואל</a:t>
            </a:r>
            <a:r>
              <a:rPr lang="es-CO" sz="2400" dirty="0" smtClean="0"/>
              <a:t> </a:t>
            </a:r>
            <a:r>
              <a:rPr lang="he-IL" sz="2400" dirty="0" smtClean="0"/>
              <a:t> - </a:t>
            </a:r>
            <a:r>
              <a:rPr lang="en-US" sz="2400" dirty="0" smtClean="0"/>
              <a:t>Amigo de Hashem. </a:t>
            </a:r>
            <a:r>
              <a:rPr lang="en-US" sz="2400" dirty="0" err="1" smtClean="0"/>
              <a:t>Algunos</a:t>
            </a:r>
            <a:r>
              <a:rPr lang="en-US" sz="2400" dirty="0" smtClean="0"/>
              <a:t> </a:t>
            </a:r>
            <a:r>
              <a:rPr lang="en-US" sz="2400" dirty="0" err="1" smtClean="0"/>
              <a:t>dicen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fue</a:t>
            </a:r>
            <a:r>
              <a:rPr lang="en-US" sz="2400" dirty="0" smtClean="0"/>
              <a:t> </a:t>
            </a:r>
            <a:r>
              <a:rPr lang="en-US" sz="2400" dirty="0" err="1" smtClean="0"/>
              <a:t>quien</a:t>
            </a:r>
            <a:r>
              <a:rPr lang="en-US" sz="2400" dirty="0" smtClean="0"/>
              <a:t> </a:t>
            </a:r>
            <a:r>
              <a:rPr lang="en-US" sz="2400" dirty="0" err="1" smtClean="0"/>
              <a:t>tomó</a:t>
            </a:r>
            <a:r>
              <a:rPr lang="en-US" sz="2400" dirty="0" smtClean="0"/>
              <a:t> a </a:t>
            </a:r>
            <a:r>
              <a:rPr lang="en-US" sz="2400" dirty="0" err="1" smtClean="0"/>
              <a:t>Moisés</a:t>
            </a:r>
            <a:r>
              <a:rPr lang="en-US" sz="2400" dirty="0" smtClean="0"/>
              <a:t> </a:t>
            </a:r>
            <a:r>
              <a:rPr lang="en-US" sz="2400" dirty="0" err="1" smtClean="0"/>
              <a:t>cuando</a:t>
            </a:r>
            <a:r>
              <a:rPr lang="en-US" sz="2400" dirty="0" smtClean="0"/>
              <a:t> </a:t>
            </a:r>
            <a:r>
              <a:rPr lang="en-US" sz="2400" dirty="0" err="1" smtClean="0"/>
              <a:t>éste</a:t>
            </a:r>
            <a:r>
              <a:rPr lang="en-US" sz="2400" dirty="0" smtClean="0"/>
              <a:t> </a:t>
            </a:r>
            <a:r>
              <a:rPr lang="en-US" sz="2400" dirty="0" err="1" smtClean="0"/>
              <a:t>vino</a:t>
            </a:r>
            <a:r>
              <a:rPr lang="en-US" sz="2400" dirty="0" smtClean="0"/>
              <a:t> a Madián y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realmente</a:t>
            </a:r>
            <a:r>
              <a:rPr lang="en-US" sz="2400" dirty="0" smtClean="0"/>
              <a:t> era el </a:t>
            </a:r>
            <a:r>
              <a:rPr lang="en-US" sz="2400" dirty="0" err="1" smtClean="0"/>
              <a:t>abuelo</a:t>
            </a:r>
            <a:r>
              <a:rPr lang="en-US" sz="2400" dirty="0" smtClean="0"/>
              <a:t> de </a:t>
            </a:r>
            <a:r>
              <a:rPr lang="en-US" sz="2400" dirty="0" err="1" smtClean="0"/>
              <a:t>Seforá</a:t>
            </a:r>
            <a:r>
              <a:rPr lang="en-US" sz="2400" dirty="0" smtClean="0"/>
              <a:t> y no </a:t>
            </a:r>
            <a:r>
              <a:rPr lang="en-US" sz="2400" dirty="0" err="1" smtClean="0"/>
              <a:t>su</a:t>
            </a:r>
            <a:r>
              <a:rPr lang="en-US" sz="2400" dirty="0" smtClean="0"/>
              <a:t> padre </a:t>
            </a:r>
            <a:r>
              <a:rPr lang="en-US" sz="2400" dirty="0" err="1" smtClean="0"/>
              <a:t>Yitró</a:t>
            </a:r>
            <a:r>
              <a:rPr lang="en-US" sz="2400" dirty="0" smtClean="0"/>
              <a:t>.</a:t>
            </a:r>
          </a:p>
          <a:p>
            <a:r>
              <a:rPr lang="en-US" sz="2400" b="1" dirty="0" err="1" smtClean="0"/>
              <a:t>Yéter</a:t>
            </a:r>
            <a:r>
              <a:rPr lang="en-US" sz="2400" dirty="0" smtClean="0"/>
              <a:t>. (610) </a:t>
            </a:r>
            <a:r>
              <a:rPr lang="he-IL" sz="2400" dirty="0" smtClean="0"/>
              <a:t>יתר</a:t>
            </a:r>
            <a:r>
              <a:rPr lang="es-CO" sz="2400" dirty="0" smtClean="0"/>
              <a:t> </a:t>
            </a:r>
            <a:r>
              <a:rPr lang="he-IL" sz="2400" dirty="0" smtClean="0"/>
              <a:t> - </a:t>
            </a:r>
            <a:r>
              <a:rPr lang="en-US" sz="2400" dirty="0" err="1" smtClean="0"/>
              <a:t>Agregado</a:t>
            </a:r>
            <a:r>
              <a:rPr lang="en-US" sz="2400" dirty="0" smtClean="0"/>
              <a:t>. La </a:t>
            </a:r>
            <a:r>
              <a:rPr lang="en-US" sz="2400" dirty="0" err="1" smtClean="0"/>
              <a:t>Mejiltá</a:t>
            </a:r>
            <a:r>
              <a:rPr lang="en-US" sz="2400" dirty="0" smtClean="0"/>
              <a:t> dice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debido</a:t>
            </a:r>
            <a:r>
              <a:rPr lang="en-US" sz="2400" dirty="0" smtClean="0"/>
              <a:t> a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vino</a:t>
            </a:r>
            <a:r>
              <a:rPr lang="en-US" sz="2400" dirty="0" smtClean="0"/>
              <a:t> y le </a:t>
            </a:r>
            <a:r>
              <a:rPr lang="en-US" sz="2400" dirty="0" err="1" smtClean="0"/>
              <a:t>dio</a:t>
            </a:r>
            <a:r>
              <a:rPr lang="en-US" sz="2400" dirty="0" smtClean="0"/>
              <a:t> un </a:t>
            </a:r>
            <a:r>
              <a:rPr lang="en-US" sz="2400" dirty="0" err="1" smtClean="0"/>
              <a:t>buen</a:t>
            </a:r>
            <a:r>
              <a:rPr lang="en-US" sz="2400" dirty="0" smtClean="0"/>
              <a:t> </a:t>
            </a:r>
            <a:r>
              <a:rPr lang="en-US" sz="2400" dirty="0" err="1" smtClean="0"/>
              <a:t>consejo</a:t>
            </a:r>
            <a:r>
              <a:rPr lang="en-US" sz="2400" dirty="0" smtClean="0"/>
              <a:t> a </a:t>
            </a:r>
            <a:r>
              <a:rPr lang="en-US" sz="2400" dirty="0" err="1" smtClean="0"/>
              <a:t>Moisés</a:t>
            </a:r>
            <a:r>
              <a:rPr lang="en-US" sz="2400" dirty="0" smtClean="0"/>
              <a:t> </a:t>
            </a:r>
            <a:r>
              <a:rPr lang="en-US" sz="2400" dirty="0" err="1" smtClean="0"/>
              <a:t>cuando</a:t>
            </a:r>
            <a:r>
              <a:rPr lang="en-US" sz="2400" dirty="0" smtClean="0"/>
              <a:t> se </a:t>
            </a:r>
            <a:r>
              <a:rPr lang="en-US" sz="2400" dirty="0" err="1" smtClean="0"/>
              <a:t>encontraron</a:t>
            </a:r>
            <a:r>
              <a:rPr lang="en-US" sz="2400" dirty="0" smtClean="0"/>
              <a:t> en el </a:t>
            </a:r>
            <a:r>
              <a:rPr lang="en-US" sz="2400" dirty="0" err="1" smtClean="0"/>
              <a:t>desierto</a:t>
            </a:r>
            <a:r>
              <a:rPr lang="en-US" sz="2400" dirty="0" smtClean="0"/>
              <a:t>, </a:t>
            </a:r>
            <a:r>
              <a:rPr lang="en-US" sz="2400" dirty="0" err="1" smtClean="0"/>
              <a:t>eso</a:t>
            </a:r>
            <a:r>
              <a:rPr lang="en-US" sz="2400" dirty="0" smtClean="0"/>
              <a:t> </a:t>
            </a:r>
            <a:r>
              <a:rPr lang="en-US" sz="2400" dirty="0" err="1" smtClean="0"/>
              <a:t>causó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escribiera</a:t>
            </a:r>
            <a:r>
              <a:rPr lang="en-US" sz="2400" dirty="0" smtClean="0"/>
              <a:t> </a:t>
            </a:r>
            <a:r>
              <a:rPr lang="en-US" sz="2400" dirty="0" err="1" smtClean="0"/>
              <a:t>una</a:t>
            </a:r>
            <a:r>
              <a:rPr lang="en-US" sz="2400" dirty="0" smtClean="0"/>
              <a:t> Parashá </a:t>
            </a:r>
            <a:r>
              <a:rPr lang="en-US" sz="2400" dirty="0" err="1" smtClean="0"/>
              <a:t>adicional</a:t>
            </a:r>
            <a:r>
              <a:rPr lang="en-US" sz="2400" dirty="0" smtClean="0"/>
              <a:t> en la Toráh. </a:t>
            </a:r>
            <a:r>
              <a:rPr lang="en-US" sz="2400" dirty="0" err="1" smtClean="0"/>
              <a:t>Dicen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fue</a:t>
            </a:r>
            <a:r>
              <a:rPr lang="en-US" sz="2400" dirty="0" smtClean="0"/>
              <a:t> el </a:t>
            </a:r>
            <a:r>
              <a:rPr lang="en-US" sz="2400" dirty="0" err="1" smtClean="0"/>
              <a:t>nombre</a:t>
            </a:r>
            <a:r>
              <a:rPr lang="en-US" sz="2400" dirty="0" smtClean="0"/>
              <a:t> antes de ser </a:t>
            </a:r>
            <a:r>
              <a:rPr lang="en-US" sz="2400" dirty="0" err="1" smtClean="0"/>
              <a:t>mitgayer</a:t>
            </a:r>
            <a:r>
              <a:rPr lang="en-US" sz="2400" dirty="0" smtClean="0"/>
              <a:t> - </a:t>
            </a:r>
            <a:r>
              <a:rPr lang="en-US" sz="2400" dirty="0" err="1" smtClean="0"/>
              <a:t>convertido</a:t>
            </a:r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err="1" smtClean="0"/>
              <a:t>Yitró</a:t>
            </a:r>
            <a:r>
              <a:rPr lang="en-US" sz="2400" dirty="0" smtClean="0"/>
              <a:t> – (616) </a:t>
            </a:r>
            <a:r>
              <a:rPr lang="he-IL" sz="2400" dirty="0" smtClean="0"/>
              <a:t>יתרו</a:t>
            </a:r>
            <a:r>
              <a:rPr lang="es-CO" sz="2400" dirty="0" smtClean="0"/>
              <a:t> </a:t>
            </a:r>
            <a:r>
              <a:rPr lang="he-IL" sz="2400" dirty="0" smtClean="0"/>
              <a:t> - </a:t>
            </a:r>
            <a:r>
              <a:rPr lang="en-US" sz="2400" dirty="0" err="1" smtClean="0"/>
              <a:t>Debido</a:t>
            </a:r>
            <a:r>
              <a:rPr lang="en-US" sz="2400" dirty="0" smtClean="0"/>
              <a:t> a la </a:t>
            </a:r>
            <a:r>
              <a:rPr lang="en-US" sz="2400" dirty="0" err="1" smtClean="0"/>
              <a:t>abundancia</a:t>
            </a:r>
            <a:r>
              <a:rPr lang="en-US" sz="2400" dirty="0" smtClean="0"/>
              <a:t> de </a:t>
            </a:r>
            <a:r>
              <a:rPr lang="en-US" sz="2400" dirty="0" err="1" smtClean="0"/>
              <a:t>sus</a:t>
            </a:r>
            <a:r>
              <a:rPr lang="en-US" sz="2400" dirty="0" smtClean="0"/>
              <a:t> </a:t>
            </a:r>
            <a:r>
              <a:rPr lang="en-US" sz="2400" dirty="0" err="1" smtClean="0"/>
              <a:t>obras</a:t>
            </a:r>
            <a:r>
              <a:rPr lang="en-US" sz="2400" dirty="0" smtClean="0"/>
              <a:t> (</a:t>
            </a:r>
            <a:r>
              <a:rPr lang="en-US" sz="2400" dirty="0" err="1" smtClean="0"/>
              <a:t>Mejiltá</a:t>
            </a:r>
            <a:r>
              <a:rPr lang="en-US" sz="2400" dirty="0" smtClean="0"/>
              <a:t>). Rashí dice </a:t>
            </a:r>
            <a:r>
              <a:rPr lang="en-US" sz="2400" dirty="0" err="1" smtClean="0"/>
              <a:t>que</a:t>
            </a:r>
            <a:r>
              <a:rPr lang="en-US" sz="2400" dirty="0" smtClean="0"/>
              <a:t> la </a:t>
            </a:r>
            <a:r>
              <a:rPr lang="en-US" sz="2400" dirty="0" err="1" smtClean="0"/>
              <a:t>letra</a:t>
            </a:r>
            <a:r>
              <a:rPr lang="en-US" sz="2400" dirty="0" smtClean="0"/>
              <a:t> Vav le </a:t>
            </a:r>
            <a:r>
              <a:rPr lang="en-US" sz="2400" dirty="0" err="1" smtClean="0"/>
              <a:t>fue</a:t>
            </a:r>
            <a:r>
              <a:rPr lang="en-US" sz="2400" dirty="0" smtClean="0"/>
              <a:t> </a:t>
            </a:r>
            <a:r>
              <a:rPr lang="en-US" sz="2400" dirty="0" err="1" smtClean="0"/>
              <a:t>agregada</a:t>
            </a:r>
            <a:r>
              <a:rPr lang="en-US" sz="2400" dirty="0" smtClean="0"/>
              <a:t> </a:t>
            </a:r>
            <a:r>
              <a:rPr lang="en-US" sz="2400" dirty="0" err="1" smtClean="0"/>
              <a:t>cuando</a:t>
            </a:r>
            <a:r>
              <a:rPr lang="en-US" sz="2400" dirty="0" smtClean="0"/>
              <a:t> el </a:t>
            </a:r>
            <a:r>
              <a:rPr lang="en-US" sz="2400" dirty="0" err="1" smtClean="0"/>
              <a:t>fue</a:t>
            </a:r>
            <a:r>
              <a:rPr lang="en-US" sz="2400" dirty="0" smtClean="0"/>
              <a:t> </a:t>
            </a:r>
            <a:r>
              <a:rPr lang="en-US" sz="2400" dirty="0" err="1" smtClean="0"/>
              <a:t>mitgayer</a:t>
            </a:r>
            <a:r>
              <a:rPr lang="en-US" sz="2400" dirty="0" smtClean="0"/>
              <a:t>. </a:t>
            </a:r>
          </a:p>
          <a:p>
            <a:r>
              <a:rPr lang="en-US" sz="2400" b="1" dirty="0" err="1" smtClean="0"/>
              <a:t>Jovav</a:t>
            </a:r>
            <a:r>
              <a:rPr lang="en-US" sz="2400" dirty="0" smtClean="0"/>
              <a:t> – (18) </a:t>
            </a:r>
            <a:r>
              <a:rPr lang="he-IL" sz="2400" dirty="0" smtClean="0"/>
              <a:t>חובב</a:t>
            </a:r>
            <a:r>
              <a:rPr lang="es-CO" sz="2400" dirty="0" smtClean="0"/>
              <a:t> </a:t>
            </a:r>
            <a:r>
              <a:rPr lang="he-IL" sz="2400" dirty="0" smtClean="0"/>
              <a:t> - </a:t>
            </a:r>
            <a:r>
              <a:rPr lang="en-US" sz="2400" dirty="0" err="1" smtClean="0"/>
              <a:t>Jovav</a:t>
            </a:r>
            <a:r>
              <a:rPr lang="en-US" sz="2400" dirty="0" smtClean="0"/>
              <a:t> et </a:t>
            </a:r>
            <a:r>
              <a:rPr lang="en-US" sz="2400" dirty="0" err="1" smtClean="0"/>
              <a:t>haToráh</a:t>
            </a:r>
            <a:r>
              <a:rPr lang="en-US" sz="2400" dirty="0" smtClean="0"/>
              <a:t>- No </a:t>
            </a:r>
            <a:r>
              <a:rPr lang="en-US" sz="2400" dirty="0" err="1" smtClean="0"/>
              <a:t>encontramos</a:t>
            </a:r>
            <a:r>
              <a:rPr lang="en-US" sz="2400" dirty="0" smtClean="0"/>
              <a:t> a </a:t>
            </a:r>
            <a:r>
              <a:rPr lang="en-US" sz="2400" dirty="0" err="1" smtClean="0"/>
              <a:t>otros</a:t>
            </a:r>
            <a:r>
              <a:rPr lang="en-US" sz="2400" dirty="0" smtClean="0"/>
              <a:t> </a:t>
            </a:r>
            <a:r>
              <a:rPr lang="en-US" sz="2400" dirty="0" err="1" smtClean="0"/>
              <a:t>gerim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‘</a:t>
            </a:r>
            <a:r>
              <a:rPr lang="en-US" sz="2400" dirty="0" err="1" smtClean="0"/>
              <a:t>minhavev</a:t>
            </a:r>
            <a:r>
              <a:rPr lang="en-US" sz="2400" dirty="0" smtClean="0"/>
              <a:t>’ -</a:t>
            </a:r>
            <a:r>
              <a:rPr lang="en-US" sz="2400" dirty="0" err="1" smtClean="0"/>
              <a:t>amaran</a:t>
            </a:r>
            <a:r>
              <a:rPr lang="en-US" sz="2400" dirty="0" smtClean="0"/>
              <a:t> </a:t>
            </a:r>
            <a:r>
              <a:rPr lang="en-US" sz="2400" dirty="0" err="1" smtClean="0"/>
              <a:t>tanto</a:t>
            </a:r>
            <a:r>
              <a:rPr lang="en-US" sz="2400" dirty="0" smtClean="0"/>
              <a:t> la Toráh </a:t>
            </a:r>
            <a:r>
              <a:rPr lang="en-US" sz="2400" dirty="0" err="1" smtClean="0"/>
              <a:t>como</a:t>
            </a:r>
            <a:r>
              <a:rPr lang="en-US" sz="2400" dirty="0" smtClean="0"/>
              <a:t> </a:t>
            </a:r>
            <a:r>
              <a:rPr lang="en-US" sz="2400" dirty="0" err="1" smtClean="0"/>
              <a:t>Yitró</a:t>
            </a:r>
            <a:r>
              <a:rPr lang="en-US" sz="2400" dirty="0" smtClean="0"/>
              <a:t>. (Shemot Rabá). El </a:t>
            </a:r>
            <a:r>
              <a:rPr lang="en-US" sz="2400" dirty="0" err="1" smtClean="0"/>
              <a:t>fue</a:t>
            </a:r>
            <a:r>
              <a:rPr lang="en-US" sz="2400" dirty="0" smtClean="0"/>
              <a:t> </a:t>
            </a:r>
            <a:r>
              <a:rPr lang="en-US" sz="2400" dirty="0" err="1" smtClean="0"/>
              <a:t>amado</a:t>
            </a:r>
            <a:r>
              <a:rPr lang="en-US" sz="2400" dirty="0" smtClean="0"/>
              <a:t> de Hashem (</a:t>
            </a:r>
            <a:r>
              <a:rPr lang="en-US" sz="2400" dirty="0" err="1" smtClean="0"/>
              <a:t>Mejiltá</a:t>
            </a:r>
            <a:r>
              <a:rPr lang="en-US" sz="2400" dirty="0" smtClean="0"/>
              <a:t>) </a:t>
            </a:r>
          </a:p>
          <a:p>
            <a:r>
              <a:rPr lang="en-US" sz="2400" b="1" dirty="0" err="1" smtClean="0"/>
              <a:t>Jever</a:t>
            </a:r>
            <a:r>
              <a:rPr lang="en-US" sz="2400" dirty="0" smtClean="0"/>
              <a:t> – (210) </a:t>
            </a:r>
            <a:r>
              <a:rPr lang="he-IL" sz="2400" dirty="0" smtClean="0"/>
              <a:t>חבר</a:t>
            </a:r>
            <a:r>
              <a:rPr lang="es-CO" sz="2400" dirty="0" smtClean="0"/>
              <a:t> </a:t>
            </a:r>
            <a:r>
              <a:rPr lang="he-IL" sz="2400" dirty="0" smtClean="0"/>
              <a:t> - </a:t>
            </a:r>
            <a:r>
              <a:rPr lang="en-US" sz="2400" dirty="0" err="1" smtClean="0"/>
              <a:t>Javer</a:t>
            </a:r>
            <a:r>
              <a:rPr lang="en-US" sz="2400" dirty="0" smtClean="0"/>
              <a:t> </a:t>
            </a:r>
            <a:r>
              <a:rPr lang="en-US" sz="2400" dirty="0" err="1" smtClean="0"/>
              <a:t>kel</a:t>
            </a:r>
            <a:r>
              <a:rPr lang="en-US" sz="2400" dirty="0" smtClean="0"/>
              <a:t>- El </a:t>
            </a:r>
            <a:r>
              <a:rPr lang="en-US" sz="2400" dirty="0" err="1" smtClean="0"/>
              <a:t>fue</a:t>
            </a:r>
            <a:r>
              <a:rPr lang="en-US" sz="2400" dirty="0" smtClean="0"/>
              <a:t> un amigo de Hashem (</a:t>
            </a:r>
            <a:r>
              <a:rPr lang="en-US" sz="2400" dirty="0" err="1" smtClean="0"/>
              <a:t>Mejiltá</a:t>
            </a:r>
            <a:r>
              <a:rPr lang="en-US" sz="2400" dirty="0" smtClean="0"/>
              <a:t>) </a:t>
            </a:r>
          </a:p>
          <a:p>
            <a:r>
              <a:rPr lang="en-US" sz="2400" b="1" dirty="0" err="1" smtClean="0"/>
              <a:t>Keiní</a:t>
            </a:r>
            <a:r>
              <a:rPr lang="en-US" sz="2400" dirty="0" smtClean="0"/>
              <a:t> – (170) </a:t>
            </a:r>
            <a:r>
              <a:rPr lang="he-IL" sz="2400" dirty="0" smtClean="0"/>
              <a:t>קיני</a:t>
            </a:r>
            <a:r>
              <a:rPr lang="es-CO" sz="2400" dirty="0" smtClean="0"/>
              <a:t> </a:t>
            </a:r>
            <a:r>
              <a:rPr lang="he-IL" sz="2400" dirty="0" smtClean="0"/>
              <a:t> - </a:t>
            </a:r>
            <a:r>
              <a:rPr lang="en-US" sz="2400" dirty="0" smtClean="0"/>
              <a:t>el </a:t>
            </a:r>
            <a:r>
              <a:rPr lang="en-US" sz="2400" dirty="0" err="1" smtClean="0"/>
              <a:t>Zohar</a:t>
            </a:r>
            <a:r>
              <a:rPr lang="en-US" sz="2400" dirty="0" smtClean="0"/>
              <a:t> dice </a:t>
            </a:r>
            <a:r>
              <a:rPr lang="en-US" sz="2400" dirty="0" err="1" smtClean="0"/>
              <a:t>que</a:t>
            </a:r>
            <a:r>
              <a:rPr lang="en-US" sz="2400" dirty="0" smtClean="0"/>
              <a:t> el se </a:t>
            </a:r>
            <a:r>
              <a:rPr lang="en-US" sz="2400" dirty="0" err="1" smtClean="0"/>
              <a:t>separó</a:t>
            </a:r>
            <a:r>
              <a:rPr lang="en-US" sz="2400" dirty="0" smtClean="0"/>
              <a:t> de </a:t>
            </a:r>
            <a:r>
              <a:rPr lang="en-US" sz="2400" dirty="0" err="1" smtClean="0"/>
              <a:t>Kayín</a:t>
            </a:r>
            <a:r>
              <a:rPr lang="en-US" sz="2400" dirty="0" smtClean="0"/>
              <a:t>. El </a:t>
            </a:r>
            <a:r>
              <a:rPr lang="en-US" sz="2400" dirty="0" err="1" smtClean="0"/>
              <a:t>Arizal</a:t>
            </a:r>
            <a:r>
              <a:rPr lang="en-US" sz="2400" dirty="0" smtClean="0"/>
              <a:t> </a:t>
            </a:r>
            <a:r>
              <a:rPr lang="en-US" sz="2400" dirty="0" err="1" smtClean="0"/>
              <a:t>explica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Yitró</a:t>
            </a:r>
            <a:r>
              <a:rPr lang="en-US" sz="2400" dirty="0" smtClean="0"/>
              <a:t> </a:t>
            </a:r>
            <a:r>
              <a:rPr lang="en-US" sz="2400" dirty="0" err="1" smtClean="0"/>
              <a:t>fue</a:t>
            </a:r>
            <a:r>
              <a:rPr lang="en-US" sz="2400" dirty="0" smtClean="0"/>
              <a:t> un </a:t>
            </a:r>
            <a:r>
              <a:rPr lang="en-US" sz="2400" dirty="0" err="1" smtClean="0"/>
              <a:t>gilgul</a:t>
            </a:r>
            <a:r>
              <a:rPr lang="en-US" sz="2400" dirty="0" smtClean="0"/>
              <a:t> de </a:t>
            </a:r>
            <a:r>
              <a:rPr lang="en-US" sz="2400" dirty="0" err="1" smtClean="0"/>
              <a:t>Kayín</a:t>
            </a:r>
            <a:r>
              <a:rPr lang="en-US" sz="2400" dirty="0" smtClean="0"/>
              <a:t> –</a:t>
            </a:r>
            <a:r>
              <a:rPr lang="en-US" sz="2400" dirty="0" err="1" smtClean="0"/>
              <a:t>una</a:t>
            </a:r>
            <a:r>
              <a:rPr lang="en-US" sz="2400" dirty="0" smtClean="0"/>
              <a:t> </a:t>
            </a:r>
            <a:r>
              <a:rPr lang="en-US" sz="2400" dirty="0" err="1" smtClean="0"/>
              <a:t>reencarnación</a:t>
            </a:r>
            <a:r>
              <a:rPr lang="en-US" sz="2400" dirty="0" smtClean="0"/>
              <a:t> de </a:t>
            </a:r>
            <a:r>
              <a:rPr lang="en-US" sz="2400" dirty="0" err="1" smtClean="0"/>
              <a:t>Kayín</a:t>
            </a:r>
            <a:r>
              <a:rPr lang="en-US" sz="2400" dirty="0" smtClean="0"/>
              <a:t>-</a:t>
            </a:r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dirty="0" smtClean="0"/>
              <a:t>De acuerdo con el </a:t>
            </a:r>
            <a:r>
              <a:rPr lang="es-ES" sz="2400" dirty="0" err="1" smtClean="0"/>
              <a:t>Arizal</a:t>
            </a:r>
            <a:r>
              <a:rPr lang="es-ES" sz="2400" dirty="0" smtClean="0"/>
              <a:t>, Moshé fue </a:t>
            </a:r>
            <a:r>
              <a:rPr lang="es-ES" sz="2400" dirty="0" err="1" smtClean="0"/>
              <a:t>gilgul</a:t>
            </a:r>
            <a:r>
              <a:rPr lang="es-ES" sz="2400" dirty="0" smtClean="0"/>
              <a:t> de </a:t>
            </a:r>
            <a:r>
              <a:rPr lang="es-ES" sz="2400" dirty="0" err="1" smtClean="0"/>
              <a:t>Hével</a:t>
            </a:r>
            <a:r>
              <a:rPr lang="es-ES" sz="2400" dirty="0" smtClean="0"/>
              <a:t> y </a:t>
            </a:r>
            <a:r>
              <a:rPr lang="es-ES" sz="2400" dirty="0" err="1" smtClean="0"/>
              <a:t>Yitró</a:t>
            </a:r>
            <a:r>
              <a:rPr lang="es-ES" sz="2400" dirty="0" smtClean="0"/>
              <a:t> era </a:t>
            </a:r>
            <a:r>
              <a:rPr lang="es-ES" sz="2400" dirty="0" err="1" smtClean="0"/>
              <a:t>gilgul</a:t>
            </a:r>
            <a:r>
              <a:rPr lang="es-ES" sz="2400" dirty="0" smtClean="0"/>
              <a:t> de </a:t>
            </a:r>
            <a:r>
              <a:rPr lang="es-ES" sz="2400" dirty="0" err="1" smtClean="0"/>
              <a:t>Kayín</a:t>
            </a:r>
            <a:r>
              <a:rPr lang="es-ES" sz="2400" dirty="0" smtClean="0"/>
              <a:t>. Por lo tanto:  </a:t>
            </a:r>
          </a:p>
          <a:p>
            <a:r>
              <a:rPr lang="es-ES" sz="2400" dirty="0" smtClean="0"/>
              <a:t>El </a:t>
            </a:r>
            <a:r>
              <a:rPr lang="es-ES" sz="2400" dirty="0" err="1" smtClean="0"/>
              <a:t>Arizal</a:t>
            </a:r>
            <a:r>
              <a:rPr lang="es-ES" sz="2400" dirty="0" smtClean="0"/>
              <a:t> nos revela una fascinante pieza de información que nos puede proporcionar una comprensión más profunda de varios puntos en el comienzo de Parashá </a:t>
            </a:r>
            <a:r>
              <a:rPr lang="es-ES" sz="2400" dirty="0" err="1" smtClean="0"/>
              <a:t>Itró</a:t>
            </a:r>
            <a:r>
              <a:rPr lang="es-ES" sz="2400" dirty="0" smtClean="0"/>
              <a:t>. </a:t>
            </a:r>
          </a:p>
          <a:p>
            <a:r>
              <a:rPr lang="es-ES" sz="2400" dirty="0" smtClean="0"/>
              <a:t>El </a:t>
            </a:r>
            <a:r>
              <a:rPr lang="es-ES" sz="2400" dirty="0" err="1" smtClean="0"/>
              <a:t>Arizal</a:t>
            </a:r>
            <a:r>
              <a:rPr lang="es-ES" sz="2400" dirty="0" smtClean="0"/>
              <a:t> escribe que Moshé era un </a:t>
            </a:r>
            <a:r>
              <a:rPr lang="es-ES" sz="2400" dirty="0" err="1" smtClean="0"/>
              <a:t>gilgul</a:t>
            </a:r>
            <a:r>
              <a:rPr lang="es-ES" sz="2400" dirty="0" smtClean="0"/>
              <a:t> (reencarnación) de </a:t>
            </a:r>
            <a:r>
              <a:rPr lang="es-ES" sz="2400" dirty="0" err="1" smtClean="0"/>
              <a:t>Hével</a:t>
            </a:r>
            <a:r>
              <a:rPr lang="es-ES" sz="2400" dirty="0" smtClean="0"/>
              <a:t> y </a:t>
            </a:r>
            <a:r>
              <a:rPr lang="es-ES" sz="2400" dirty="0" err="1" smtClean="0"/>
              <a:t>Yitró</a:t>
            </a:r>
            <a:r>
              <a:rPr lang="es-ES" sz="2400" dirty="0" smtClean="0"/>
              <a:t> era un </a:t>
            </a:r>
            <a:r>
              <a:rPr lang="es-ES" sz="2400" dirty="0" err="1" smtClean="0"/>
              <a:t>gilgul</a:t>
            </a:r>
            <a:r>
              <a:rPr lang="es-ES" sz="2400" dirty="0" smtClean="0"/>
              <a:t> de </a:t>
            </a:r>
            <a:r>
              <a:rPr lang="es-ES" sz="2400" dirty="0" err="1" smtClean="0"/>
              <a:t>Kayín</a:t>
            </a:r>
            <a:r>
              <a:rPr lang="es-ES" sz="2400" dirty="0" smtClean="0"/>
              <a:t>. Su alumno Rav Jaim Vital nota que esto se hace alusión a las primeras letras de las palabras "</a:t>
            </a:r>
            <a:r>
              <a:rPr lang="es-ES" sz="2400" b="1" dirty="0" err="1" smtClean="0"/>
              <a:t>A</a:t>
            </a:r>
            <a:r>
              <a:rPr lang="es-ES" sz="2400" dirty="0" err="1" smtClean="0"/>
              <a:t>ni</a:t>
            </a:r>
            <a:r>
              <a:rPr lang="es-ES" sz="2400" dirty="0" smtClean="0"/>
              <a:t> </a:t>
            </a:r>
            <a:r>
              <a:rPr lang="es-ES" sz="2400" b="1" dirty="0" err="1" smtClean="0"/>
              <a:t>J</a:t>
            </a:r>
            <a:r>
              <a:rPr lang="es-ES" sz="2400" dirty="0" err="1" smtClean="0"/>
              <a:t>osenja</a:t>
            </a:r>
            <a:r>
              <a:rPr lang="es-ES" sz="2400" dirty="0" smtClean="0"/>
              <a:t> </a:t>
            </a:r>
            <a:r>
              <a:rPr lang="es-ES" sz="2400" b="1" dirty="0" err="1" smtClean="0"/>
              <a:t>Y</a:t>
            </a:r>
            <a:r>
              <a:rPr lang="es-ES" sz="2400" dirty="0" err="1" smtClean="0"/>
              <a:t>itró</a:t>
            </a:r>
            <a:r>
              <a:rPr lang="es-ES" sz="2400" dirty="0" smtClean="0"/>
              <a:t>" - Yo soy tu suegro </a:t>
            </a:r>
            <a:r>
              <a:rPr lang="es-ES" sz="2400" dirty="0" err="1" smtClean="0"/>
              <a:t>Yitró</a:t>
            </a:r>
            <a:r>
              <a:rPr lang="es-ES" sz="2400" dirty="0" smtClean="0"/>
              <a:t> - que deletrea la palabra </a:t>
            </a:r>
            <a:r>
              <a:rPr lang="es-ES" sz="2400" b="1" dirty="0" smtClean="0"/>
              <a:t>"ají" </a:t>
            </a:r>
            <a:r>
              <a:rPr lang="es-ES" sz="2400" dirty="0" smtClean="0"/>
              <a:t>- mi hermano.</a:t>
            </a:r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dirty="0" smtClean="0"/>
              <a:t>Vemos entonces que su significado de </a:t>
            </a:r>
            <a:r>
              <a:rPr lang="es-ES" sz="2400" dirty="0" err="1" smtClean="0"/>
              <a:t>Keini</a:t>
            </a:r>
            <a:r>
              <a:rPr lang="es-ES" sz="2400" dirty="0" smtClean="0"/>
              <a:t> obedece a que se vendió a si mismo a Hashem y persiguió el conocimiento de la Toráh durante toda su vida.</a:t>
            </a:r>
          </a:p>
          <a:p>
            <a:endParaRPr lang="en-US" sz="2400" b="1" dirty="0" smtClean="0"/>
          </a:p>
          <a:p>
            <a:r>
              <a:rPr lang="en-US" sz="2400" b="1" dirty="0" err="1" smtClean="0"/>
              <a:t>Putiel</a:t>
            </a:r>
            <a:r>
              <a:rPr lang="en-US" sz="2400" dirty="0" smtClean="0"/>
              <a:t>. (136) </a:t>
            </a:r>
            <a:r>
              <a:rPr lang="he-IL" sz="2400" dirty="0" smtClean="0"/>
              <a:t>פוטיאל</a:t>
            </a:r>
            <a:r>
              <a:rPr lang="es-CO" sz="2400" dirty="0" smtClean="0"/>
              <a:t> </a:t>
            </a:r>
            <a:r>
              <a:rPr lang="he-IL" sz="2400" dirty="0" smtClean="0"/>
              <a:t> - </a:t>
            </a:r>
            <a:r>
              <a:rPr lang="en-US" sz="2400" dirty="0" err="1" smtClean="0"/>
              <a:t>Fue</a:t>
            </a:r>
            <a:r>
              <a:rPr lang="en-US" sz="2400" dirty="0" smtClean="0"/>
              <a:t> un </a:t>
            </a:r>
            <a:r>
              <a:rPr lang="en-US" sz="2400" dirty="0" err="1" smtClean="0"/>
              <a:t>niftar</a:t>
            </a:r>
            <a:r>
              <a:rPr lang="en-US" sz="2400" dirty="0" smtClean="0"/>
              <a:t> –</a:t>
            </a:r>
            <a:r>
              <a:rPr lang="en-US" sz="2400" dirty="0" err="1" smtClean="0"/>
              <a:t>alguien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se </a:t>
            </a:r>
            <a:r>
              <a:rPr lang="en-US" sz="2400" dirty="0" err="1" smtClean="0"/>
              <a:t>movió</a:t>
            </a:r>
            <a:r>
              <a:rPr lang="en-US" sz="2400" dirty="0" smtClean="0"/>
              <a:t>- de ser </a:t>
            </a:r>
            <a:r>
              <a:rPr lang="en-US" sz="2400" dirty="0" err="1" smtClean="0"/>
              <a:t>adorador</a:t>
            </a:r>
            <a:r>
              <a:rPr lang="en-US" sz="2400" dirty="0" smtClean="0"/>
              <a:t> de </a:t>
            </a:r>
            <a:r>
              <a:rPr lang="en-US" sz="2400" dirty="0" err="1" smtClean="0"/>
              <a:t>ídolos</a:t>
            </a:r>
            <a:r>
              <a:rPr lang="en-US" sz="2400" dirty="0" smtClean="0"/>
              <a:t> –</a:t>
            </a:r>
            <a:r>
              <a:rPr lang="en-US" sz="2400" dirty="0" err="1" smtClean="0"/>
              <a:t>Avodá</a:t>
            </a:r>
            <a:r>
              <a:rPr lang="en-US" sz="2400" dirty="0" smtClean="0"/>
              <a:t> </a:t>
            </a:r>
            <a:r>
              <a:rPr lang="en-US" sz="2400" dirty="0" err="1" smtClean="0"/>
              <a:t>Zará</a:t>
            </a:r>
            <a:r>
              <a:rPr lang="en-US" sz="2400" dirty="0" smtClean="0"/>
              <a:t>- (</a:t>
            </a:r>
            <a:r>
              <a:rPr lang="en-US" sz="2400" dirty="0" err="1" smtClean="0"/>
              <a:t>Mejiltá</a:t>
            </a:r>
            <a:r>
              <a:rPr lang="en-US" sz="2400" dirty="0" smtClean="0"/>
              <a:t>). La </a:t>
            </a:r>
            <a:r>
              <a:rPr lang="en-US" sz="2400" dirty="0" err="1" smtClean="0"/>
              <a:t>Gemará</a:t>
            </a:r>
            <a:r>
              <a:rPr lang="en-US" sz="2400" dirty="0" smtClean="0"/>
              <a:t> en Sotáh 43ª dice </a:t>
            </a:r>
            <a:r>
              <a:rPr lang="en-US" sz="2400" dirty="0" err="1" smtClean="0"/>
              <a:t>que</a:t>
            </a:r>
            <a:r>
              <a:rPr lang="en-US" sz="2400" dirty="0" smtClean="0"/>
              <a:t> el </a:t>
            </a:r>
            <a:r>
              <a:rPr lang="en-US" sz="2400" dirty="0" err="1" smtClean="0"/>
              <a:t>engordaba</a:t>
            </a:r>
            <a:r>
              <a:rPr lang="en-US" sz="2400" dirty="0" smtClean="0"/>
              <a:t> –</a:t>
            </a:r>
            <a:r>
              <a:rPr lang="en-US" sz="2400" dirty="0" err="1" smtClean="0"/>
              <a:t>Piteim</a:t>
            </a:r>
            <a:r>
              <a:rPr lang="en-US" sz="2400" dirty="0" smtClean="0"/>
              <a:t>- </a:t>
            </a:r>
            <a:r>
              <a:rPr lang="en-US" sz="2400" dirty="0" err="1" smtClean="0"/>
              <a:t>terneros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el </a:t>
            </a:r>
            <a:r>
              <a:rPr lang="en-US" sz="2400" dirty="0" err="1" smtClean="0"/>
              <a:t>rito</a:t>
            </a:r>
            <a:r>
              <a:rPr lang="en-US" sz="2400" dirty="0" smtClean="0"/>
              <a:t> de </a:t>
            </a:r>
            <a:r>
              <a:rPr lang="en-US" sz="2400" dirty="0" err="1" smtClean="0"/>
              <a:t>Avodá</a:t>
            </a:r>
            <a:r>
              <a:rPr lang="en-US" sz="2400" dirty="0" smtClean="0"/>
              <a:t> </a:t>
            </a:r>
            <a:r>
              <a:rPr lang="en-US" sz="2400" dirty="0" err="1" smtClean="0"/>
              <a:t>Zará</a:t>
            </a:r>
            <a:r>
              <a:rPr lang="en-US" sz="2400" dirty="0" smtClean="0"/>
              <a:t>. </a:t>
            </a:r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err="1" smtClean="0"/>
              <a:t>Or</a:t>
            </a:r>
            <a:r>
              <a:rPr lang="es-ES" sz="2400" b="1" i="1" dirty="0" smtClean="0"/>
              <a:t> HaJaim opina que Moisés quiso siempre manifestar que había sido un extranjero –</a:t>
            </a:r>
            <a:r>
              <a:rPr lang="es-ES" sz="2400" b="1" i="1" dirty="0" err="1" smtClean="0"/>
              <a:t>Ger</a:t>
            </a:r>
            <a:r>
              <a:rPr lang="es-ES" sz="2400" b="1" i="1" dirty="0" smtClean="0"/>
              <a:t>- en este mundo, pues la verdadera residencia de un Tzadik no es este mundo.</a:t>
            </a:r>
          </a:p>
          <a:p>
            <a:r>
              <a:rPr lang="es-ES" sz="2400" b="1" i="1" dirty="0" smtClean="0"/>
              <a:t>18:4     </a:t>
            </a:r>
            <a:r>
              <a:rPr lang="es-ES" sz="2400" i="1" dirty="0" smtClean="0"/>
              <a:t>y el otro se llamaba </a:t>
            </a:r>
            <a:r>
              <a:rPr lang="es-ES" sz="2400" i="1" dirty="0" err="1" smtClean="0"/>
              <a:t>Eliézer</a:t>
            </a:r>
            <a:r>
              <a:rPr lang="es-ES" sz="2400" i="1" dirty="0" smtClean="0"/>
              <a:t>, porque dijo: "el Dios de mi padre me ayudó y me libró de la espada de Faraón".</a:t>
            </a:r>
          </a:p>
          <a:p>
            <a:r>
              <a:rPr lang="es-ES" sz="2400" b="1" i="1" dirty="0" smtClean="0"/>
              <a:t> </a:t>
            </a:r>
            <a:r>
              <a:rPr lang="es-ES" sz="2400" b="1" i="1" dirty="0" err="1" smtClean="0"/>
              <a:t>Veshem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ha'ejad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Eli'ezer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ki-Elohey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avi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be'ezri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vayatsileni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mejerev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Par'oh</a:t>
            </a:r>
            <a:r>
              <a:rPr lang="es-ES" sz="2400" b="1" i="1" dirty="0" smtClean="0"/>
              <a:t>.</a:t>
            </a:r>
          </a:p>
          <a:p>
            <a:r>
              <a:rPr lang="es-ES" sz="2400" i="1" dirty="0" err="1" smtClean="0"/>
              <a:t>Sforno</a:t>
            </a:r>
            <a:r>
              <a:rPr lang="es-ES" sz="2400" i="1" dirty="0" smtClean="0"/>
              <a:t> opina que mientras continuara viviendo el Faraón la sentencia de muerte contra Moisés estaba latente. El Faraón murió después del nacimiento de Eliezer.</a:t>
            </a: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18:5     </a:t>
            </a:r>
            <a:r>
              <a:rPr lang="es-CO" sz="2400" i="1" dirty="0" smtClean="0"/>
              <a:t>Y vino </a:t>
            </a:r>
            <a:r>
              <a:rPr lang="es-CO" sz="2400" i="1" dirty="0" err="1" smtClean="0"/>
              <a:t>Yitró</a:t>
            </a:r>
            <a:r>
              <a:rPr lang="es-CO" sz="2400" i="1" dirty="0" smtClean="0"/>
              <a:t>, suegro de Moisés, con los hijos y la mujer de éste, a donde estaba Moisés en el desierto, donde acampaba junto al monte de Dios.</a:t>
            </a:r>
            <a:r>
              <a:rPr lang="es-CO" sz="2400" b="1" i="1" dirty="0" smtClean="0"/>
              <a:t> </a:t>
            </a:r>
          </a:p>
          <a:p>
            <a:r>
              <a:rPr lang="es-CO" sz="2400" b="1" i="1" dirty="0" err="1" smtClean="0"/>
              <a:t>Vayavo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Yitro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joten</a:t>
            </a:r>
            <a:r>
              <a:rPr lang="es-CO" sz="2400" b="1" i="1" dirty="0" smtClean="0"/>
              <a:t> Moshe </a:t>
            </a:r>
            <a:r>
              <a:rPr lang="es-CO" sz="2400" b="1" i="1" dirty="0" err="1" smtClean="0"/>
              <a:t>uvanav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ve'ishto</a:t>
            </a:r>
            <a:r>
              <a:rPr lang="es-CO" sz="2400" b="1" i="1" dirty="0" smtClean="0"/>
              <a:t> el-Moshe el-</a:t>
            </a:r>
            <a:r>
              <a:rPr lang="es-CO" sz="2400" b="1" i="1" dirty="0" err="1" smtClean="0"/>
              <a:t>hamidbar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asher-hu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joneh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ha'Elohim</a:t>
            </a:r>
            <a:r>
              <a:rPr lang="es-CO" sz="2400" b="1" i="1" dirty="0" smtClean="0"/>
              <a:t>.</a:t>
            </a:r>
          </a:p>
          <a:p>
            <a:r>
              <a:rPr lang="es-ES" sz="2400" b="1" i="1" dirty="0" smtClean="0"/>
              <a:t>18:6     </a:t>
            </a:r>
            <a:r>
              <a:rPr lang="es-ES" sz="2400" i="1" dirty="0" smtClean="0"/>
              <a:t>Y envió a decir a Moisés: Yo, tu suegro </a:t>
            </a:r>
            <a:r>
              <a:rPr lang="es-ES" sz="2400" i="1" dirty="0" err="1" smtClean="0"/>
              <a:t>Yitró</a:t>
            </a:r>
            <a:r>
              <a:rPr lang="es-ES" sz="2400" i="1" dirty="0" smtClean="0"/>
              <a:t>, vengo a ti con tu mujer, y sus dos hijos con ella. </a:t>
            </a:r>
          </a:p>
          <a:p>
            <a:r>
              <a:rPr lang="es-ES" sz="2400" b="1" i="1" dirty="0" err="1" smtClean="0"/>
              <a:t>Vayomer</a:t>
            </a:r>
            <a:r>
              <a:rPr lang="es-ES" sz="2400" b="1" i="1" dirty="0" smtClean="0"/>
              <a:t> el-Moshe </a:t>
            </a:r>
            <a:r>
              <a:rPr lang="es-ES" sz="2400" b="1" i="1" dirty="0" err="1" smtClean="0"/>
              <a:t>ani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jotenja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Yitro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eleyja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ve'ishteja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ushney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vaneyha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imah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CO" sz="2400" i="1" dirty="0" smtClean="0"/>
              <a:t>Moisés enseñó que la honra a los demás no debe ser motivada por intereses propios.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18:7     </a:t>
            </a:r>
            <a:r>
              <a:rPr lang="es-ES" sz="2400" i="1" dirty="0" smtClean="0"/>
              <a:t>Y salió Moisés al encuentro de su suegro, y se postró ante él y le besó. Y se preguntaron el uno al otro por su paz, y entraron en la tienda. </a:t>
            </a:r>
          </a:p>
          <a:p>
            <a:r>
              <a:rPr lang="es-ES" sz="2400" b="1" i="1" dirty="0" err="1" smtClean="0"/>
              <a:t>Vayetse</a:t>
            </a:r>
            <a:r>
              <a:rPr lang="es-ES" sz="2400" b="1" i="1" dirty="0" smtClean="0"/>
              <a:t> Moshe </a:t>
            </a:r>
            <a:r>
              <a:rPr lang="es-ES" sz="2400" b="1" i="1" dirty="0" err="1" smtClean="0"/>
              <a:t>likrat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jotno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vayishtaju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vayishak</a:t>
            </a:r>
            <a:r>
              <a:rPr lang="es-ES" sz="2400" b="1" i="1" dirty="0" smtClean="0"/>
              <a:t>-lo </a:t>
            </a:r>
            <a:r>
              <a:rPr lang="es-ES" sz="2400" b="1" i="1" dirty="0" err="1" smtClean="0"/>
              <a:t>vayish'alu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ish-lere'ehu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leshalom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vayavo'u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ha'ohelah</a:t>
            </a:r>
            <a:r>
              <a:rPr lang="es-ES" sz="2400" b="1" i="1" dirty="0" smtClean="0"/>
              <a:t>.</a:t>
            </a:r>
          </a:p>
          <a:p>
            <a:r>
              <a:rPr lang="es-ES" sz="2400" b="1" i="1" dirty="0" smtClean="0"/>
              <a:t>Moisés lo recibe con grandes honores al postrarse delante de él y como a un hermano al besarlo, y asimismo toda la nación salieron a recibirlos.</a:t>
            </a:r>
          </a:p>
          <a:p>
            <a:r>
              <a:rPr lang="es-ES" sz="2400" b="1" i="1" dirty="0" smtClean="0"/>
              <a:t>Luego entraron a la tienda a aprender de Toráh.</a:t>
            </a: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048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Torah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Talmud,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Jewish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Concepts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Wikipedia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Kabbalah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Online,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Zohar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Rambán, Rashí,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Maimonides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Bereshit con Rashí, El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Jumash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Dr. Yael Ziegler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  <a:endParaRPr lang="sv-SE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Shalom Haverim Org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 charset="0"/>
              </a:rPr>
              <a:t>13 </a:t>
            </a:r>
            <a:r>
              <a:rPr lang="es-CO" sz="1800" dirty="0" err="1" smtClean="0">
                <a:latin typeface="Calibri" pitchFamily="34" charset="0"/>
              </a:rPr>
              <a:t>Kislev</a:t>
            </a:r>
            <a:r>
              <a:rPr lang="es-CO" sz="1800" dirty="0" smtClean="0">
                <a:latin typeface="Calibri" pitchFamily="34" charset="0"/>
              </a:rPr>
              <a:t> 5777  –  13 Diciembre, 2016- Monsey 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97479</TotalTime>
  <Words>1011</Words>
  <Application>Microsoft Office PowerPoint</Application>
  <PresentationFormat>On-screen Show (4:3)</PresentationFormat>
  <Paragraphs>100</Paragraphs>
  <Slides>17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 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ELIYAHU</cp:lastModifiedBy>
  <cp:revision>3156</cp:revision>
  <dcterms:created xsi:type="dcterms:W3CDTF">2013-10-13T19:31:46Z</dcterms:created>
  <dcterms:modified xsi:type="dcterms:W3CDTF">2016-12-16T22:05:48Z</dcterms:modified>
</cp:coreProperties>
</file>