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1440" r:id="rId3"/>
    <p:sldId id="1521" r:id="rId4"/>
    <p:sldId id="1522" r:id="rId5"/>
    <p:sldId id="1523" r:id="rId6"/>
    <p:sldId id="1524" r:id="rId7"/>
    <p:sldId id="1525" r:id="rId8"/>
    <p:sldId id="1526" r:id="rId9"/>
    <p:sldId id="1527" r:id="rId10"/>
    <p:sldId id="1528" r:id="rId11"/>
    <p:sldId id="1529" r:id="rId12"/>
    <p:sldId id="1530" r:id="rId13"/>
    <p:sldId id="1531" r:id="rId14"/>
    <p:sldId id="1532" r:id="rId15"/>
    <p:sldId id="1533" r:id="rId16"/>
    <p:sldId id="1535" r:id="rId17"/>
    <p:sldId id="1534" r:id="rId18"/>
    <p:sldId id="1536" r:id="rId19"/>
    <p:sldId id="1537" r:id="rId20"/>
    <p:sldId id="1538" r:id="rId21"/>
    <p:sldId id="1539" r:id="rId22"/>
    <p:sldId id="1540" r:id="rId23"/>
    <p:sldId id="1541" r:id="rId24"/>
    <p:sldId id="1542" r:id="rId25"/>
    <p:sldId id="1543" r:id="rId26"/>
    <p:sldId id="1544" r:id="rId27"/>
    <p:sldId id="1545" r:id="rId28"/>
    <p:sldId id="1546" r:id="rId29"/>
    <p:sldId id="1547" r:id="rId30"/>
    <p:sldId id="1548" r:id="rId31"/>
    <p:sldId id="292"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75" d="100"/>
          <a:sy n="75" d="100"/>
        </p:scale>
        <p:origin x="-1248" y="360"/>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a:t>
            </a:r>
            <a:r>
              <a:rPr lang="es-CO" sz="2400" dirty="0" smtClean="0">
                <a:solidFill>
                  <a:srgbClr val="000000"/>
                </a:solidFill>
                <a:latin typeface="Calibri" pitchFamily="34" charset="0"/>
              </a:rPr>
              <a:t>TORAH Y JUDAISMO</a:t>
            </a:r>
          </a:p>
          <a:p>
            <a:pPr algn="ctr">
              <a:lnSpc>
                <a:spcPct val="90000"/>
              </a:lnSpc>
            </a:pPr>
            <a:r>
              <a:rPr lang="es-CO" sz="2400" dirty="0" smtClean="0">
                <a:solidFill>
                  <a:srgbClr val="000000"/>
                </a:solidFill>
                <a:latin typeface="Calibri" pitchFamily="34" charset="0"/>
              </a:rPr>
              <a:t>Dimensión Cabalística de </a:t>
            </a:r>
            <a:r>
              <a:rPr lang="es-CO" sz="2400" dirty="0" err="1" smtClean="0">
                <a:solidFill>
                  <a:srgbClr val="000000"/>
                </a:solidFill>
                <a:latin typeface="Calibri" pitchFamily="34" charset="0"/>
              </a:rPr>
              <a:t>Janucá</a:t>
            </a:r>
            <a:r>
              <a:rPr lang="es-CO" sz="2400" dirty="0" smtClean="0">
                <a:solidFill>
                  <a:srgbClr val="000000"/>
                </a:solidFill>
                <a:latin typeface="Calibri" pitchFamily="34" charset="0"/>
              </a:rPr>
              <a:t>?</a:t>
            </a:r>
            <a:endParaRPr lang="es-CO" sz="24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 </a:t>
            </a:r>
            <a:r>
              <a:rPr lang="es-ES" sz="2400" b="1" i="1" dirty="0" err="1" smtClean="0"/>
              <a:t>Jashmal</a:t>
            </a:r>
            <a:endParaRPr lang="es-ES" sz="2400" b="1" i="1" dirty="0" smtClean="0"/>
          </a:p>
          <a:p>
            <a:r>
              <a:rPr lang="es-ES" sz="2400" dirty="0" smtClean="0"/>
              <a:t>1 . La parte interior de la llama que abraza a la mecha y consume el aceite es el </a:t>
            </a:r>
            <a:r>
              <a:rPr lang="es-ES" sz="2400" b="1" i="1" dirty="0" err="1" smtClean="0"/>
              <a:t>jashmal</a:t>
            </a:r>
            <a:r>
              <a:rPr lang="es-ES" sz="2400" dirty="0" smtClean="0"/>
              <a:t> , la parte azul oscuro o negra de la llama. Representa el mundo físico, debido a su aspecto físico, su acción de quemar, transmutando y consumiendo el aceite o la mecha.</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8" name="Straight Arrow Connector 7"/>
          <p:cNvCxnSpPr/>
          <p:nvPr/>
        </p:nvCxnSpPr>
        <p:spPr>
          <a:xfrm>
            <a:off x="4267200" y="1752600"/>
            <a:ext cx="3200400" cy="1905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 </a:t>
            </a:r>
            <a:r>
              <a:rPr lang="es-ES" sz="2400" b="1" i="1" dirty="0" err="1" smtClean="0"/>
              <a:t>Esh</a:t>
            </a:r>
            <a:endParaRPr lang="es-ES" sz="2400" b="1" i="1" dirty="0" smtClean="0"/>
          </a:p>
          <a:p>
            <a:r>
              <a:rPr lang="es-ES" sz="2400" dirty="0" smtClean="0"/>
              <a:t>2 . El cuerpo principal de la llama es la </a:t>
            </a:r>
            <a:r>
              <a:rPr lang="es-ES" sz="2400" b="1" i="1" dirty="0" err="1" smtClean="0"/>
              <a:t>esh</a:t>
            </a:r>
            <a:r>
              <a:rPr lang="es-ES" sz="2400" dirty="0" smtClean="0"/>
              <a:t> o candela, fuego. Proporciona la principal fuente de luz para la palabra alrededor de la vela, como tal, es el elemento espiritual de la vela. Representa la Luz de Dios. </a:t>
            </a:r>
            <a:endParaRPr lang="es-ES" sz="2400" dirty="0" smtClean="0"/>
          </a:p>
          <a:p>
            <a:r>
              <a:rPr lang="es-ES" sz="2400" dirty="0" smtClean="0"/>
              <a:t>En </a:t>
            </a:r>
            <a:r>
              <a:rPr lang="es-ES" sz="2400" dirty="0" smtClean="0"/>
              <a:t>términos cabalísticos, nosotros creemos que Dios creó el mundo del Infinito y tuvo que crear primero un espacio - un vacío –</a:t>
            </a:r>
            <a:r>
              <a:rPr lang="es-ES" sz="2400" dirty="0" err="1" smtClean="0"/>
              <a:t>toju</a:t>
            </a:r>
            <a:r>
              <a:rPr lang="es-ES" sz="2400" dirty="0" smtClean="0"/>
              <a:t> </a:t>
            </a:r>
            <a:r>
              <a:rPr lang="es-ES" sz="2400" dirty="0" err="1" smtClean="0"/>
              <a:t>veboju</a:t>
            </a:r>
            <a:r>
              <a:rPr lang="es-ES" sz="2400" dirty="0" smtClean="0"/>
              <a:t> – para que otra cosa pudiera existir. </a:t>
            </a:r>
            <a:endParaRPr lang="es-ES" sz="2400" dirty="0" smtClean="0"/>
          </a:p>
          <a:p>
            <a:r>
              <a:rPr lang="es-ES" sz="2400" dirty="0" smtClean="0"/>
              <a:t>En </a:t>
            </a:r>
            <a:r>
              <a:rPr lang="es-ES" sz="2400" dirty="0" smtClean="0"/>
              <a:t>este vacío , la creación ocurrió. Una luz - Luz Divina - fue enviada hacia el vacío para crear el mundo tal como lo conocemos. En muchas tradiciones, Dios se identifica con la Luz</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8" name="Straight Arrow Connector 7"/>
          <p:cNvCxnSpPr/>
          <p:nvPr/>
        </p:nvCxnSpPr>
        <p:spPr>
          <a:xfrm>
            <a:off x="3886200" y="1676400"/>
            <a:ext cx="35814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r>
              <a:rPr lang="es-ES" sz="2400" b="1" i="1" dirty="0" err="1" smtClean="0"/>
              <a:t>Esh</a:t>
            </a:r>
            <a:endParaRPr lang="es-ES" sz="2400" b="1" i="1" dirty="0" smtClean="0"/>
          </a:p>
          <a:p>
            <a:r>
              <a:rPr lang="es-ES" sz="2400" dirty="0" smtClean="0"/>
              <a:t>En </a:t>
            </a:r>
            <a:r>
              <a:rPr lang="es-ES" sz="2400" dirty="0" smtClean="0"/>
              <a:t>este vacío , la creación ocurrió. Una luz - Luz Divina - fue enviada hacia el vacío para crear el mundo tal como lo conocemos. </a:t>
            </a:r>
            <a:endParaRPr lang="es-ES" sz="2400" dirty="0" smtClean="0"/>
          </a:p>
          <a:p>
            <a:r>
              <a:rPr lang="es-ES" sz="2400" dirty="0" smtClean="0"/>
              <a:t>En </a:t>
            </a:r>
            <a:r>
              <a:rPr lang="es-ES" sz="2400" dirty="0" smtClean="0"/>
              <a:t>muchas tradiciones, Dios se identifica con la Luz</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8" name="Straight Arrow Connector 7"/>
          <p:cNvCxnSpPr/>
          <p:nvPr/>
        </p:nvCxnSpPr>
        <p:spPr>
          <a:xfrm>
            <a:off x="4038600" y="1752600"/>
            <a:ext cx="33528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r>
              <a:rPr lang="es-ES" sz="2400" b="1" i="1" dirty="0" err="1" smtClean="0"/>
              <a:t>Nogha</a:t>
            </a:r>
            <a:endParaRPr lang="es-ES" sz="2400" b="1" i="1" dirty="0" smtClean="0"/>
          </a:p>
          <a:p>
            <a:r>
              <a:rPr lang="es-ES" sz="2400" dirty="0" smtClean="0"/>
              <a:t>3 . La tercera parte se llama el </a:t>
            </a:r>
            <a:r>
              <a:rPr lang="es-ES" sz="2400" b="1" dirty="0" err="1" smtClean="0"/>
              <a:t>nogha</a:t>
            </a:r>
            <a:r>
              <a:rPr lang="es-ES" sz="2400" dirty="0" smtClean="0"/>
              <a:t> , el brillo que rodea la llama. </a:t>
            </a:r>
            <a:endParaRPr lang="es-ES" sz="2400" dirty="0" smtClean="0"/>
          </a:p>
          <a:p>
            <a:r>
              <a:rPr lang="es-ES" sz="2400" dirty="0" smtClean="0"/>
              <a:t>Esto </a:t>
            </a:r>
            <a:r>
              <a:rPr lang="es-ES" sz="2400" dirty="0" smtClean="0"/>
              <a:t>constituye el halo sutil o aura alrededor del anillo de la llama. </a:t>
            </a:r>
            <a:endParaRPr lang="es-ES" sz="2400" dirty="0" smtClean="0"/>
          </a:p>
          <a:p>
            <a:r>
              <a:rPr lang="es-ES" sz="2400" dirty="0" smtClean="0"/>
              <a:t>A </a:t>
            </a:r>
            <a:r>
              <a:rPr lang="es-ES" sz="2400" dirty="0" smtClean="0"/>
              <a:t>veces tenemos que ajustar nuestros ojos para ver el </a:t>
            </a:r>
            <a:r>
              <a:rPr lang="es-ES" sz="2400" dirty="0" err="1" smtClean="0"/>
              <a:t>nogha</a:t>
            </a:r>
            <a:r>
              <a:rPr lang="es-ES" sz="2400" dirty="0" smtClean="0"/>
              <a:t>. </a:t>
            </a:r>
            <a:endParaRPr lang="es-ES" sz="2400" dirty="0" smtClean="0"/>
          </a:p>
          <a:p>
            <a:r>
              <a:rPr lang="es-ES" sz="2400" dirty="0" smtClean="0"/>
              <a:t>De </a:t>
            </a:r>
            <a:r>
              <a:rPr lang="es-ES" sz="2400" dirty="0" smtClean="0"/>
              <a:t>hecho, si nos detenemos por un momento y pensamos en el ritual del encendido de las velas de Shabat, vemos: </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8" name="Straight Arrow Connector 7"/>
          <p:cNvCxnSpPr/>
          <p:nvPr/>
        </p:nvCxnSpPr>
        <p:spPr>
          <a:xfrm>
            <a:off x="3886200" y="1447800"/>
            <a:ext cx="33528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r>
              <a:rPr lang="es-ES" sz="2400" b="1" i="1" dirty="0" err="1" smtClean="0"/>
              <a:t>Nogha</a:t>
            </a:r>
            <a:endParaRPr lang="es-ES" sz="2400" b="1" i="1" dirty="0" smtClean="0"/>
          </a:p>
          <a:p>
            <a:r>
              <a:rPr lang="es-ES" sz="2400" dirty="0" smtClean="0"/>
              <a:t>las </a:t>
            </a:r>
            <a:r>
              <a:rPr lang="es-ES" sz="2400" dirty="0" smtClean="0"/>
              <a:t>mujeres judías cubren sus ojos después de encender las velas de Shabat, supuestamente porque las bendiciones se dicen generalmente antes de una acción, pero no se puede hacer eso en el caso de la iluminación de las velas de Shabat, ya que no podemos trabajar después de que Shabat comienza y encender las velas representa trabajo. </a:t>
            </a:r>
            <a:endParaRPr lang="es-ES" sz="2400" dirty="0" smtClean="0"/>
          </a:p>
        </p:txBody>
      </p:sp>
      <p:pic>
        <p:nvPicPr>
          <p:cNvPr id="76802" name="Picture 2" descr="Resultado de imagen para lighting candles for shabbat"/>
          <p:cNvPicPr>
            <a:picLocks noChangeAspect="1" noChangeArrowheads="1"/>
          </p:cNvPicPr>
          <p:nvPr/>
        </p:nvPicPr>
        <p:blipFill>
          <a:blip r:embed="rId4" cstate="print"/>
          <a:srcRect/>
          <a:stretch>
            <a:fillRect/>
          </a:stretch>
        </p:blipFill>
        <p:spPr bwMode="auto">
          <a:xfrm>
            <a:off x="5867400" y="2057400"/>
            <a:ext cx="3114675" cy="3638551"/>
          </a:xfrm>
          <a:prstGeom prst="rect">
            <a:avLst/>
          </a:prstGeom>
          <a:noFill/>
        </p:spPr>
      </p:pic>
      <p:cxnSp>
        <p:nvCxnSpPr>
          <p:cNvPr id="8" name="Straight Arrow Connector 7"/>
          <p:cNvCxnSpPr/>
          <p:nvPr/>
        </p:nvCxnSpPr>
        <p:spPr>
          <a:xfrm>
            <a:off x="3886200" y="1447800"/>
            <a:ext cx="4114800" cy="2209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r>
              <a:rPr lang="es-ES" sz="2400" b="1" i="1" dirty="0" err="1" smtClean="0"/>
              <a:t>Nogha</a:t>
            </a:r>
            <a:endParaRPr lang="es-ES" sz="2400" b="1" i="1" dirty="0" smtClean="0"/>
          </a:p>
          <a:p>
            <a:r>
              <a:rPr lang="es-ES" sz="2400" dirty="0" smtClean="0"/>
              <a:t>Sin </a:t>
            </a:r>
            <a:r>
              <a:rPr lang="es-ES" sz="2400" dirty="0" smtClean="0"/>
              <a:t>embargo , hay otra razón por que las mujeres cubren sus ojos mientras se dice la bendición: </a:t>
            </a:r>
            <a:endParaRPr lang="es-ES" sz="2400" dirty="0" smtClean="0"/>
          </a:p>
          <a:p>
            <a:r>
              <a:rPr lang="es-ES" sz="2400" dirty="0" smtClean="0"/>
              <a:t>Después </a:t>
            </a:r>
            <a:r>
              <a:rPr lang="es-ES" sz="2400" dirty="0" smtClean="0"/>
              <a:t>de que abren sus ojos, sus pupilas se dilatan, y se hace más fácil ver el </a:t>
            </a:r>
            <a:r>
              <a:rPr lang="es-ES" sz="2400" b="1" dirty="0" err="1" smtClean="0"/>
              <a:t>nogha</a:t>
            </a:r>
            <a:r>
              <a:rPr lang="es-ES" sz="2400" dirty="0" smtClean="0"/>
              <a:t> –brillo- que rodea la llama.</a:t>
            </a:r>
            <a:endParaRPr lang="es-ES" sz="2400" dirty="0" smtClean="0"/>
          </a:p>
        </p:txBody>
      </p:sp>
      <p:pic>
        <p:nvPicPr>
          <p:cNvPr id="76802" name="Picture 2" descr="Resultado de imagen para lighting candles for shabbat"/>
          <p:cNvPicPr>
            <a:picLocks noChangeAspect="1" noChangeArrowheads="1"/>
          </p:cNvPicPr>
          <p:nvPr/>
        </p:nvPicPr>
        <p:blipFill>
          <a:blip r:embed="rId4" cstate="print"/>
          <a:srcRect/>
          <a:stretch>
            <a:fillRect/>
          </a:stretch>
        </p:blipFill>
        <p:spPr bwMode="auto">
          <a:xfrm>
            <a:off x="5867400" y="2057400"/>
            <a:ext cx="3114675" cy="3638551"/>
          </a:xfrm>
          <a:prstGeom prst="rect">
            <a:avLst/>
          </a:prstGeom>
          <a:noFill/>
        </p:spPr>
      </p:pic>
      <p:cxnSp>
        <p:nvCxnSpPr>
          <p:cNvPr id="8" name="Straight Arrow Connector 7"/>
          <p:cNvCxnSpPr/>
          <p:nvPr/>
        </p:nvCxnSpPr>
        <p:spPr>
          <a:xfrm>
            <a:off x="3886200" y="1447800"/>
            <a:ext cx="4114800" cy="2209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r>
              <a:rPr lang="es-ES" sz="2400" b="1" i="1" dirty="0" err="1" smtClean="0"/>
              <a:t>Nogha</a:t>
            </a:r>
            <a:endParaRPr lang="es-ES" sz="2400" b="1" i="1" dirty="0" smtClean="0"/>
          </a:p>
          <a:p>
            <a:r>
              <a:rPr lang="es-ES" sz="2400" dirty="0" smtClean="0"/>
              <a:t>Así que, ¿por qué es que queremos ver el </a:t>
            </a:r>
            <a:r>
              <a:rPr lang="es-ES" sz="2400" b="1" i="1" dirty="0" err="1" smtClean="0"/>
              <a:t>nogha</a:t>
            </a:r>
            <a:r>
              <a:rPr lang="es-ES" sz="2400" dirty="0" smtClean="0"/>
              <a:t> ? </a:t>
            </a:r>
            <a:endParaRPr lang="es-ES" sz="2400" dirty="0" smtClean="0"/>
          </a:p>
          <a:p>
            <a:r>
              <a:rPr lang="es-ES" sz="2400" dirty="0" smtClean="0"/>
              <a:t>Porque </a:t>
            </a:r>
            <a:r>
              <a:rPr lang="es-ES" sz="2400" dirty="0" smtClean="0"/>
              <a:t>mientras el </a:t>
            </a:r>
            <a:r>
              <a:rPr lang="es-ES" sz="2400" b="1" i="1" dirty="0" err="1" smtClean="0"/>
              <a:t>jashmal</a:t>
            </a:r>
            <a:r>
              <a:rPr lang="es-ES" sz="2400" dirty="0" smtClean="0"/>
              <a:t> convierte la fisicidad del aceite o mecha en la espiritualidad de la </a:t>
            </a:r>
            <a:r>
              <a:rPr lang="es-ES" sz="2400" b="1" i="1" dirty="0" err="1" smtClean="0"/>
              <a:t>esh</a:t>
            </a:r>
            <a:r>
              <a:rPr lang="es-ES" sz="2400" dirty="0" smtClean="0"/>
              <a:t> –</a:t>
            </a:r>
            <a:r>
              <a:rPr lang="es-ES" sz="2400" dirty="0" smtClean="0"/>
              <a:t>fuego o </a:t>
            </a:r>
            <a:r>
              <a:rPr lang="es-ES" sz="2400" dirty="0" smtClean="0"/>
              <a:t>candela, el </a:t>
            </a:r>
            <a:r>
              <a:rPr lang="es-ES" sz="2400" b="1" i="1" dirty="0" err="1" smtClean="0"/>
              <a:t>nogha</a:t>
            </a:r>
            <a:r>
              <a:rPr lang="es-ES" sz="2400" dirty="0" smtClean="0"/>
              <a:t> mueve la llama en el reino de la potencialidad pura. </a:t>
            </a:r>
            <a:endParaRPr lang="es-ES" sz="2400" dirty="0" smtClean="0"/>
          </a:p>
          <a:p>
            <a:r>
              <a:rPr lang="es-ES" sz="2400" dirty="0" smtClean="0"/>
              <a:t>El </a:t>
            </a:r>
            <a:r>
              <a:rPr lang="es-ES" sz="2400" b="1" i="1" dirty="0" err="1" smtClean="0"/>
              <a:t>nogha</a:t>
            </a:r>
            <a:r>
              <a:rPr lang="es-ES" sz="2400" dirty="0" smtClean="0"/>
              <a:t> representa el futuro de la llama, la nueva altitud que aspira a llegar.</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8" name="Straight Arrow Connector 7"/>
          <p:cNvCxnSpPr/>
          <p:nvPr/>
        </p:nvCxnSpPr>
        <p:spPr>
          <a:xfrm>
            <a:off x="3886200" y="1447800"/>
            <a:ext cx="33528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r>
              <a:rPr lang="es-ES" sz="2400" b="1" i="1" dirty="0" err="1" smtClean="0"/>
              <a:t>Nogha</a:t>
            </a:r>
            <a:endParaRPr lang="es-ES" sz="2400" b="1" i="1" dirty="0" smtClean="0"/>
          </a:p>
          <a:p>
            <a:r>
              <a:rPr lang="es-ES" sz="2400" dirty="0" smtClean="0"/>
              <a:t>Al observar el </a:t>
            </a:r>
            <a:r>
              <a:rPr lang="es-ES" sz="2400" b="1" i="1" dirty="0" err="1" smtClean="0"/>
              <a:t>jashmal</a:t>
            </a:r>
            <a:r>
              <a:rPr lang="es-ES" sz="2400" dirty="0" smtClean="0"/>
              <a:t> y luego en la </a:t>
            </a:r>
            <a:r>
              <a:rPr lang="es-ES" sz="2400" b="1" i="1" dirty="0" err="1" smtClean="0"/>
              <a:t>Esh</a:t>
            </a:r>
            <a:r>
              <a:rPr lang="es-ES" sz="2400" dirty="0" smtClean="0"/>
              <a:t>, pasamos de lo físico a la espiritualidad, del bienestar físico al nivel del alma. </a:t>
            </a:r>
            <a:endParaRPr lang="es-ES" sz="2400" dirty="0" smtClean="0"/>
          </a:p>
          <a:p>
            <a:r>
              <a:rPr lang="es-ES" sz="2400" dirty="0" smtClean="0"/>
              <a:t>Cuando </a:t>
            </a:r>
            <a:r>
              <a:rPr lang="es-ES" sz="2400" dirty="0" smtClean="0"/>
              <a:t>a continuación, miramos desde </a:t>
            </a:r>
            <a:r>
              <a:rPr lang="es-ES" sz="2400" b="1" i="1" dirty="0" err="1" smtClean="0"/>
              <a:t>Esh</a:t>
            </a:r>
            <a:r>
              <a:rPr lang="es-ES" sz="2400" dirty="0" smtClean="0"/>
              <a:t> a </a:t>
            </a:r>
            <a:r>
              <a:rPr lang="es-ES" sz="2400" b="1" i="1" dirty="0" err="1" smtClean="0"/>
              <a:t>Nogha</a:t>
            </a:r>
            <a:r>
              <a:rPr lang="es-ES" sz="2400" dirty="0" smtClean="0"/>
              <a:t> nos movemos del nivel del alma a lo real de la potencialidad pura. </a:t>
            </a:r>
            <a:endParaRPr lang="es-ES" sz="2400" dirty="0" smtClean="0"/>
          </a:p>
          <a:p>
            <a:r>
              <a:rPr lang="es-ES" sz="2400" dirty="0" smtClean="0"/>
              <a:t>Cuando </a:t>
            </a:r>
            <a:r>
              <a:rPr lang="es-ES" sz="2400" dirty="0" smtClean="0"/>
              <a:t>observamos el </a:t>
            </a:r>
            <a:r>
              <a:rPr lang="es-ES" sz="2400" b="1" i="1" dirty="0" err="1" smtClean="0"/>
              <a:t>Nogha</a:t>
            </a:r>
            <a:r>
              <a:rPr lang="es-ES" sz="2400" dirty="0" smtClean="0"/>
              <a:t> estamos mirando hacia el lugar donde se crean los milagros.</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8" name="Straight Arrow Connector 7"/>
          <p:cNvCxnSpPr/>
          <p:nvPr/>
        </p:nvCxnSpPr>
        <p:spPr>
          <a:xfrm>
            <a:off x="3886200" y="1447800"/>
            <a:ext cx="33528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r>
              <a:rPr lang="es-ES" sz="2400" b="1" i="1" dirty="0" err="1" smtClean="0"/>
              <a:t>Nogha</a:t>
            </a:r>
            <a:endParaRPr lang="es-ES" sz="2400" b="1" i="1" dirty="0" smtClean="0"/>
          </a:p>
          <a:p>
            <a:r>
              <a:rPr lang="es-ES" sz="2400" dirty="0" smtClean="0"/>
              <a:t>Curiosamente, el </a:t>
            </a:r>
            <a:r>
              <a:rPr lang="es-ES" sz="2400" b="1" i="1" dirty="0" err="1" smtClean="0"/>
              <a:t>nogha</a:t>
            </a:r>
            <a:r>
              <a:rPr lang="es-ES" sz="2400" dirty="0" smtClean="0"/>
              <a:t> corresponde con el nombre de Dios dado a Moisés en la zarza ardiente - el nombre impronunciable </a:t>
            </a:r>
            <a:r>
              <a:rPr lang="es-ES" sz="2400" b="1" i="1" dirty="0" err="1" smtClean="0"/>
              <a:t>Yud</a:t>
            </a:r>
            <a:r>
              <a:rPr lang="es-ES" sz="2400" b="1" i="1" dirty="0" smtClean="0"/>
              <a:t> </a:t>
            </a:r>
            <a:r>
              <a:rPr lang="es-ES" sz="2400" b="1" i="1" dirty="0" err="1" smtClean="0"/>
              <a:t>Hey</a:t>
            </a:r>
            <a:r>
              <a:rPr lang="es-ES" sz="2400" b="1" i="1" dirty="0" smtClean="0"/>
              <a:t> Vav </a:t>
            </a:r>
            <a:r>
              <a:rPr lang="es-ES" sz="2400" b="1" i="1" dirty="0" err="1" smtClean="0"/>
              <a:t>Hey</a:t>
            </a:r>
            <a:r>
              <a:rPr lang="es-ES" sz="2400" b="1" i="1" dirty="0" smtClean="0"/>
              <a:t> </a:t>
            </a:r>
            <a:r>
              <a:rPr lang="es-ES" sz="2400" dirty="0" smtClean="0"/>
              <a:t>, lo que significa que seré lo que seré o me estoy convirtiendo en lo que me estoy convirtiendo. </a:t>
            </a:r>
            <a:endParaRPr lang="es-ES" sz="2400" dirty="0" smtClean="0"/>
          </a:p>
          <a:p>
            <a:r>
              <a:rPr lang="es-ES" sz="2400" dirty="0" smtClean="0"/>
              <a:t>Este </a:t>
            </a:r>
            <a:r>
              <a:rPr lang="es-ES" sz="2400" dirty="0" smtClean="0"/>
              <a:t>es el nivel del potencial. </a:t>
            </a:r>
            <a:endParaRPr lang="es-ES" sz="2400" dirty="0" smtClean="0"/>
          </a:p>
          <a:p>
            <a:r>
              <a:rPr lang="es-ES" sz="2400" dirty="0" smtClean="0"/>
              <a:t>El </a:t>
            </a:r>
            <a:r>
              <a:rPr lang="es-ES" sz="2400" b="1" i="1" dirty="0" err="1" smtClean="0"/>
              <a:t>nogha</a:t>
            </a:r>
            <a:r>
              <a:rPr lang="es-ES" sz="2400" dirty="0" smtClean="0"/>
              <a:t> conecta con la energía de lo que todavía no ha llegado a existir, pero va a nacer . • </a:t>
            </a:r>
            <a:endParaRPr lang="es-ES" sz="2400" dirty="0" smtClean="0"/>
          </a:p>
          <a:p>
            <a:r>
              <a:rPr lang="es-ES" sz="2400" dirty="0" smtClean="0"/>
              <a:t>Se </a:t>
            </a:r>
            <a:r>
              <a:rPr lang="es-ES" sz="2400" dirty="0" smtClean="0"/>
              <a:t>nos ha dicho que podemos acceder a la energía de los milagros durante </a:t>
            </a:r>
            <a:r>
              <a:rPr lang="es-ES" sz="2400" dirty="0" err="1" smtClean="0"/>
              <a:t>Janucá</a:t>
            </a:r>
            <a:r>
              <a:rPr lang="es-ES" sz="2400" dirty="0" smtClean="0"/>
              <a:t>. Tal vez así es como, recurriendo a la energía de la </a:t>
            </a:r>
            <a:r>
              <a:rPr lang="es-ES" sz="2400" dirty="0" err="1" smtClean="0"/>
              <a:t>nogha</a:t>
            </a:r>
            <a:r>
              <a:rPr lang="es-ES" sz="2400" dirty="0" smtClean="0"/>
              <a:t> , tenemos acceso al lugar de la potencialidad pura . Ahora bien, podemos encontrarla que en cualquier momento, con cualquier vela, ¿no? Ah, pero </a:t>
            </a:r>
            <a:r>
              <a:rPr lang="es-ES" sz="2400" dirty="0" err="1" smtClean="0"/>
              <a:t>Janucá</a:t>
            </a:r>
            <a:r>
              <a:rPr lang="es-ES" sz="2400" dirty="0" smtClean="0"/>
              <a:t> es un momento especial para esto.</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8" name="Straight Arrow Connector 7"/>
          <p:cNvCxnSpPr/>
          <p:nvPr/>
        </p:nvCxnSpPr>
        <p:spPr>
          <a:xfrm>
            <a:off x="4343400" y="1752600"/>
            <a:ext cx="28956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r>
              <a:rPr lang="es-ES" sz="2400" b="1" i="1" dirty="0" err="1" smtClean="0"/>
              <a:t>Nogha</a:t>
            </a:r>
            <a:endParaRPr lang="es-ES" sz="2400" b="1" i="1" dirty="0" smtClean="0"/>
          </a:p>
          <a:p>
            <a:r>
              <a:rPr lang="es-ES" sz="2400" dirty="0" smtClean="0"/>
              <a:t>Se </a:t>
            </a:r>
            <a:r>
              <a:rPr lang="es-ES" sz="2400" dirty="0" smtClean="0"/>
              <a:t>nos ha dicho que podemos acceder a la energía de los milagros durante </a:t>
            </a:r>
            <a:r>
              <a:rPr lang="es-ES" sz="2400" dirty="0" err="1" smtClean="0"/>
              <a:t>Janucá</a:t>
            </a:r>
            <a:r>
              <a:rPr lang="es-ES" sz="2400" dirty="0" smtClean="0"/>
              <a:t>. </a:t>
            </a:r>
            <a:endParaRPr lang="es-ES" sz="2400" dirty="0" smtClean="0"/>
          </a:p>
          <a:p>
            <a:r>
              <a:rPr lang="es-ES" sz="2400" dirty="0" smtClean="0"/>
              <a:t>Tal </a:t>
            </a:r>
            <a:r>
              <a:rPr lang="es-ES" sz="2400" dirty="0" smtClean="0"/>
              <a:t>vez así es como, recurriendo a la energía </a:t>
            </a:r>
            <a:r>
              <a:rPr lang="es-ES" sz="2400" dirty="0" smtClean="0"/>
              <a:t>del </a:t>
            </a:r>
            <a:r>
              <a:rPr lang="es-ES" sz="2400" b="1" i="1" dirty="0" err="1" smtClean="0"/>
              <a:t>nogha</a:t>
            </a:r>
            <a:r>
              <a:rPr lang="es-ES" sz="2400" dirty="0" smtClean="0"/>
              <a:t> </a:t>
            </a:r>
            <a:r>
              <a:rPr lang="es-ES" sz="2400" dirty="0" smtClean="0"/>
              <a:t>, tenemos acceso al lugar de la potencialidad pura . Ahora bien, podemos encontrarla que en cualquier momento, con cualquier vela, ¿no? Ah, pero </a:t>
            </a:r>
            <a:r>
              <a:rPr lang="es-ES" sz="2400" dirty="0" err="1" smtClean="0"/>
              <a:t>Janucá</a:t>
            </a:r>
            <a:r>
              <a:rPr lang="es-ES" sz="2400" dirty="0" smtClean="0"/>
              <a:t> es un momento especial para esto.</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8" name="Straight Arrow Connector 7"/>
          <p:cNvCxnSpPr/>
          <p:nvPr/>
        </p:nvCxnSpPr>
        <p:spPr>
          <a:xfrm>
            <a:off x="4343400" y="1752600"/>
            <a:ext cx="28956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endParaRPr lang="es-ES" sz="2400" b="1" i="1" dirty="0" smtClean="0"/>
          </a:p>
          <a:p>
            <a:r>
              <a:rPr lang="es-ES" sz="2400" dirty="0" smtClean="0"/>
              <a:t>Echemos un vistazo a las velas de otra manera. En el judaísmo, se nos dice que el alma de un ser humano representa la vela de Dios. </a:t>
            </a:r>
            <a:endParaRPr lang="es-ES" sz="2400" dirty="0" smtClean="0"/>
          </a:p>
          <a:p>
            <a:r>
              <a:rPr lang="es-ES" sz="2400" dirty="0" smtClean="0"/>
              <a:t>Si </a:t>
            </a:r>
            <a:r>
              <a:rPr lang="es-ES" sz="2400" dirty="0" smtClean="0"/>
              <a:t>estamos usando una vela de cera, la cera es igual a la energía - lo que la llama necesita para quemar. Si se tratara de aceite, éste sería igual a la energía. Los cabalistas habrían utilizado el aceite para sus lámparas y velas. </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endParaRPr lang="es-ES" sz="2400" b="1" i="1" dirty="0" smtClean="0"/>
          </a:p>
          <a:p>
            <a:r>
              <a:rPr lang="en-US" sz="2400" dirty="0" smtClean="0"/>
              <a:t>Los </a:t>
            </a:r>
            <a:r>
              <a:rPr lang="en-US" sz="2400" dirty="0" err="1" smtClean="0"/>
              <a:t>cabalistas</a:t>
            </a:r>
            <a:r>
              <a:rPr lang="en-US" sz="2400" dirty="0" smtClean="0"/>
              <a:t> </a:t>
            </a:r>
            <a:r>
              <a:rPr lang="en-US" sz="2400" dirty="0" err="1" smtClean="0"/>
              <a:t>toman</a:t>
            </a:r>
            <a:r>
              <a:rPr lang="en-US" sz="2400" dirty="0" smtClean="0"/>
              <a:t> nota </a:t>
            </a:r>
            <a:r>
              <a:rPr lang="en-US" sz="2400" dirty="0" err="1" smtClean="0"/>
              <a:t>cuando</a:t>
            </a:r>
            <a:r>
              <a:rPr lang="en-US" sz="2400" dirty="0" smtClean="0"/>
              <a:t> dos </a:t>
            </a:r>
            <a:r>
              <a:rPr lang="en-US" sz="2400" dirty="0" err="1" smtClean="0"/>
              <a:t>palabras</a:t>
            </a:r>
            <a:r>
              <a:rPr lang="en-US" sz="2400" dirty="0" smtClean="0"/>
              <a:t> </a:t>
            </a:r>
            <a:r>
              <a:rPr lang="en-US" sz="2400" dirty="0" err="1" smtClean="0"/>
              <a:t>tienen</a:t>
            </a:r>
            <a:r>
              <a:rPr lang="en-US" sz="2400" dirty="0" smtClean="0"/>
              <a:t> </a:t>
            </a:r>
            <a:r>
              <a:rPr lang="en-US" sz="2400" dirty="0" err="1" smtClean="0"/>
              <a:t>las</a:t>
            </a:r>
            <a:r>
              <a:rPr lang="en-US" sz="2400" dirty="0" smtClean="0"/>
              <a:t> </a:t>
            </a:r>
            <a:r>
              <a:rPr lang="en-US" sz="2400" dirty="0" err="1" smtClean="0"/>
              <a:t>mismas</a:t>
            </a:r>
            <a:r>
              <a:rPr lang="en-US" sz="2400" dirty="0" smtClean="0"/>
              <a:t> </a:t>
            </a:r>
            <a:r>
              <a:rPr lang="en-US" sz="2400" dirty="0" err="1" smtClean="0"/>
              <a:t>letras</a:t>
            </a:r>
            <a:r>
              <a:rPr lang="en-US" sz="2400" dirty="0" smtClean="0"/>
              <a:t> o la </a:t>
            </a:r>
            <a:r>
              <a:rPr lang="en-US" sz="2400" dirty="0" err="1" smtClean="0"/>
              <a:t>misma</a:t>
            </a:r>
            <a:r>
              <a:rPr lang="en-US" sz="2400" dirty="0" smtClean="0"/>
              <a:t> </a:t>
            </a:r>
            <a:r>
              <a:rPr lang="en-US" sz="2400" dirty="0" err="1" smtClean="0"/>
              <a:t>raíz</a:t>
            </a:r>
            <a:r>
              <a:rPr lang="en-US" sz="2400" dirty="0" smtClean="0"/>
              <a:t>. </a:t>
            </a:r>
            <a:endParaRPr lang="en-US" sz="2400" dirty="0" smtClean="0"/>
          </a:p>
          <a:p>
            <a:r>
              <a:rPr lang="en-US" sz="2400" dirty="0" smtClean="0"/>
              <a:t>Si </a:t>
            </a:r>
            <a:r>
              <a:rPr lang="en-US" sz="2400" dirty="0" err="1" smtClean="0"/>
              <a:t>bien</a:t>
            </a:r>
            <a:r>
              <a:rPr lang="en-US" sz="2400" dirty="0" smtClean="0"/>
              <a:t> la </a:t>
            </a:r>
            <a:r>
              <a:rPr lang="en-US" sz="2400" dirty="0" err="1" smtClean="0"/>
              <a:t>palabra</a:t>
            </a:r>
            <a:r>
              <a:rPr lang="en-US" sz="2400" dirty="0" smtClean="0"/>
              <a:t> </a:t>
            </a:r>
            <a:r>
              <a:rPr lang="en-US" sz="2400" dirty="0" err="1" smtClean="0"/>
              <a:t>hebrea</a:t>
            </a:r>
            <a:r>
              <a:rPr lang="en-US" sz="2400" dirty="0" smtClean="0"/>
              <a:t> </a:t>
            </a:r>
            <a:r>
              <a:rPr lang="en-US" sz="2400" b="1" i="1" dirty="0" err="1" smtClean="0"/>
              <a:t>hashemen</a:t>
            </a:r>
            <a:r>
              <a:rPr lang="en-US" sz="2400" dirty="0" smtClean="0"/>
              <a:t> </a:t>
            </a:r>
            <a:r>
              <a:rPr lang="he-IL" sz="2400" dirty="0" smtClean="0"/>
              <a:t>הַשְׁמֶן</a:t>
            </a:r>
            <a:r>
              <a:rPr lang="es-CO" sz="2400" dirty="0" smtClean="0"/>
              <a:t> - </a:t>
            </a:r>
            <a:r>
              <a:rPr lang="en-US" sz="2400" dirty="0" err="1" smtClean="0"/>
              <a:t>significa</a:t>
            </a:r>
            <a:r>
              <a:rPr lang="en-US" sz="2400" dirty="0" smtClean="0"/>
              <a:t> “el </a:t>
            </a:r>
            <a:r>
              <a:rPr lang="en-US" sz="2400" dirty="0" err="1" smtClean="0"/>
              <a:t>aceite</a:t>
            </a:r>
            <a:r>
              <a:rPr lang="en-US" sz="2400" dirty="0" smtClean="0"/>
              <a:t>", la </a:t>
            </a:r>
            <a:r>
              <a:rPr lang="en-US" sz="2400" dirty="0" err="1" smtClean="0"/>
              <a:t>palabra</a:t>
            </a:r>
            <a:r>
              <a:rPr lang="en-US" sz="2400" dirty="0" smtClean="0"/>
              <a:t> </a:t>
            </a:r>
            <a:r>
              <a:rPr lang="en-US" sz="2400" b="1" i="1" dirty="0" err="1" smtClean="0"/>
              <a:t>neshamah</a:t>
            </a:r>
            <a:r>
              <a:rPr lang="en-US" sz="2400" dirty="0" smtClean="0"/>
              <a:t> - </a:t>
            </a:r>
            <a:r>
              <a:rPr lang="he-IL" sz="2400" dirty="0" smtClean="0"/>
              <a:t>נְשָׁמָה</a:t>
            </a:r>
            <a:r>
              <a:rPr lang="es-CO" sz="2400" dirty="0" smtClean="0"/>
              <a:t> -</a:t>
            </a:r>
            <a:r>
              <a:rPr lang="en-US" sz="2400" dirty="0" err="1" smtClean="0"/>
              <a:t>significa</a:t>
            </a:r>
            <a:r>
              <a:rPr lang="en-US" sz="2400" dirty="0" smtClean="0"/>
              <a:t> </a:t>
            </a:r>
            <a:r>
              <a:rPr lang="en-US" sz="2400" dirty="0" smtClean="0"/>
              <a:t>"alma". </a:t>
            </a:r>
            <a:endParaRPr lang="en-US" sz="2400" dirty="0" smtClean="0"/>
          </a:p>
          <a:p>
            <a:r>
              <a:rPr lang="en-US" sz="2400" dirty="0" smtClean="0"/>
              <a:t>Observe </a:t>
            </a:r>
            <a:r>
              <a:rPr lang="en-US" sz="2400" dirty="0" err="1" smtClean="0"/>
              <a:t>que</a:t>
            </a:r>
            <a:r>
              <a:rPr lang="en-US" sz="2400" dirty="0" smtClean="0"/>
              <a:t> </a:t>
            </a:r>
            <a:r>
              <a:rPr lang="en-US" sz="2400" dirty="0" err="1" smtClean="0"/>
              <a:t>las</a:t>
            </a:r>
            <a:r>
              <a:rPr lang="en-US" sz="2400" dirty="0" smtClean="0"/>
              <a:t> dos </a:t>
            </a:r>
            <a:r>
              <a:rPr lang="en-US" sz="2400" dirty="0" err="1" smtClean="0"/>
              <a:t>palabras</a:t>
            </a:r>
            <a:r>
              <a:rPr lang="en-US" sz="2400" dirty="0" smtClean="0"/>
              <a:t> </a:t>
            </a:r>
            <a:r>
              <a:rPr lang="en-US" sz="2400" dirty="0" err="1" smtClean="0"/>
              <a:t>hebreas</a:t>
            </a:r>
            <a:r>
              <a:rPr lang="en-US" sz="2400" dirty="0" smtClean="0"/>
              <a:t> </a:t>
            </a:r>
            <a:r>
              <a:rPr lang="en-US" sz="2400" dirty="0" err="1" smtClean="0"/>
              <a:t>usan</a:t>
            </a:r>
            <a:r>
              <a:rPr lang="en-US" sz="2400" dirty="0" smtClean="0"/>
              <a:t> </a:t>
            </a:r>
            <a:r>
              <a:rPr lang="en-US" sz="2400" dirty="0" err="1" smtClean="0"/>
              <a:t>las</a:t>
            </a:r>
            <a:r>
              <a:rPr lang="en-US" sz="2400" dirty="0" smtClean="0"/>
              <a:t> </a:t>
            </a:r>
            <a:r>
              <a:rPr lang="en-US" sz="2400" dirty="0" err="1" smtClean="0"/>
              <a:t>mismas</a:t>
            </a:r>
            <a:r>
              <a:rPr lang="en-US" sz="2400" dirty="0" smtClean="0"/>
              <a:t> </a:t>
            </a:r>
            <a:r>
              <a:rPr lang="en-US" sz="2400" dirty="0" err="1" smtClean="0"/>
              <a:t>letras</a:t>
            </a:r>
            <a:r>
              <a:rPr lang="en-US" sz="2400" dirty="0" smtClean="0"/>
              <a:t> exactas. </a:t>
            </a:r>
            <a:endParaRPr lang="en-US" sz="2400" dirty="0" smtClean="0"/>
          </a:p>
          <a:p>
            <a:r>
              <a:rPr lang="he-IL" sz="2400" dirty="0" smtClean="0"/>
              <a:t>הַשְׁמֶן</a:t>
            </a:r>
            <a:r>
              <a:rPr lang="es-CO" sz="2400" dirty="0" smtClean="0"/>
              <a:t> </a:t>
            </a:r>
          </a:p>
          <a:p>
            <a:r>
              <a:rPr lang="he-IL" sz="2400" dirty="0" smtClean="0"/>
              <a:t>נְשָׁמָה</a:t>
            </a:r>
            <a:endParaRPr lang="es-CO"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i="1" dirty="0" smtClean="0"/>
              <a:t>La Llama de una luz  -</a:t>
            </a:r>
            <a:endParaRPr lang="es-ES" sz="2400" b="1" i="1" dirty="0" smtClean="0"/>
          </a:p>
          <a:p>
            <a:r>
              <a:rPr lang="en-US" sz="2400" dirty="0" smtClean="0"/>
              <a:t>¿</a:t>
            </a:r>
            <a:r>
              <a:rPr lang="en-US" sz="2400" dirty="0" err="1" smtClean="0"/>
              <a:t>Qué</a:t>
            </a:r>
            <a:r>
              <a:rPr lang="en-US" sz="2400" dirty="0" smtClean="0"/>
              <a:t> </a:t>
            </a:r>
            <a:r>
              <a:rPr lang="en-US" sz="2400" dirty="0" err="1" smtClean="0"/>
              <a:t>significa</a:t>
            </a:r>
            <a:r>
              <a:rPr lang="en-US" sz="2400" dirty="0" smtClean="0"/>
              <a:t> </a:t>
            </a:r>
            <a:r>
              <a:rPr lang="en-US" sz="2400" dirty="0" err="1" smtClean="0"/>
              <a:t>esto</a:t>
            </a:r>
            <a:r>
              <a:rPr lang="en-US" sz="2400" dirty="0" smtClean="0"/>
              <a:t> </a:t>
            </a:r>
            <a:r>
              <a:rPr lang="en-US" sz="2400" dirty="0" err="1" smtClean="0"/>
              <a:t>para</a:t>
            </a:r>
            <a:r>
              <a:rPr lang="en-US" sz="2400" dirty="0" smtClean="0"/>
              <a:t> </a:t>
            </a:r>
            <a:r>
              <a:rPr lang="en-US" sz="2400" dirty="0" err="1" smtClean="0"/>
              <a:t>nosotros</a:t>
            </a:r>
            <a:r>
              <a:rPr lang="en-US" sz="2400" dirty="0" smtClean="0"/>
              <a:t>? </a:t>
            </a:r>
            <a:endParaRPr lang="en-US" sz="2400" dirty="0" smtClean="0"/>
          </a:p>
          <a:p>
            <a:r>
              <a:rPr lang="en-US" sz="2400" dirty="0" smtClean="0"/>
              <a:t>En </a:t>
            </a:r>
            <a:r>
              <a:rPr lang="en-US" sz="2400" dirty="0" smtClean="0"/>
              <a:t>la </a:t>
            </a:r>
            <a:r>
              <a:rPr lang="en-US" sz="2400" dirty="0" err="1" smtClean="0"/>
              <a:t>sabiduría</a:t>
            </a:r>
            <a:r>
              <a:rPr lang="en-US" sz="2400" dirty="0" smtClean="0"/>
              <a:t> de la </a:t>
            </a:r>
            <a:r>
              <a:rPr lang="en-US" sz="2400" dirty="0" err="1" smtClean="0"/>
              <a:t>Cabalá</a:t>
            </a:r>
            <a:r>
              <a:rPr lang="en-US" sz="2400" dirty="0" smtClean="0"/>
              <a:t>, el alma </a:t>
            </a:r>
            <a:r>
              <a:rPr lang="en-US" sz="2400" dirty="0" err="1" smtClean="0"/>
              <a:t>es</a:t>
            </a:r>
            <a:r>
              <a:rPr lang="en-US" sz="2400" dirty="0" smtClean="0"/>
              <a:t> </a:t>
            </a:r>
            <a:r>
              <a:rPr lang="en-US" sz="2400" dirty="0" err="1" smtClean="0"/>
              <a:t>igual</a:t>
            </a:r>
            <a:r>
              <a:rPr lang="en-US" sz="2400" dirty="0" smtClean="0"/>
              <a:t> a </a:t>
            </a:r>
            <a:r>
              <a:rPr lang="en-US" sz="2400" dirty="0" err="1" smtClean="0"/>
              <a:t>nuestra</a:t>
            </a:r>
            <a:r>
              <a:rPr lang="en-US" sz="2400" dirty="0" smtClean="0"/>
              <a:t> </a:t>
            </a:r>
            <a:r>
              <a:rPr lang="en-US" sz="2400" dirty="0" err="1" smtClean="0"/>
              <a:t>energía</a:t>
            </a:r>
            <a:r>
              <a:rPr lang="en-US" sz="2400" dirty="0" smtClean="0"/>
              <a:t>. </a:t>
            </a:r>
            <a:endParaRPr lang="en-US" sz="2400" dirty="0" smtClean="0"/>
          </a:p>
          <a:p>
            <a:r>
              <a:rPr lang="en-US" sz="2400" dirty="0" smtClean="0"/>
              <a:t>Es </a:t>
            </a:r>
            <a:r>
              <a:rPr lang="en-US" sz="2400" dirty="0" err="1" smtClean="0"/>
              <a:t>nuestra</a:t>
            </a:r>
            <a:r>
              <a:rPr lang="en-US" sz="2400" dirty="0" smtClean="0"/>
              <a:t> </a:t>
            </a:r>
            <a:r>
              <a:rPr lang="en-US" sz="2400" dirty="0" err="1" smtClean="0"/>
              <a:t>energía</a:t>
            </a:r>
            <a:r>
              <a:rPr lang="en-US" sz="2400" dirty="0" smtClean="0"/>
              <a:t> </a:t>
            </a:r>
            <a:r>
              <a:rPr lang="en-US" sz="2400" dirty="0" err="1" smtClean="0"/>
              <a:t>para</a:t>
            </a:r>
            <a:r>
              <a:rPr lang="en-US" sz="2400" dirty="0" smtClean="0"/>
              <a:t> </a:t>
            </a:r>
            <a:r>
              <a:rPr lang="en-US" sz="2400" dirty="0" err="1" smtClean="0"/>
              <a:t>hacer</a:t>
            </a:r>
            <a:r>
              <a:rPr lang="en-US" sz="2400" dirty="0" smtClean="0"/>
              <a:t> </a:t>
            </a:r>
            <a:r>
              <a:rPr lang="en-US" sz="2400" dirty="0" err="1" smtClean="0"/>
              <a:t>las</a:t>
            </a:r>
            <a:r>
              <a:rPr lang="en-US" sz="2400" dirty="0" smtClean="0"/>
              <a:t> </a:t>
            </a:r>
            <a:r>
              <a:rPr lang="en-US" sz="2400" dirty="0" err="1" smtClean="0"/>
              <a:t>cosas</a:t>
            </a:r>
            <a:r>
              <a:rPr lang="en-US" sz="2400" dirty="0" smtClean="0"/>
              <a:t> y </a:t>
            </a:r>
            <a:r>
              <a:rPr lang="en-US" sz="2400" dirty="0" err="1" smtClean="0"/>
              <a:t>conseguir</a:t>
            </a:r>
            <a:r>
              <a:rPr lang="en-US" sz="2400" dirty="0" smtClean="0"/>
              <a:t> a </a:t>
            </a:r>
            <a:r>
              <a:rPr lang="en-US" sz="2400" dirty="0" err="1" smtClean="0"/>
              <a:t>través</a:t>
            </a:r>
            <a:r>
              <a:rPr lang="en-US" sz="2400" dirty="0" smtClean="0"/>
              <a:t> de </a:t>
            </a:r>
            <a:r>
              <a:rPr lang="en-US" sz="2400" dirty="0" err="1" smtClean="0"/>
              <a:t>las</a:t>
            </a:r>
            <a:r>
              <a:rPr lang="en-US" sz="2400" dirty="0" smtClean="0"/>
              <a:t> </a:t>
            </a:r>
            <a:r>
              <a:rPr lang="en-US" sz="2400" dirty="0" err="1" smtClean="0"/>
              <a:t>cosas</a:t>
            </a:r>
            <a:r>
              <a:rPr lang="en-US" sz="2400" dirty="0" smtClean="0"/>
              <a:t>. </a:t>
            </a:r>
            <a:endParaRPr lang="en-US" sz="2400" dirty="0" smtClean="0"/>
          </a:p>
          <a:p>
            <a:r>
              <a:rPr lang="en-US" sz="2400" dirty="0" err="1" smtClean="0"/>
              <a:t>Proporciona</a:t>
            </a:r>
            <a:r>
              <a:rPr lang="en-US" sz="2400" dirty="0" smtClean="0"/>
              <a:t> </a:t>
            </a:r>
            <a:r>
              <a:rPr lang="en-US" sz="2400" dirty="0" err="1" smtClean="0"/>
              <a:t>nuestro</a:t>
            </a:r>
            <a:r>
              <a:rPr lang="en-US" sz="2400" dirty="0" smtClean="0"/>
              <a:t> </a:t>
            </a:r>
            <a:r>
              <a:rPr lang="en-US" sz="2400" dirty="0" err="1" smtClean="0"/>
              <a:t>potencial</a:t>
            </a:r>
            <a:r>
              <a:rPr lang="en-US" sz="2400" dirty="0" smtClean="0"/>
              <a:t> </a:t>
            </a:r>
            <a:r>
              <a:rPr lang="en-US" sz="2400" dirty="0" err="1" smtClean="0"/>
              <a:t>para</a:t>
            </a:r>
            <a:r>
              <a:rPr lang="en-US" sz="2400" dirty="0" smtClean="0"/>
              <a:t> </a:t>
            </a:r>
            <a:r>
              <a:rPr lang="en-US" sz="2400" dirty="0" err="1" smtClean="0"/>
              <a:t>conseguir</a:t>
            </a:r>
            <a:r>
              <a:rPr lang="en-US" sz="2400" dirty="0" smtClean="0"/>
              <a:t> a </a:t>
            </a:r>
            <a:r>
              <a:rPr lang="en-US" sz="2400" dirty="0" err="1" smtClean="0"/>
              <a:t>través</a:t>
            </a:r>
            <a:r>
              <a:rPr lang="en-US" sz="2400" dirty="0" smtClean="0"/>
              <a:t> de </a:t>
            </a:r>
            <a:r>
              <a:rPr lang="en-US" sz="2400" dirty="0" err="1" smtClean="0"/>
              <a:t>cuando</a:t>
            </a:r>
            <a:r>
              <a:rPr lang="en-US" sz="2400" dirty="0" smtClean="0"/>
              <a:t> </a:t>
            </a:r>
            <a:r>
              <a:rPr lang="en-US" sz="2400" dirty="0" err="1" smtClean="0"/>
              <a:t>las</a:t>
            </a:r>
            <a:r>
              <a:rPr lang="en-US" sz="2400" dirty="0" smtClean="0"/>
              <a:t> </a:t>
            </a:r>
            <a:r>
              <a:rPr lang="en-US" sz="2400" dirty="0" err="1" smtClean="0"/>
              <a:t>cosas</a:t>
            </a:r>
            <a:r>
              <a:rPr lang="en-US" sz="2400" dirty="0" smtClean="0"/>
              <a:t> </a:t>
            </a:r>
            <a:r>
              <a:rPr lang="en-US" sz="2400" dirty="0" err="1" smtClean="0"/>
              <a:t>parecen</a:t>
            </a:r>
            <a:r>
              <a:rPr lang="en-US" sz="2400" dirty="0" smtClean="0"/>
              <a:t> ser </a:t>
            </a:r>
            <a:r>
              <a:rPr lang="en-US" sz="2400" dirty="0" err="1" smtClean="0"/>
              <a:t>muy</a:t>
            </a:r>
            <a:r>
              <a:rPr lang="en-US" sz="2400" dirty="0" smtClean="0"/>
              <a:t> </a:t>
            </a:r>
            <a:r>
              <a:rPr lang="en-US" sz="2400" dirty="0" err="1" smtClean="0"/>
              <a:t>oscuras</a:t>
            </a:r>
            <a:r>
              <a:rPr lang="en-US" sz="2400" dirty="0" smtClean="0"/>
              <a:t> .</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dirty="0" smtClean="0"/>
              <a:t>Echemos un vistazo a cómo se relaciona con las fiestas que celebramos en esta época del año: En los últimos dos mil años, los </a:t>
            </a:r>
            <a:r>
              <a:rPr lang="es-ES" sz="2400" dirty="0" err="1" smtClean="0"/>
              <a:t>Judios</a:t>
            </a:r>
            <a:r>
              <a:rPr lang="es-ES" sz="2400" dirty="0" smtClean="0"/>
              <a:t> hemos encendido velas en una noche sin luna en el momento más oscuro del año. </a:t>
            </a:r>
            <a:endParaRPr lang="es-ES" sz="2400" dirty="0" smtClean="0"/>
          </a:p>
          <a:p>
            <a:r>
              <a:rPr lang="es-ES" sz="2400" dirty="0" smtClean="0"/>
              <a:t>No </a:t>
            </a:r>
            <a:r>
              <a:rPr lang="es-ES" sz="2400" dirty="0" smtClean="0"/>
              <a:t>importa lo mal que lo vieron, se acordaron de los milagros del pasado, y sabían que Dios los </a:t>
            </a:r>
            <a:r>
              <a:rPr lang="es-ES" sz="2400" dirty="0" smtClean="0"/>
              <a:t>libraría. </a:t>
            </a:r>
          </a:p>
          <a:p>
            <a:r>
              <a:rPr lang="es-ES" sz="2400" dirty="0" smtClean="0"/>
              <a:t>Por </a:t>
            </a:r>
            <a:r>
              <a:rPr lang="es-ES" sz="2400" dirty="0" smtClean="0"/>
              <a:t>lo tanto, </a:t>
            </a:r>
            <a:r>
              <a:rPr lang="es-ES" sz="2400" dirty="0" err="1" smtClean="0"/>
              <a:t>Janucá</a:t>
            </a:r>
            <a:r>
              <a:rPr lang="es-ES" sz="2400" dirty="0" smtClean="0"/>
              <a:t> demuestra la certeza de la luz incluso en la mayor oscuridad. </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dirty="0" smtClean="0"/>
              <a:t>Recordamos </a:t>
            </a:r>
            <a:r>
              <a:rPr lang="es-ES" sz="2400" dirty="0" smtClean="0"/>
              <a:t>que, incluso cuando las cosas son las más oscuras, la luz siempre viene. Los días se hacen más largos de nuevo. Existe la posibilidad de luz, incluso en el momento más oscuro</a:t>
            </a:r>
            <a:r>
              <a:rPr lang="es-ES" sz="2400" dirty="0" smtClean="0"/>
              <a:t>.</a:t>
            </a:r>
          </a:p>
          <a:p>
            <a:r>
              <a:rPr lang="es-ES" sz="2400" dirty="0" smtClean="0"/>
              <a:t>Si somos capaces de descubrir la oportunidad espiritual oculta en los desafíos de la vida, seremos fortalecidos y transformados a través de ellos. </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300" dirty="0" smtClean="0"/>
              <a:t>El </a:t>
            </a:r>
            <a:r>
              <a:rPr lang="es-ES" sz="2300" dirty="0" smtClean="0"/>
              <a:t>solsticio de invierno, que cae justo en el momento de las vacaciones de invierno - ambos </a:t>
            </a:r>
            <a:r>
              <a:rPr lang="es-ES" sz="2300" dirty="0" err="1" smtClean="0"/>
              <a:t>Januca</a:t>
            </a:r>
            <a:r>
              <a:rPr lang="es-ES" sz="2300" dirty="0" smtClean="0"/>
              <a:t> y Navidad (y </a:t>
            </a:r>
            <a:r>
              <a:rPr lang="es-ES" sz="2300" dirty="0" err="1" smtClean="0"/>
              <a:t>Kwanza</a:t>
            </a:r>
            <a:r>
              <a:rPr lang="es-ES" sz="2300" dirty="0" smtClean="0"/>
              <a:t> ) , ayuda a la humanidad a encontrar la luz de la fe en la oscuridad de la desesperación</a:t>
            </a:r>
            <a:r>
              <a:rPr lang="es-ES" sz="2300" dirty="0" smtClean="0"/>
              <a:t>.</a:t>
            </a:r>
          </a:p>
          <a:p>
            <a:r>
              <a:rPr lang="es-ES" sz="2300" dirty="0" smtClean="0"/>
              <a:t>A veces, cuando nos encontramos en la oscuridad, y sentimos la desesperación, es cuando simplemente no tenemos la energía para encender la vela ... para hacer lo que sea necesario ... para encender el fuego que transmute ese aceite en el potencial de algo </a:t>
            </a:r>
            <a:r>
              <a:rPr lang="es-ES" sz="2300" dirty="0" smtClean="0"/>
              <a:t>más.</a:t>
            </a:r>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dirty="0" smtClean="0"/>
              <a:t>Nuestra alma puede ser la vela de Dios, pero también es una chispa de Dios, una pequeña llama encendida dentro de nosotros a partir de la Llama Divina. </a:t>
            </a:r>
            <a:endParaRPr lang="es-ES" sz="2400" dirty="0" smtClean="0"/>
          </a:p>
          <a:p>
            <a:r>
              <a:rPr lang="es-ES" sz="2400" dirty="0" smtClean="0"/>
              <a:t>Por </a:t>
            </a:r>
            <a:r>
              <a:rPr lang="es-ES" sz="2400" dirty="0" smtClean="0"/>
              <a:t>lo tanto, siempre y cuando la </a:t>
            </a:r>
            <a:r>
              <a:rPr lang="es-ES" sz="2400" b="1" i="1" dirty="0" err="1" smtClean="0"/>
              <a:t>neshamá</a:t>
            </a:r>
            <a:r>
              <a:rPr lang="es-ES" sz="2400" dirty="0" smtClean="0"/>
              <a:t> - alma - todavía está en nosotros, nosotros tenemos todo lo necesario - la energía para pasar a crear milagros. Hay un dicho </a:t>
            </a:r>
            <a:r>
              <a:rPr lang="es-ES" sz="2400" dirty="0" smtClean="0"/>
              <a:t>judío, </a:t>
            </a:r>
            <a:r>
              <a:rPr lang="es-ES" sz="2400" dirty="0" smtClean="0"/>
              <a:t>que dice, </a:t>
            </a:r>
            <a:r>
              <a:rPr lang="es-ES" sz="2400" i="1" dirty="0" smtClean="0"/>
              <a:t>"Si </a:t>
            </a:r>
            <a:r>
              <a:rPr lang="es-ES" sz="2400" i="1" dirty="0" smtClean="0"/>
              <a:t>Dios te conduce a ella, Dios te llevará a través de ella</a:t>
            </a:r>
            <a:r>
              <a:rPr lang="es-ES" sz="2400" i="1" dirty="0" smtClean="0"/>
              <a:t>.”</a:t>
            </a:r>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dirty="0" smtClean="0"/>
              <a:t>Nuestros </a:t>
            </a:r>
            <a:r>
              <a:rPr lang="es-ES" sz="2400" dirty="0" err="1" smtClean="0"/>
              <a:t>Mekubalim</a:t>
            </a:r>
            <a:r>
              <a:rPr lang="es-ES" sz="2400" dirty="0" smtClean="0"/>
              <a:t> tienen una buena enseñanza para esto. La primera noche de </a:t>
            </a:r>
            <a:r>
              <a:rPr lang="es-ES" sz="2400" dirty="0" err="1" smtClean="0"/>
              <a:t>Janucá</a:t>
            </a:r>
            <a:r>
              <a:rPr lang="es-ES" sz="2400" dirty="0" smtClean="0"/>
              <a:t> , encendemos una sola vela - una luz. Pero, de hecho, hay dos luces. </a:t>
            </a:r>
            <a:endParaRPr lang="es-ES" sz="2400" dirty="0" smtClean="0"/>
          </a:p>
          <a:p>
            <a:r>
              <a:rPr lang="es-ES" sz="2400" dirty="0" smtClean="0"/>
              <a:t>El </a:t>
            </a:r>
            <a:r>
              <a:rPr lang="es-ES" sz="2400" b="1" i="1" dirty="0" err="1" smtClean="0"/>
              <a:t>shamas</a:t>
            </a:r>
            <a:r>
              <a:rPr lang="es-ES" sz="2400" dirty="0" smtClean="0"/>
              <a:t> ( ayudante ) enciende la luz de la primera vela y nunca deja que cualquier vela se prenda sola. </a:t>
            </a:r>
            <a:endParaRPr lang="es-ES" sz="2400" dirty="0" smtClean="0"/>
          </a:p>
          <a:p>
            <a:r>
              <a:rPr lang="es-ES" sz="2400" dirty="0" smtClean="0"/>
              <a:t>El </a:t>
            </a:r>
            <a:r>
              <a:rPr lang="es-ES" sz="2400" b="1" i="1" dirty="0" err="1" smtClean="0"/>
              <a:t>shamas</a:t>
            </a:r>
            <a:r>
              <a:rPr lang="es-ES" sz="2400" dirty="0" smtClean="0"/>
              <a:t> es simbólico de la </a:t>
            </a:r>
            <a:r>
              <a:rPr lang="es-ES" sz="2400" b="1" i="1" dirty="0" smtClean="0"/>
              <a:t>Shejiná</a:t>
            </a:r>
            <a:r>
              <a:rPr lang="es-ES" sz="2400" dirty="0" smtClean="0"/>
              <a:t> , la presencia femenina divina que mora en nosotros, y ella viene a verlo a él que cada noche tenga su Luz.</a:t>
            </a:r>
            <a:endParaRPr lang="es-ES" sz="2400" i="1" dirty="0" smtClean="0"/>
          </a:p>
        </p:txBody>
      </p:sp>
      <p:pic>
        <p:nvPicPr>
          <p:cNvPr id="92163" name="Picture 3"/>
          <p:cNvPicPr>
            <a:picLocks noChangeAspect="1" noChangeArrowheads="1"/>
          </p:cNvPicPr>
          <p:nvPr/>
        </p:nvPicPr>
        <p:blipFill>
          <a:blip r:embed="rId4" cstate="print"/>
          <a:srcRect/>
          <a:stretch>
            <a:fillRect/>
          </a:stretch>
        </p:blipFill>
        <p:spPr bwMode="auto">
          <a:xfrm>
            <a:off x="6172200" y="3733800"/>
            <a:ext cx="2571750" cy="1714500"/>
          </a:xfrm>
          <a:prstGeom prst="rect">
            <a:avLst/>
          </a:prstGeom>
          <a:noFill/>
          <a:ln w="9525">
            <a:noFill/>
            <a:miter lim="800000"/>
            <a:headEnd/>
            <a:tailEnd/>
          </a:ln>
          <a:effectLst/>
        </p:spPr>
      </p:pic>
      <p:cxnSp>
        <p:nvCxnSpPr>
          <p:cNvPr id="9" name="Straight Arrow Connector 8"/>
          <p:cNvCxnSpPr/>
          <p:nvPr/>
        </p:nvCxnSpPr>
        <p:spPr>
          <a:xfrm>
            <a:off x="2514600" y="3733800"/>
            <a:ext cx="49530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181600" cy="4648200"/>
          </a:xfrm>
        </p:spPr>
        <p:txBody>
          <a:bodyPr/>
          <a:lstStyle/>
          <a:p>
            <a:r>
              <a:rPr lang="es-ES" sz="2400" dirty="0" smtClean="0"/>
              <a:t>De la misma manera, se pone de pie con cada alma para dar a esa alma exactamente lo que necesita para seguir brillando - para darle su aceite, su energía. </a:t>
            </a:r>
            <a:endParaRPr lang="es-ES" sz="2400" dirty="0" smtClean="0"/>
          </a:p>
          <a:p>
            <a:r>
              <a:rPr lang="es-ES" sz="2400" dirty="0" smtClean="0"/>
              <a:t>Ella </a:t>
            </a:r>
            <a:r>
              <a:rPr lang="es-ES" sz="2400" dirty="0" smtClean="0"/>
              <a:t>enciende cada alma de Su propia Esencia y hace todo lo posible para mantenerlo todo iluminado. </a:t>
            </a:r>
            <a:endParaRPr lang="es-ES" sz="2400" dirty="0" smtClean="0"/>
          </a:p>
          <a:p>
            <a:r>
              <a:rPr lang="es-ES" sz="2400" dirty="0" smtClean="0"/>
              <a:t>A </a:t>
            </a:r>
            <a:r>
              <a:rPr lang="es-ES" sz="2400" dirty="0" smtClean="0"/>
              <a:t>su vez, al igual que el </a:t>
            </a:r>
            <a:r>
              <a:rPr lang="es-ES" sz="2400" b="1" i="1" dirty="0" err="1" smtClean="0"/>
              <a:t>shamas</a:t>
            </a:r>
            <a:r>
              <a:rPr lang="es-ES" sz="2400" dirty="0" smtClean="0"/>
              <a:t> enciende las otras velas, al igual que la </a:t>
            </a:r>
            <a:r>
              <a:rPr lang="es-ES" sz="2400" b="1" i="1" dirty="0" smtClean="0"/>
              <a:t>Shejiná</a:t>
            </a:r>
            <a:r>
              <a:rPr lang="es-ES" sz="2400" dirty="0" smtClean="0"/>
              <a:t> enciende nuestras almas , podemos encender las almas de los demás. </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200" dirty="0" smtClean="0"/>
              <a:t>Contamos </a:t>
            </a:r>
            <a:r>
              <a:rPr lang="es-ES" sz="2200" dirty="0" smtClean="0"/>
              <a:t>con el potencial de ayudar a los demás, para alimentar a otros sin disminuir nuestra propia fuente de energía. </a:t>
            </a:r>
            <a:endParaRPr lang="es-ES" sz="2200" dirty="0" smtClean="0"/>
          </a:p>
          <a:p>
            <a:r>
              <a:rPr lang="es-ES" sz="2200" dirty="0" smtClean="0"/>
              <a:t>Una vela que se levanta por sí misma puede tener un número infinito de otras velas encendidas por ella sin menoscabo de su propio fuego. • </a:t>
            </a:r>
            <a:endParaRPr lang="es-ES" sz="2200" dirty="0" smtClean="0"/>
          </a:p>
          <a:p>
            <a:r>
              <a:rPr lang="es-ES" sz="2200" dirty="0" smtClean="0"/>
              <a:t>A </a:t>
            </a:r>
            <a:r>
              <a:rPr lang="es-ES" sz="2200" dirty="0" smtClean="0"/>
              <a:t>nuestros </a:t>
            </a:r>
            <a:r>
              <a:rPr lang="es-ES" sz="2200" dirty="0" err="1" smtClean="0"/>
              <a:t>Mekubalim</a:t>
            </a:r>
            <a:r>
              <a:rPr lang="es-ES" sz="2200" dirty="0" smtClean="0"/>
              <a:t> </a:t>
            </a:r>
            <a:r>
              <a:rPr lang="es-ES" sz="2200" dirty="0" smtClean="0"/>
              <a:t>también </a:t>
            </a:r>
            <a:r>
              <a:rPr lang="es-ES" sz="2200" dirty="0" smtClean="0"/>
              <a:t>les gustan los números. </a:t>
            </a:r>
            <a:endParaRPr lang="es-ES" sz="2200" dirty="0" smtClean="0"/>
          </a:p>
          <a:p>
            <a:r>
              <a:rPr lang="es-ES" sz="2200" dirty="0" smtClean="0"/>
              <a:t>Ellos </a:t>
            </a:r>
            <a:r>
              <a:rPr lang="es-ES" sz="2200" dirty="0" smtClean="0"/>
              <a:t>descubrieron que si nos fijamos en la suma total de todas las velas de las ocho noches sin incluir el </a:t>
            </a:r>
            <a:r>
              <a:rPr lang="es-ES" sz="2200" dirty="0" err="1" smtClean="0"/>
              <a:t>Shamas</a:t>
            </a:r>
            <a:r>
              <a:rPr lang="es-ES" sz="2200" dirty="0" smtClean="0"/>
              <a:t> hay un total de 36 velas. 1 2 3 4 5 6 7 8 = 36. </a:t>
            </a:r>
            <a:endParaRPr lang="es-ES" sz="2200" dirty="0" smtClean="0"/>
          </a:p>
        </p:txBody>
      </p:sp>
      <p:pic>
        <p:nvPicPr>
          <p:cNvPr id="91138" name="Picture 2"/>
          <p:cNvPicPr>
            <a:picLocks noChangeAspect="1" noChangeArrowheads="1"/>
          </p:cNvPicPr>
          <p:nvPr/>
        </p:nvPicPr>
        <p:blipFill>
          <a:blip r:embed="rId4" cstate="print"/>
          <a:srcRect/>
          <a:stretch>
            <a:fillRect/>
          </a:stretch>
        </p:blipFill>
        <p:spPr bwMode="auto">
          <a:xfrm>
            <a:off x="6168044" y="2514600"/>
            <a:ext cx="2975956" cy="18288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400" dirty="0" smtClean="0"/>
              <a:t>Algunos </a:t>
            </a:r>
            <a:r>
              <a:rPr lang="es-ES" sz="2400" dirty="0" smtClean="0"/>
              <a:t>conectan este 36 con el número de horas que la luz primordial en el principio de la creación brilló en el Jardín del Edén antes del exilio desde el jardín y antes de la ocultación de esa luz primordial</a:t>
            </a:r>
            <a:r>
              <a:rPr lang="es-ES" sz="2400" dirty="0" smtClean="0"/>
              <a:t>.</a:t>
            </a:r>
          </a:p>
          <a:p>
            <a:r>
              <a:rPr lang="es-ES" sz="2400" dirty="0" smtClean="0"/>
              <a:t>Algunos dicen que normalmente no tenemos fácil acceso a la luz primordial, pero que podemos conseguir acceso temporal en momentos especiales del año. </a:t>
            </a:r>
            <a:endParaRPr lang="es-ES" sz="2400" dirty="0" smtClean="0"/>
          </a:p>
        </p:txBody>
      </p:sp>
      <p:pic>
        <p:nvPicPr>
          <p:cNvPr id="90114" name="Picture 2"/>
          <p:cNvPicPr>
            <a:picLocks noChangeAspect="1" noChangeArrowheads="1"/>
          </p:cNvPicPr>
          <p:nvPr/>
        </p:nvPicPr>
        <p:blipFill>
          <a:blip r:embed="rId4" cstate="print"/>
          <a:srcRect/>
          <a:stretch>
            <a:fillRect/>
          </a:stretch>
        </p:blipFill>
        <p:spPr bwMode="auto">
          <a:xfrm>
            <a:off x="5943600" y="2362200"/>
            <a:ext cx="3200400" cy="2400300"/>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400" dirty="0" err="1" smtClean="0"/>
              <a:t>Janucá</a:t>
            </a:r>
            <a:r>
              <a:rPr lang="es-ES" sz="2400" dirty="0" smtClean="0"/>
              <a:t> </a:t>
            </a:r>
            <a:r>
              <a:rPr lang="es-ES" sz="2400" dirty="0" smtClean="0"/>
              <a:t>es un tiempo de acceso. Como tal, nos da la oportunidad de ver con gran claridad y pureza - tanto es así que podemos tener una visión profética, podemos ver lo que está por venir. </a:t>
            </a:r>
            <a:endParaRPr lang="es-ES" sz="2400" dirty="0" smtClean="0"/>
          </a:p>
          <a:p>
            <a:r>
              <a:rPr lang="es-ES" sz="2400" dirty="0" smtClean="0"/>
              <a:t>Tal </a:t>
            </a:r>
            <a:r>
              <a:rPr lang="es-ES" sz="2400" dirty="0" smtClean="0"/>
              <a:t>vez el acceso a esa luz también nos permite acceder a la energía de los milagros, no sólo de ver hacia el futuro, pero para empezar a crear el futuro.</a:t>
            </a:r>
            <a:endParaRPr lang="es-ES" sz="2400" i="1" dirty="0" smtClean="0"/>
          </a:p>
        </p:txBody>
      </p:sp>
      <p:pic>
        <p:nvPicPr>
          <p:cNvPr id="89090" name="Picture 2"/>
          <p:cNvPicPr>
            <a:picLocks noChangeAspect="1" noChangeArrowheads="1"/>
          </p:cNvPicPr>
          <p:nvPr/>
        </p:nvPicPr>
        <p:blipFill>
          <a:blip r:embed="rId4" cstate="print"/>
          <a:srcRect/>
          <a:stretch>
            <a:fillRect/>
          </a:stretch>
        </p:blipFill>
        <p:spPr bwMode="auto">
          <a:xfrm>
            <a:off x="6324600" y="2590800"/>
            <a:ext cx="2400300" cy="18002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400" dirty="0" smtClean="0"/>
              <a:t>Si quieres probar la meditación mirando, intenta esto en la última noche : Comienza mirando la primera vela y te centras en uno ... la idea de un solo Dios ... el Creador ... todo lo que Es... iluminando los muchos. </a:t>
            </a:r>
            <a:endParaRPr lang="es-ES" sz="2400" dirty="0" smtClean="0"/>
          </a:p>
          <a:p>
            <a:r>
              <a:rPr lang="es-ES" sz="2400" dirty="0" smtClean="0"/>
              <a:t>Hay </a:t>
            </a:r>
            <a:r>
              <a:rPr lang="es-ES" sz="2400" dirty="0" smtClean="0"/>
              <a:t>una unidad que viene cuando el resto de las velas se encienden . </a:t>
            </a:r>
            <a:endParaRPr lang="es-ES" sz="2400" dirty="0" smtClean="0"/>
          </a:p>
          <a:p>
            <a:r>
              <a:rPr lang="es-ES" sz="2400" dirty="0" smtClean="0"/>
              <a:t>Y </a:t>
            </a:r>
            <a:r>
              <a:rPr lang="es-ES" sz="2400" dirty="0" smtClean="0"/>
              <a:t>a medida que nos sumergimos en el Uno, nos movemos a través de los muchos. </a:t>
            </a:r>
            <a:endParaRPr lang="es-ES" sz="2400" dirty="0" smtClean="0"/>
          </a:p>
        </p:txBody>
      </p:sp>
      <p:pic>
        <p:nvPicPr>
          <p:cNvPr id="88066" name="Picture 2"/>
          <p:cNvPicPr>
            <a:picLocks noChangeAspect="1" noChangeArrowheads="1"/>
          </p:cNvPicPr>
          <p:nvPr/>
        </p:nvPicPr>
        <p:blipFill>
          <a:blip r:embed="rId4" cstate="print"/>
          <a:srcRect/>
          <a:stretch>
            <a:fillRect/>
          </a:stretch>
        </p:blipFill>
        <p:spPr bwMode="auto">
          <a:xfrm>
            <a:off x="6629400" y="2133600"/>
            <a:ext cx="2095500" cy="2790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400" dirty="0" smtClean="0"/>
              <a:t>Siga </a:t>
            </a:r>
            <a:r>
              <a:rPr lang="es-ES" sz="2400" dirty="0" smtClean="0"/>
              <a:t>mirando las velas, hasta que termine en el lugar de la Unidad - la séptima vela. </a:t>
            </a:r>
            <a:endParaRPr lang="es-ES" sz="2400" dirty="0" smtClean="0"/>
          </a:p>
          <a:p>
            <a:r>
              <a:rPr lang="es-ES" sz="2400" dirty="0" smtClean="0"/>
              <a:t>Siete </a:t>
            </a:r>
            <a:r>
              <a:rPr lang="es-ES" sz="2400" dirty="0" smtClean="0"/>
              <a:t>es el lugar de Terminación. </a:t>
            </a:r>
            <a:endParaRPr lang="es-ES" sz="2400" dirty="0" smtClean="0"/>
          </a:p>
          <a:p>
            <a:r>
              <a:rPr lang="es-ES" sz="2400" dirty="0" smtClean="0"/>
              <a:t>Dios </a:t>
            </a:r>
            <a:r>
              <a:rPr lang="es-ES" sz="2400" dirty="0" smtClean="0"/>
              <a:t>terminó la creación en el séptimo día de la creación del sábado, el día de descanso y de reavivar el alma. </a:t>
            </a:r>
            <a:endParaRPr lang="es-ES" sz="2400" dirty="0" smtClean="0"/>
          </a:p>
          <a:p>
            <a:r>
              <a:rPr lang="es-ES" sz="2400" dirty="0" smtClean="0"/>
              <a:t>El </a:t>
            </a:r>
            <a:r>
              <a:rPr lang="es-ES" sz="2400" dirty="0" smtClean="0"/>
              <a:t>día siete, logramos shalom , la terminación , el lugar donde somos Uno con el </a:t>
            </a:r>
            <a:r>
              <a:rPr lang="es-ES" sz="2400" dirty="0" smtClean="0"/>
              <a:t>Uno.</a:t>
            </a:r>
            <a:endParaRPr lang="es-ES" sz="2400" i="1" dirty="0" smtClean="0"/>
          </a:p>
        </p:txBody>
      </p:sp>
      <p:pic>
        <p:nvPicPr>
          <p:cNvPr id="87042" name="Picture 2"/>
          <p:cNvPicPr>
            <a:picLocks noChangeAspect="1" noChangeArrowheads="1"/>
          </p:cNvPicPr>
          <p:nvPr/>
        </p:nvPicPr>
        <p:blipFill>
          <a:blip r:embed="rId4" cstate="print"/>
          <a:srcRect/>
          <a:stretch>
            <a:fillRect/>
          </a:stretch>
        </p:blipFill>
        <p:spPr bwMode="auto">
          <a:xfrm>
            <a:off x="6629400" y="2209800"/>
            <a:ext cx="2095500" cy="2790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400" dirty="0" smtClean="0"/>
              <a:t>Luego , vaya más allá a la vela número ocho, la última vela . </a:t>
            </a:r>
            <a:endParaRPr lang="es-ES" sz="2400" dirty="0" smtClean="0"/>
          </a:p>
          <a:p>
            <a:r>
              <a:rPr lang="es-ES" sz="2400" dirty="0" smtClean="0"/>
              <a:t>Aquí </a:t>
            </a:r>
            <a:r>
              <a:rPr lang="es-ES" sz="2400" dirty="0" smtClean="0"/>
              <a:t>entramos en el Infinito. </a:t>
            </a:r>
            <a:endParaRPr lang="es-ES" sz="2400" dirty="0" smtClean="0"/>
          </a:p>
          <a:p>
            <a:r>
              <a:rPr lang="es-ES" sz="2400" dirty="0" smtClean="0"/>
              <a:t>Vamos </a:t>
            </a:r>
            <a:r>
              <a:rPr lang="es-ES" sz="2400" dirty="0" smtClean="0"/>
              <a:t>más allá de lo que sabemos, lo que se ha creado antes, para entrar en un nuevo mundo, un mundo de posibilidades infinitas en conexión con la Unidad. </a:t>
            </a:r>
            <a:endParaRPr lang="es-ES" sz="2400" dirty="0" smtClean="0"/>
          </a:p>
          <a:p>
            <a:r>
              <a:rPr lang="es-ES" sz="2400" dirty="0" smtClean="0"/>
              <a:t>Ocho </a:t>
            </a:r>
            <a:r>
              <a:rPr lang="es-ES" sz="2400" dirty="0" smtClean="0"/>
              <a:t>luces representan un milagro ... más allá de siete, siete representa lo ordinario, lo conocido, el mundo revelado creado en ciclos de siete</a:t>
            </a:r>
            <a:r>
              <a:rPr lang="es-ES" sz="2400" dirty="0" smtClean="0"/>
              <a:t>.</a:t>
            </a:r>
          </a:p>
        </p:txBody>
      </p:sp>
      <p:pic>
        <p:nvPicPr>
          <p:cNvPr id="86018" name="Picture 2"/>
          <p:cNvPicPr>
            <a:picLocks noChangeAspect="1" noChangeArrowheads="1"/>
          </p:cNvPicPr>
          <p:nvPr/>
        </p:nvPicPr>
        <p:blipFill>
          <a:blip r:embed="rId4" cstate="print"/>
          <a:srcRect/>
          <a:stretch>
            <a:fillRect/>
          </a:stretch>
        </p:blipFill>
        <p:spPr bwMode="auto">
          <a:xfrm>
            <a:off x="6629400" y="2438400"/>
            <a:ext cx="2095500" cy="2790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400" dirty="0" smtClean="0"/>
              <a:t>Ocho </a:t>
            </a:r>
            <a:r>
              <a:rPr lang="es-ES" sz="2400" dirty="0" smtClean="0"/>
              <a:t>velas nos mueven más allá de lo conocido, más allá de los ciclos, más allá de las limitaciones y las fronteras, en lo extraordinario, en un lugar de trascendencia, en el lugar de la potencialidad pura. </a:t>
            </a:r>
            <a:endParaRPr lang="es-ES" sz="2400" dirty="0" smtClean="0"/>
          </a:p>
          <a:p>
            <a:r>
              <a:rPr lang="es-ES" sz="2400" dirty="0" smtClean="0"/>
              <a:t>Continúe </a:t>
            </a:r>
            <a:r>
              <a:rPr lang="es-ES" sz="2400" dirty="0" smtClean="0"/>
              <a:t>mirando en la octava vela mientras que trae las otras velas también en su línea de visión y vea todo el potencial.</a:t>
            </a:r>
            <a:endParaRPr lang="es-ES" sz="2400" i="1" dirty="0" smtClean="0"/>
          </a:p>
        </p:txBody>
      </p:sp>
      <p:pic>
        <p:nvPicPr>
          <p:cNvPr id="84994" name="Picture 2"/>
          <p:cNvPicPr>
            <a:picLocks noChangeAspect="1" noChangeArrowheads="1"/>
          </p:cNvPicPr>
          <p:nvPr/>
        </p:nvPicPr>
        <p:blipFill>
          <a:blip r:embed="rId4" cstate="print"/>
          <a:srcRect/>
          <a:stretch>
            <a:fillRect/>
          </a:stretch>
        </p:blipFill>
        <p:spPr bwMode="auto">
          <a:xfrm>
            <a:off x="6629400" y="2209800"/>
            <a:ext cx="2095500" cy="2790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400" dirty="0" smtClean="0"/>
              <a:t>Observe la calidad especial de la luz de las velas que emana de la </a:t>
            </a:r>
            <a:r>
              <a:rPr lang="es-ES" sz="2400" dirty="0" err="1" smtClean="0"/>
              <a:t>janukiá</a:t>
            </a:r>
            <a:r>
              <a:rPr lang="es-ES" sz="2400" dirty="0" smtClean="0"/>
              <a:t>. </a:t>
            </a:r>
          </a:p>
          <a:p>
            <a:r>
              <a:rPr lang="es-ES" sz="2400" dirty="0" smtClean="0"/>
              <a:t>Esta </a:t>
            </a:r>
            <a:r>
              <a:rPr lang="es-ES" sz="2400" dirty="0" smtClean="0"/>
              <a:t>es la luz eterna de Dios, la luz oculta, la luz santa que existía antes de la creación y que Adán y Eva vieron brevemente en el jardín. </a:t>
            </a:r>
            <a:endParaRPr lang="es-ES" sz="2400" dirty="0" smtClean="0"/>
          </a:p>
          <a:p>
            <a:r>
              <a:rPr lang="es-ES" sz="2400" dirty="0" smtClean="0"/>
              <a:t>Tome </a:t>
            </a:r>
            <a:r>
              <a:rPr lang="es-ES" sz="2400" dirty="0" smtClean="0"/>
              <a:t>un momento para tratar de conectarse con la luz primordial y para ver no sólo de nuevo al principio de la creación, sino en la extensión de la creación.</a:t>
            </a:r>
            <a:endParaRPr lang="es-ES" sz="2400" i="1" dirty="0" smtClean="0"/>
          </a:p>
        </p:txBody>
      </p:sp>
      <p:pic>
        <p:nvPicPr>
          <p:cNvPr id="83970" name="Picture 2"/>
          <p:cNvPicPr>
            <a:picLocks noChangeAspect="1" noChangeArrowheads="1"/>
          </p:cNvPicPr>
          <p:nvPr/>
        </p:nvPicPr>
        <p:blipFill>
          <a:blip r:embed="rId4" cstate="print"/>
          <a:srcRect/>
          <a:stretch>
            <a:fillRect/>
          </a:stretch>
        </p:blipFill>
        <p:spPr bwMode="auto">
          <a:xfrm>
            <a:off x="6629400" y="2057400"/>
            <a:ext cx="2095500" cy="27908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1800" dirty="0" smtClean="0"/>
              <a:t>( Usted puede hacer esta parte del ejercicio en cualquier noche de </a:t>
            </a:r>
            <a:r>
              <a:rPr lang="es-ES" sz="1800" dirty="0" err="1" smtClean="0"/>
              <a:t>Janucá</a:t>
            </a:r>
            <a:r>
              <a:rPr lang="es-ES" sz="1800" dirty="0" smtClean="0"/>
              <a:t>.) </a:t>
            </a:r>
            <a:endParaRPr lang="es-ES" sz="1800" dirty="0" smtClean="0"/>
          </a:p>
          <a:p>
            <a:r>
              <a:rPr lang="es-ES" sz="2400" dirty="0" smtClean="0"/>
              <a:t>Ahora</a:t>
            </a:r>
            <a:r>
              <a:rPr lang="es-ES" sz="2400" dirty="0" smtClean="0"/>
              <a:t>, observe el centro de una de las velas, en el </a:t>
            </a:r>
            <a:r>
              <a:rPr lang="es-ES" sz="2400" b="1" i="1" dirty="0" err="1" smtClean="0"/>
              <a:t>jashmal</a:t>
            </a:r>
            <a:r>
              <a:rPr lang="es-ES" sz="2400" dirty="0" smtClean="0"/>
              <a:t> , donde se consume la mecha física o el aceite, la transmutación de la energía. </a:t>
            </a:r>
            <a:endParaRPr lang="es-ES" sz="2400" dirty="0" smtClean="0"/>
          </a:p>
          <a:p>
            <a:r>
              <a:rPr lang="es-ES" sz="2400" dirty="0" smtClean="0"/>
              <a:t>Permita </a:t>
            </a:r>
            <a:r>
              <a:rPr lang="es-ES" sz="2400" dirty="0" smtClean="0"/>
              <a:t>que la luz de la vela brille en su propia vida. </a:t>
            </a:r>
            <a:endParaRPr lang="es-ES" sz="2400" dirty="0" smtClean="0"/>
          </a:p>
          <a:p>
            <a:r>
              <a:rPr lang="es-ES" sz="2400" dirty="0" smtClean="0"/>
              <a:t>Pregúntese </a:t>
            </a:r>
            <a:r>
              <a:rPr lang="es-ES" sz="2400" dirty="0" smtClean="0"/>
              <a:t>a si mismo, dónde se consume su energía? ¿Dónde debe estar poniendo su energía? Lo que le proporciona una fuente de energía? • </a:t>
            </a:r>
            <a:endParaRPr lang="es-ES" sz="2400"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7" name="Straight Arrow Connector 6"/>
          <p:cNvCxnSpPr/>
          <p:nvPr/>
        </p:nvCxnSpPr>
        <p:spPr>
          <a:xfrm>
            <a:off x="3733800" y="2743200"/>
            <a:ext cx="3581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5410200" cy="4648200"/>
          </a:xfrm>
        </p:spPr>
        <p:txBody>
          <a:bodyPr/>
          <a:lstStyle/>
          <a:p>
            <a:r>
              <a:rPr lang="es-ES" sz="2200" dirty="0" smtClean="0"/>
              <a:t>Mira </a:t>
            </a:r>
            <a:r>
              <a:rPr lang="es-ES" sz="2200" dirty="0" smtClean="0"/>
              <a:t>el </a:t>
            </a:r>
            <a:r>
              <a:rPr lang="es-ES" sz="2200" b="1" i="1" dirty="0" err="1" smtClean="0"/>
              <a:t>Esh</a:t>
            </a:r>
            <a:r>
              <a:rPr lang="es-ES" sz="2200" dirty="0" smtClean="0"/>
              <a:t>, la llama misma, el centro espiritual de la vela que ilumina el mundo. </a:t>
            </a:r>
            <a:endParaRPr lang="es-ES" sz="2200" dirty="0" smtClean="0"/>
          </a:p>
          <a:p>
            <a:r>
              <a:rPr lang="es-ES" sz="2200" dirty="0" smtClean="0"/>
              <a:t>Deje </a:t>
            </a:r>
            <a:r>
              <a:rPr lang="es-ES" sz="2200" dirty="0" smtClean="0"/>
              <a:t>que brille en su vida y su mundo. Pregúntese: ¿Qué tiene que ver con más claridad ? ¿Se ha encendido su alma? ¿Necesita más luz en su vida? </a:t>
            </a:r>
            <a:r>
              <a:rPr lang="es-ES" sz="2200" dirty="0" smtClean="0"/>
              <a:t>•</a:t>
            </a:r>
          </a:p>
          <a:p>
            <a:r>
              <a:rPr lang="es-ES" sz="2200" dirty="0" smtClean="0"/>
              <a:t> </a:t>
            </a:r>
            <a:r>
              <a:rPr lang="es-ES" sz="2200" dirty="0" smtClean="0"/>
              <a:t>Ahora, cierre los ojos por un momento y vuelva a abrirlos y trate de ver el </a:t>
            </a:r>
            <a:r>
              <a:rPr lang="es-ES" sz="2200" b="1" i="1" dirty="0" err="1" smtClean="0"/>
              <a:t>nogha</a:t>
            </a:r>
            <a:r>
              <a:rPr lang="es-ES" sz="2200" dirty="0" smtClean="0"/>
              <a:t> , el aura alrededor de la llama que existe en la potencialidad pura . ¿Qué te dice acerca de lo que te estás convirtiendo ? ¿Qué te dice sobre el propósito de tu alma? ¿Puedes ver el potencial en tu vida?</a:t>
            </a:r>
            <a:endParaRPr lang="es-ES" sz="2200" i="1" dirty="0" smtClean="0"/>
          </a:p>
        </p:txBody>
      </p:sp>
      <p:pic>
        <p:nvPicPr>
          <p:cNvPr id="60419" name="Picture 3"/>
          <p:cNvPicPr>
            <a:picLocks noChangeAspect="1" noChangeArrowheads="1"/>
          </p:cNvPicPr>
          <p:nvPr/>
        </p:nvPicPr>
        <p:blipFill>
          <a:blip r:embed="rId4" cstate="print"/>
          <a:srcRect/>
          <a:stretch>
            <a:fillRect/>
          </a:stretch>
        </p:blipFill>
        <p:spPr bwMode="auto">
          <a:xfrm>
            <a:off x="6324600" y="1905000"/>
            <a:ext cx="2066925" cy="3552825"/>
          </a:xfrm>
          <a:prstGeom prst="rect">
            <a:avLst/>
          </a:prstGeom>
          <a:noFill/>
          <a:ln w="9525">
            <a:noFill/>
            <a:miter lim="800000"/>
            <a:headEnd/>
            <a:tailEnd/>
          </a:ln>
          <a:effectLst/>
        </p:spPr>
      </p:pic>
      <p:cxnSp>
        <p:nvCxnSpPr>
          <p:cNvPr id="7" name="Straight Arrow Connector 6"/>
          <p:cNvCxnSpPr/>
          <p:nvPr/>
        </p:nvCxnSpPr>
        <p:spPr>
          <a:xfrm flipV="1">
            <a:off x="5715000" y="2819400"/>
            <a:ext cx="14478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438400" y="1752600"/>
            <a:ext cx="50292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26 </a:t>
            </a:r>
            <a:r>
              <a:rPr lang="es-CO" sz="1800" dirty="0" err="1" smtClean="0">
                <a:latin typeface="Calibri" pitchFamily="34" charset="0"/>
              </a:rPr>
              <a:t>Kislev</a:t>
            </a:r>
            <a:r>
              <a:rPr lang="es-CO" sz="1800" dirty="0" smtClean="0">
                <a:latin typeface="Calibri" pitchFamily="34" charset="0"/>
              </a:rPr>
              <a:t> 5777  –  </a:t>
            </a:r>
            <a:r>
              <a:rPr lang="es-CO" sz="1800" dirty="0" smtClean="0">
                <a:latin typeface="Calibri" pitchFamily="34" charset="0"/>
              </a:rPr>
              <a:t>26 </a:t>
            </a:r>
            <a:r>
              <a:rPr lang="es-CO" sz="1800" dirty="0" smtClean="0">
                <a:latin typeface="Calibri" pitchFamily="34" charset="0"/>
              </a:rPr>
              <a:t>Diciembre,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101182</TotalTime>
  <Words>2507</Words>
  <Application>Microsoft Office PowerPoint</Application>
  <PresentationFormat>On-screen Show (4:3)</PresentationFormat>
  <Paragraphs>166</Paragraphs>
  <Slides>31</Slides>
  <Notes>29</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 </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3169</cp:revision>
  <dcterms:created xsi:type="dcterms:W3CDTF">2013-10-13T19:31:46Z</dcterms:created>
  <dcterms:modified xsi:type="dcterms:W3CDTF">2016-12-27T02:36:30Z</dcterms:modified>
</cp:coreProperties>
</file>