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497" r:id="rId3"/>
    <p:sldId id="498" r:id="rId4"/>
    <p:sldId id="499" r:id="rId5"/>
    <p:sldId id="500" r:id="rId6"/>
    <p:sldId id="501" r:id="rId7"/>
    <p:sldId id="502" r:id="rId8"/>
    <p:sldId id="503" r:id="rId9"/>
    <p:sldId id="504" r:id="rId10"/>
    <p:sldId id="505" r:id="rId11"/>
    <p:sldId id="506" r:id="rId12"/>
    <p:sldId id="488" r:id="rId13"/>
    <p:sldId id="479" r:id="rId14"/>
    <p:sldId id="490" r:id="rId15"/>
    <p:sldId id="491" r:id="rId16"/>
    <p:sldId id="507" r:id="rId17"/>
    <p:sldId id="493" r:id="rId18"/>
    <p:sldId id="512" r:id="rId19"/>
    <p:sldId id="513" r:id="rId20"/>
    <p:sldId id="514" r:id="rId21"/>
    <p:sldId id="515" r:id="rId22"/>
    <p:sldId id="492" r:id="rId23"/>
    <p:sldId id="511" r:id="rId24"/>
    <p:sldId id="494" r:id="rId25"/>
    <p:sldId id="495" r:id="rId26"/>
    <p:sldId id="496" r:id="rId27"/>
    <p:sldId id="508" r:id="rId28"/>
    <p:sldId id="509" r:id="rId29"/>
    <p:sldId id="510" r:id="rId30"/>
    <p:sldId id="28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99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40A17A97-F592-4A7D-A172-8A0531C8AE95}" type="datetime1">
              <a:rPr lang="en-US"/>
              <a:pPr lvl="0"/>
              <a:t>3/13/2016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F12FA6FA-3ADB-4908-8F14-E00D930F9A7A}" type="slidenum">
              <a:rPr/>
              <a:pPr lvl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3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4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5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6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7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8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9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10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11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12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13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14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15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16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17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18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19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20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21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22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23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24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25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26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27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28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29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08BDED-18A4-4D17-BA6A-EC7D0FA14ECF}" type="datetime1">
              <a:rPr lang="en-US"/>
              <a:pPr lvl="0"/>
              <a:t>3/13/2016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4DB7E16-CB8F-4D32-8E29-59E0EBD7641E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0D88D80-1A1E-4AE0-8DB8-92BB9BE31DCD}" type="datetime1">
              <a:rPr lang="en-US"/>
              <a:pPr lvl="0"/>
              <a:t>3/13/2016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AE9DED0-DE6B-4C72-B3B8-B921AB65CBAA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8F2B8EB-E84D-4775-B1DE-21E893FCDE1C}" type="datetime1">
              <a:rPr lang="en-US"/>
              <a:pPr lvl="0"/>
              <a:t>3/13/2016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B7B115A-B7D5-456C-B272-79E96B7B124C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F7271F9-2133-4AB4-9557-E6BEBCFD931B}" type="datetime1">
              <a:rPr lang="en-US"/>
              <a:pPr lvl="0"/>
              <a:t>3/13/2016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EC8A43-39A2-4815-9D52-7727242BE6E5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5067A58-8C3E-4D94-AFA9-CAF3514A658D}" type="datetime1">
              <a:rPr lang="en-US"/>
              <a:pPr lvl="0"/>
              <a:t>3/13/2016</a:t>
            </a:fld>
            <a:endParaRPr lang="en-US"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DA98EC0-058B-4BC2-9445-F779C455F772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7877FA1-4EA7-4C27-A9A8-992F9AA75229}" type="datetime1">
              <a:rPr lang="en-US"/>
              <a:pPr lvl="0"/>
              <a:t>3/13/2016</a:t>
            </a:fld>
            <a:endParaRPr lang="en-US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384815F-7CC7-4903-9CE2-AB42B154A5B3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2094B3E-268B-4DA8-B230-0F9E729FAF67}" type="datetime1">
              <a:rPr lang="en-US"/>
              <a:pPr lvl="0"/>
              <a:t>3/13/2016</a:t>
            </a:fld>
            <a:endParaRPr lang="en-US"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DAF2E70-0411-48C6-A79F-8F7BB3C1CE48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C59871F-A5D4-4FB8-9735-AB09C6891B4C}" type="datetime1">
              <a:rPr lang="en-US"/>
              <a:pPr lvl="0"/>
              <a:t>3/13/2016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A880F79-F0F6-4D65-8A7D-2090305C32B8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171A04-1D7F-4BEC-BAB9-A8DA2E00CE60}" type="datetime1">
              <a:rPr lang="en-US"/>
              <a:pPr lvl="0"/>
              <a:t>3/13/2016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76C7F4C-C02F-4159-AF0F-D09A0173C741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5436EC6-F23F-44FD-81AD-474A0911943D}" type="datetime1">
              <a:rPr lang="en-US"/>
              <a:pPr lvl="0"/>
              <a:t>3/13/2016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37E4199-CE12-483F-8E24-CB3C3BE5FE8F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495ACF3-1FE9-4CC0-9AED-DAB7798E559A}" type="datetime1">
              <a:rPr lang="en-US"/>
              <a:pPr lvl="0"/>
              <a:t>3/13/2016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978BCE4-4276-4506-926D-B5F005A9CD53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D7B233D3-80C0-4A5C-BF95-106D87469009}" type="datetime1">
              <a:rPr lang="en-US"/>
              <a:pPr lvl="0"/>
              <a:t>3/13/2016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3" y="6356351"/>
            <a:ext cx="28956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3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4C5F84F6-A224-4275-AC5A-F18352077E17}" type="slidenum">
              <a:rPr/>
              <a:pPr lvl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</p:titleStyle>
    <p:bodyStyle>
      <a:lvl1pPr marL="342900" marR="0" lvl="0" indent="-342900" algn="l" defTabSz="914400" rtl="0" fontAlgn="auto" hangingPunct="0">
        <a:lnSpc>
          <a:spcPct val="100000"/>
        </a:lnSpc>
        <a:spcBef>
          <a:spcPts val="800"/>
        </a:spcBef>
        <a:spcAft>
          <a:spcPts val="0"/>
        </a:spcAft>
        <a:buSzPct val="100000"/>
        <a:buFont typeface="Arial"/>
        <a:buChar char="•"/>
        <a:tabLst/>
        <a:defRPr lang="en-US" sz="32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742950" marR="0" lvl="1" indent="-285750" algn="l" defTabSz="914400" rtl="0" fontAlgn="auto" hangingPunct="0">
        <a:lnSpc>
          <a:spcPct val="100000"/>
        </a:lnSpc>
        <a:spcBef>
          <a:spcPts val="700"/>
        </a:spcBef>
        <a:spcAft>
          <a:spcPts val="0"/>
        </a:spcAft>
        <a:buSzPct val="100000"/>
        <a:buFont typeface="Arial"/>
        <a:buChar char="–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0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/>
        <a:buChar char="–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/>
        <a:buChar char="»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 hangingPunct="1"/>
            <a:endParaRPr lang="es-CO" dirty="0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914400" y="1447796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/>
          <p:nvPr/>
        </p:nvSpPr>
        <p:spPr>
          <a:xfrm>
            <a:off x="685800" y="2339977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41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CURSO DE TORÁ</a:t>
            </a:r>
          </a:p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Clase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 # </a:t>
            </a:r>
            <a:r>
              <a:rPr lang="en-US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100 Yacob </a:t>
            </a:r>
            <a:r>
              <a:rPr lang="en-US" sz="24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anuncia</a:t>
            </a:r>
            <a:r>
              <a:rPr lang="en-US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 </a:t>
            </a:r>
            <a:r>
              <a:rPr lang="en-US" sz="24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su</a:t>
            </a:r>
            <a:r>
              <a:rPr lang="en-US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 </a:t>
            </a:r>
            <a:r>
              <a:rPr lang="en-US" sz="24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muerte</a:t>
            </a:r>
            <a:r>
              <a:rPr lang="en-US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 –</a:t>
            </a:r>
            <a:r>
              <a:rPr lang="en-US" sz="24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Venida</a:t>
            </a:r>
            <a:r>
              <a:rPr lang="en-US" sz="2400" b="0" i="0" u="none" strike="noStrike" kern="1200" cap="none" spc="0" baseline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 del </a:t>
            </a:r>
            <a:r>
              <a:rPr lang="en-US" sz="24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Mesías</a:t>
            </a:r>
            <a:endParaRPr lang="es-CO" sz="3000" b="0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cs typeface="Arial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32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Por: Eliyahu BaYonah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32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Director Shalom Haverim Org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32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New York</a:t>
            </a:r>
            <a:endParaRPr lang="en-US" sz="32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cs typeface="Arial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3200" b="0" i="0" u="none" strike="noStrike" kern="1200" cap="none" spc="0" baseline="0">
              <a:solidFill>
                <a:srgbClr val="898989"/>
              </a:solidFill>
              <a:uFillTx/>
              <a:latin typeface="Calibri" pitchFamily="34"/>
              <a:cs typeface="Arial"/>
            </a:endParaRPr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967035" y="990596"/>
            <a:ext cx="3209928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772400" y="6096003"/>
            <a:ext cx="1219196" cy="619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47:28  Y Jacob vivió en la tierra de Egipto diecisiete años, y fueron los días de Jacob, los años de su vida, ciento cuarenta y siete años.</a:t>
            </a:r>
          </a:p>
          <a:p>
            <a:r>
              <a:rPr lang="es-MX" sz="2400" b="1" dirty="0" err="1" smtClean="0"/>
              <a:t>Vayeji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Ya'akov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be'erets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Mitsrayim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shva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esreh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shanah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vayehi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yemey-Ya'akov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shney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jayav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sheva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shanim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ve'arba'im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ume'at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shanah</a:t>
            </a:r>
            <a:r>
              <a:rPr lang="es-MX" sz="2400" b="1" dirty="0" smtClean="0"/>
              <a:t>.</a:t>
            </a:r>
          </a:p>
          <a:p>
            <a:r>
              <a:rPr lang="es-MX" sz="2400" i="1" dirty="0" smtClean="0"/>
              <a:t>Rambán asegura que el descenso de Yacob y sus hijos a Egipto presagió la última era en la historia Judía, que es una aplicación del principio cardinal de “los sucesos de los Patriarcas son señales para sus descendientes”.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i="1" dirty="0" smtClean="0"/>
              <a:t>Rambán entonces sostiene la tesis con muchos paralelos:</a:t>
            </a:r>
          </a:p>
          <a:p>
            <a:r>
              <a:rPr lang="es-MX" sz="2400" i="1" dirty="0" smtClean="0"/>
              <a:t>“El descenso de Yacob a Egipto es un precursor de nuestro exilio hoy en las manos de “la cuarta bestia”, el símbolo del malvado Imperio Romano.”</a:t>
            </a:r>
          </a:p>
          <a:p>
            <a:r>
              <a:rPr lang="es-MX" sz="2400" i="1" dirty="0" smtClean="0"/>
              <a:t>Su base es considerando a Daniel Cap. 7</a:t>
            </a:r>
          </a:p>
          <a:p>
            <a:r>
              <a:rPr lang="es-MX" sz="2400" i="1" dirty="0" smtClean="0"/>
              <a:t>Daniel tuvo la visión de las 4 bestias, que representaron los 4 Reinos que subyugarían a Israel a través de la historia hasta que la última “bestia” sea sometida por el Rey Mesías.</a:t>
            </a:r>
          </a:p>
          <a:p>
            <a:r>
              <a:rPr lang="es-MX" sz="2400" i="1" dirty="0" smtClean="0"/>
              <a:t>La identidad de la 4ª. Bestia no esta revelada por Daniel, pero la Tradición la identifica con Edom –el Imperio Romano- y sus descendientes ideológicos.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i="1" dirty="0" smtClean="0"/>
              <a:t>Y cuál es la conexión entre Edom (Esav) y Roma?</a:t>
            </a:r>
          </a:p>
          <a:p>
            <a:r>
              <a:rPr lang="es-MX" sz="2400" i="1" dirty="0" smtClean="0"/>
              <a:t>Bereshit 36:43 </a:t>
            </a:r>
            <a:r>
              <a:rPr lang="en-US" sz="2400" dirty="0" smtClean="0"/>
              <a:t> el caudillo </a:t>
            </a:r>
            <a:r>
              <a:rPr lang="en-US" sz="2400" dirty="0" err="1" smtClean="0"/>
              <a:t>Magdiel</a:t>
            </a:r>
            <a:r>
              <a:rPr lang="en-US" sz="2400" dirty="0" smtClean="0"/>
              <a:t>, el caudillo </a:t>
            </a:r>
            <a:r>
              <a:rPr lang="en-US" sz="2400" dirty="0" err="1" smtClean="0"/>
              <a:t>Iram</a:t>
            </a:r>
            <a:r>
              <a:rPr lang="en-US" sz="2400" dirty="0" smtClean="0"/>
              <a:t>. </a:t>
            </a:r>
            <a:r>
              <a:rPr lang="en-US" sz="2400" dirty="0" err="1" smtClean="0"/>
              <a:t>Estos</a:t>
            </a:r>
            <a:r>
              <a:rPr lang="en-US" sz="2400" dirty="0" smtClean="0"/>
              <a:t> son los caudillos de Edom, </a:t>
            </a:r>
            <a:r>
              <a:rPr lang="en-US" sz="2400" dirty="0" err="1" smtClean="0"/>
              <a:t>según</a:t>
            </a:r>
            <a:r>
              <a:rPr lang="en-US" sz="2400" dirty="0" smtClean="0"/>
              <a:t> </a:t>
            </a:r>
            <a:r>
              <a:rPr lang="en-US" sz="2400" dirty="0" err="1" smtClean="0"/>
              <a:t>sus</a:t>
            </a:r>
            <a:r>
              <a:rPr lang="en-US" sz="2400" dirty="0" smtClean="0"/>
              <a:t> </a:t>
            </a:r>
            <a:r>
              <a:rPr lang="en-US" sz="2400" dirty="0" err="1" smtClean="0"/>
              <a:t>moradas</a:t>
            </a:r>
            <a:r>
              <a:rPr lang="en-US" sz="2400" dirty="0" smtClean="0"/>
              <a:t>, en la </a:t>
            </a:r>
            <a:r>
              <a:rPr lang="en-US" sz="2400" dirty="0" err="1" smtClean="0"/>
              <a:t>tierra</a:t>
            </a:r>
            <a:r>
              <a:rPr lang="en-US" sz="2400" dirty="0" smtClean="0"/>
              <a:t> de </a:t>
            </a:r>
            <a:r>
              <a:rPr lang="en-US" sz="2400" dirty="0" err="1" smtClean="0"/>
              <a:t>su</a:t>
            </a:r>
            <a:r>
              <a:rPr lang="en-US" sz="2400" dirty="0" smtClean="0"/>
              <a:t> </a:t>
            </a:r>
            <a:r>
              <a:rPr lang="en-US" sz="2400" dirty="0" err="1" smtClean="0"/>
              <a:t>posesión</a:t>
            </a:r>
            <a:r>
              <a:rPr lang="en-US" sz="2400" dirty="0" smtClean="0"/>
              <a:t>. Este </a:t>
            </a:r>
            <a:r>
              <a:rPr lang="en-US" sz="2400" dirty="0" err="1" smtClean="0"/>
              <a:t>es</a:t>
            </a:r>
            <a:r>
              <a:rPr lang="en-US" sz="2400" dirty="0" smtClean="0"/>
              <a:t> </a:t>
            </a:r>
            <a:r>
              <a:rPr lang="en-US" sz="2400" dirty="0" err="1" smtClean="0"/>
              <a:t>Esaú</a:t>
            </a:r>
            <a:r>
              <a:rPr lang="en-US" sz="2400" dirty="0" smtClean="0"/>
              <a:t>, padre de los </a:t>
            </a:r>
            <a:r>
              <a:rPr lang="en-US" sz="2400" dirty="0" err="1" smtClean="0"/>
              <a:t>edomitas</a:t>
            </a:r>
            <a:r>
              <a:rPr lang="en-US" sz="2400" dirty="0" smtClean="0"/>
              <a:t>.</a:t>
            </a:r>
          </a:p>
          <a:p>
            <a:r>
              <a:rPr lang="en-US" sz="2400" b="1" dirty="0" err="1" smtClean="0"/>
              <a:t>Aluf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Magdi'el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aluf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Iram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eleh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alufey</a:t>
            </a:r>
            <a:r>
              <a:rPr lang="en-US" sz="2400" b="1" dirty="0" smtClean="0"/>
              <a:t> Edom </a:t>
            </a:r>
            <a:r>
              <a:rPr lang="en-US" sz="2400" b="1" dirty="0" err="1" smtClean="0"/>
              <a:t>lemoshvotam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be'erets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ajuzatam</a:t>
            </a:r>
            <a:r>
              <a:rPr lang="en-US" sz="2400" b="1" dirty="0" smtClean="0"/>
              <a:t> hu Esav </a:t>
            </a:r>
            <a:r>
              <a:rPr lang="en-US" sz="2400" b="1" dirty="0" err="1" smtClean="0"/>
              <a:t>avi</a:t>
            </a:r>
            <a:r>
              <a:rPr lang="en-US" sz="2400" b="1" dirty="0" smtClean="0"/>
              <a:t> Edom.</a:t>
            </a:r>
          </a:p>
          <a:p>
            <a:r>
              <a:rPr lang="en-US" sz="2400" b="1" dirty="0" err="1" smtClean="0"/>
              <a:t>Magdiel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es</a:t>
            </a:r>
            <a:r>
              <a:rPr lang="en-US" sz="2400" b="1" dirty="0" smtClean="0"/>
              <a:t> Roma, dice Rashí, </a:t>
            </a:r>
            <a:r>
              <a:rPr lang="en-US" sz="2400" b="1" dirty="0" err="1" smtClean="0"/>
              <a:t>citando</a:t>
            </a:r>
            <a:r>
              <a:rPr lang="en-US" sz="2400" b="1" dirty="0" smtClean="0"/>
              <a:t> a </a:t>
            </a:r>
            <a:r>
              <a:rPr lang="en-US" sz="2400" b="1" dirty="0" err="1" smtClean="0"/>
              <a:t>Pirké</a:t>
            </a:r>
            <a:r>
              <a:rPr lang="en-US" sz="2400" b="1" dirty="0" smtClean="0"/>
              <a:t> de </a:t>
            </a:r>
            <a:r>
              <a:rPr lang="en-US" sz="2400" b="1" dirty="0" err="1" smtClean="0"/>
              <a:t>Rabí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Eliezer</a:t>
            </a:r>
            <a:r>
              <a:rPr lang="en-US" sz="2400" b="1" dirty="0" smtClean="0"/>
              <a:t>. </a:t>
            </a:r>
          </a:p>
          <a:p>
            <a:r>
              <a:rPr lang="en-US" sz="2400" i="1" dirty="0" smtClean="0"/>
              <a:t>En </a:t>
            </a:r>
            <a:r>
              <a:rPr lang="en-US" sz="2400" i="1" dirty="0" err="1" smtClean="0"/>
              <a:t>este</a:t>
            </a:r>
            <a:r>
              <a:rPr lang="en-US" sz="2400" i="1" dirty="0" smtClean="0"/>
              <a:t> Midrash se </a:t>
            </a:r>
            <a:r>
              <a:rPr lang="en-US" sz="2400" i="1" dirty="0" err="1" smtClean="0"/>
              <a:t>afirma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que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por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haber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desalojado</a:t>
            </a:r>
            <a:r>
              <a:rPr lang="en-US" sz="2400" i="1" dirty="0" smtClean="0"/>
              <a:t> la </a:t>
            </a:r>
            <a:r>
              <a:rPr lang="en-US" sz="2400" i="1" dirty="0" err="1" smtClean="0"/>
              <a:t>región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que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compartiría</a:t>
            </a:r>
            <a:r>
              <a:rPr lang="en-US" sz="2400" i="1" dirty="0" smtClean="0"/>
              <a:t> con </a:t>
            </a:r>
            <a:r>
              <a:rPr lang="en-US" sz="2400" i="1" dirty="0" err="1" smtClean="0"/>
              <a:t>Yaacob</a:t>
            </a:r>
            <a:r>
              <a:rPr lang="en-US" sz="2400" i="1" dirty="0" smtClean="0"/>
              <a:t> y se </a:t>
            </a:r>
            <a:r>
              <a:rPr lang="en-US" sz="2400" i="1" dirty="0" err="1" smtClean="0"/>
              <a:t>había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ido</a:t>
            </a:r>
            <a:r>
              <a:rPr lang="en-US" sz="2400" i="1" dirty="0" smtClean="0"/>
              <a:t> a </a:t>
            </a:r>
            <a:r>
              <a:rPr lang="en-US" sz="2400" i="1" dirty="0" err="1" smtClean="0"/>
              <a:t>otra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tierra</a:t>
            </a:r>
            <a:r>
              <a:rPr lang="en-US" sz="2400" i="1" dirty="0" smtClean="0"/>
              <a:t>, (verso 36:6) Dios le </a:t>
            </a:r>
            <a:r>
              <a:rPr lang="en-US" sz="2400" i="1" dirty="0" err="1" smtClean="0"/>
              <a:t>concedió</a:t>
            </a:r>
            <a:r>
              <a:rPr lang="en-US" sz="2400" i="1" dirty="0" smtClean="0"/>
              <a:t> la </a:t>
            </a:r>
            <a:r>
              <a:rPr lang="en-US" sz="2400" i="1" dirty="0" err="1" smtClean="0"/>
              <a:t>gran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cosa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que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sus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herederos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fundaran</a:t>
            </a:r>
            <a:r>
              <a:rPr lang="en-US" sz="2400" i="1" dirty="0" smtClean="0"/>
              <a:t> 120 </a:t>
            </a:r>
            <a:r>
              <a:rPr lang="en-US" sz="2400" i="1" dirty="0" err="1" smtClean="0"/>
              <a:t>países</a:t>
            </a:r>
            <a:r>
              <a:rPr lang="en-US" sz="2400" i="1" dirty="0" smtClean="0"/>
              <a:t>, </a:t>
            </a:r>
            <a:r>
              <a:rPr lang="en-US" sz="2400" i="1" dirty="0" err="1" smtClean="0"/>
              <a:t>desde</a:t>
            </a:r>
            <a:r>
              <a:rPr lang="en-US" sz="2400" i="1" dirty="0" smtClean="0"/>
              <a:t> Seir </a:t>
            </a:r>
            <a:r>
              <a:rPr lang="en-US" sz="2400" i="1" dirty="0" err="1" smtClean="0"/>
              <a:t>hasta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Magdiel</a:t>
            </a:r>
            <a:endParaRPr lang="en-US" sz="2400" i="1" dirty="0" smtClean="0"/>
          </a:p>
          <a:p>
            <a:endParaRPr lang="es-MX" sz="2400" i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i="1" dirty="0" smtClean="0"/>
              <a:t>El nombre </a:t>
            </a:r>
            <a:r>
              <a:rPr lang="es-MX" sz="2400" i="1" dirty="0" err="1" smtClean="0"/>
              <a:t>Magdiel</a:t>
            </a:r>
            <a:r>
              <a:rPr lang="es-MX" sz="2400" i="1" dirty="0" smtClean="0"/>
              <a:t> [</a:t>
            </a:r>
            <a:r>
              <a:rPr lang="he-IL" sz="2400" i="1" dirty="0" smtClean="0"/>
              <a:t>מַגְדִּיאֵל </a:t>
            </a:r>
            <a:r>
              <a:rPr lang="es-MX" sz="2400" i="1" dirty="0" smtClean="0"/>
              <a:t>]  es una contracción de “Dios engrandeció” [</a:t>
            </a:r>
            <a:r>
              <a:rPr lang="he-IL" sz="2400" i="1" dirty="0" smtClean="0"/>
              <a:t>אַל הִגְדִיל</a:t>
            </a:r>
            <a:r>
              <a:rPr lang="es-MX" sz="2400" i="1" dirty="0" smtClean="0"/>
              <a:t> ] aludiendo al hecho de que Dios concedió a la civilización romana más grandeza y poderío que a las demás naciones. (Gur Aryé)</a:t>
            </a:r>
          </a:p>
          <a:p>
            <a:r>
              <a:rPr lang="es-MX" sz="2400" i="1" dirty="0" smtClean="0"/>
              <a:t>Dice Rambán que </a:t>
            </a:r>
            <a:r>
              <a:rPr lang="es-MX" sz="2400" i="1" dirty="0" err="1" smtClean="0"/>
              <a:t>Magdiel</a:t>
            </a:r>
            <a:r>
              <a:rPr lang="es-MX" sz="2400" i="1" dirty="0" smtClean="0"/>
              <a:t> siendo Roma, como dice: “el caudillo </a:t>
            </a:r>
            <a:r>
              <a:rPr lang="es-MX" sz="2400" i="1" dirty="0" err="1" smtClean="0"/>
              <a:t>Magdiel</a:t>
            </a:r>
            <a:r>
              <a:rPr lang="es-MX" sz="2400" i="1" dirty="0" smtClean="0"/>
              <a:t>, el caudillo </a:t>
            </a:r>
            <a:r>
              <a:rPr lang="es-MX" sz="2400" i="1" dirty="0" err="1" smtClean="0"/>
              <a:t>Iram</a:t>
            </a:r>
            <a:r>
              <a:rPr lang="es-MX" sz="2400" i="1" dirty="0" smtClean="0"/>
              <a:t>”, la intención con esta declaración es que es una alusión a lo que pasaría con sus descendientes.</a:t>
            </a:r>
          </a:p>
          <a:p>
            <a:r>
              <a:rPr lang="es-MX" sz="2400" i="1" dirty="0" smtClean="0"/>
              <a:t>Entonces, éstos últimos caudillos, que son 10 hasta </a:t>
            </a:r>
            <a:r>
              <a:rPr lang="es-MX" sz="2400" i="1" dirty="0" err="1" smtClean="0"/>
              <a:t>Magdiel</a:t>
            </a:r>
            <a:r>
              <a:rPr lang="es-MX" sz="2400" i="1" dirty="0" smtClean="0"/>
              <a:t>, son una alusión al hecho de que habría 10 reyes Edomitas en su dominio, en el Cuarto Reinado que reinaría sobre la tierra de Edom y el décimo de ellos reinaría sobre Roma.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i="1" dirty="0" smtClean="0"/>
              <a:t>Y de allí su reino se regara sobre todo el mundo.</a:t>
            </a:r>
          </a:p>
          <a:p>
            <a:r>
              <a:rPr lang="es-MX" sz="2400" i="1" dirty="0" smtClean="0"/>
              <a:t>El nombre </a:t>
            </a:r>
            <a:r>
              <a:rPr lang="es-MX" sz="2400" i="1" dirty="0" err="1" smtClean="0"/>
              <a:t>Magdiel</a:t>
            </a:r>
            <a:r>
              <a:rPr lang="es-MX" sz="2400" i="1" dirty="0" smtClean="0"/>
              <a:t> alude a esto porque es “él se exaltará” [</a:t>
            </a:r>
            <a:r>
              <a:rPr lang="he-IL" sz="2400" i="1" dirty="0" smtClean="0"/>
              <a:t>יִתְגַּדֵּל</a:t>
            </a:r>
            <a:r>
              <a:rPr lang="es-MX" sz="2400" i="1" dirty="0" smtClean="0"/>
              <a:t>] sobre todos “los poderosos” [</a:t>
            </a:r>
            <a:r>
              <a:rPr lang="he-IL" sz="2400" i="1" dirty="0" smtClean="0"/>
              <a:t>אֵל</a:t>
            </a:r>
            <a:r>
              <a:rPr lang="es-MX" sz="2400" i="1" dirty="0" smtClean="0"/>
              <a:t>], como dice en Danyel 11:36</a:t>
            </a:r>
          </a:p>
          <a:p>
            <a:r>
              <a:rPr lang="es-MX" sz="2400" i="1" dirty="0" smtClean="0"/>
              <a:t>“Hará como su voluntad el rey, se elevará y se engrandecerá sobre todo ser humano poderoso…”</a:t>
            </a:r>
          </a:p>
          <a:p>
            <a:r>
              <a:rPr lang="es-MX" sz="2400" i="1" dirty="0" smtClean="0"/>
              <a:t>Esto es lo que significó de lo que está escrito en conexión con la Cuarta Bestia del sueño de Danyel:</a:t>
            </a:r>
          </a:p>
          <a:p>
            <a:r>
              <a:rPr lang="es-MX" sz="2400" i="1" dirty="0" smtClean="0"/>
              <a:t>“Y los Diez cuernos (de la Bestia) significan que de ese Reino Diez Reinados se instituirán ; y posteriormente, se levantara detrás de ellos, (otro)  que será diferente a los anteriores y a Tres Reyes abatirá” Danyel 7:24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i="1" dirty="0" smtClean="0"/>
              <a:t>Y ellos dijeron en Bereshit Rabá (76:6) relacionado con estos 10 cuernos, que representa a los 10 Reinos, “todos ellos (10) la escritura esta hablando de los descendientes de Esaú”.</a:t>
            </a:r>
          </a:p>
          <a:p>
            <a:r>
              <a:rPr lang="es-CO" sz="2400" i="1" dirty="0" smtClean="0"/>
              <a:t>Ellos explicaron mas adelante sobre las palabras “el caudillo de Iram”, el caudillo decimoprimero (11), que “él es destinado a amontonar riquezas para pagar tributo al rey Mesías,, que pueda ser revelado rápidamente”.</a:t>
            </a:r>
          </a:p>
          <a:p>
            <a:r>
              <a:rPr lang="es-CO" sz="2400" i="1" dirty="0" smtClean="0"/>
              <a:t>Así, el caudillo #11 presagió el hecho de que el último rey de Edom será sometido al Mesías y le pagara tributo.</a:t>
            </a:r>
          </a:p>
          <a:p>
            <a:r>
              <a:rPr lang="es-CO" sz="2400" i="1" dirty="0" smtClean="0"/>
              <a:t>El Libro de Danyel anticipa 4 reinos: Babilonia, Persia/Media, Grecia y Edom (Roma)</a:t>
            </a:r>
            <a:endParaRPr lang="es-MX" sz="2400" i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i="1" dirty="0" smtClean="0"/>
              <a:t>Los Edomitas son considerados “la nación hermana” de Israel:</a:t>
            </a:r>
          </a:p>
          <a:p>
            <a:r>
              <a:rPr lang="es-CO" sz="2400" b="1" dirty="0" smtClean="0"/>
              <a:t>20:14</a:t>
            </a:r>
            <a:r>
              <a:rPr lang="es-CO" sz="2400" dirty="0" smtClean="0"/>
              <a:t>   Y envió Moisés mensajeros desde </a:t>
            </a:r>
            <a:r>
              <a:rPr lang="es-CO" sz="2400" dirty="0" err="1" smtClean="0"/>
              <a:t>Cadesh</a:t>
            </a:r>
            <a:r>
              <a:rPr lang="es-CO" sz="2400" dirty="0" smtClean="0"/>
              <a:t> al rey de Edom (diciendo): Así dice tu hermano Israel: Tú supiste toda la fatiga que nos sobrevino;</a:t>
            </a:r>
          </a:p>
          <a:p>
            <a:r>
              <a:rPr lang="es-CO" sz="2400" b="1" dirty="0" err="1" smtClean="0"/>
              <a:t>Vayishlaj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Moshe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mal'ajim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miKadesh</a:t>
            </a:r>
            <a:r>
              <a:rPr lang="es-CO" sz="2400" b="1" dirty="0" smtClean="0"/>
              <a:t> el-</a:t>
            </a:r>
            <a:r>
              <a:rPr lang="es-CO" sz="2400" b="1" dirty="0" err="1" smtClean="0"/>
              <a:t>melej</a:t>
            </a:r>
            <a:r>
              <a:rPr lang="es-CO" sz="2400" b="1" dirty="0" smtClean="0"/>
              <a:t> Edom </a:t>
            </a:r>
            <a:r>
              <a:rPr lang="es-CO" sz="2400" b="1" dirty="0" err="1" smtClean="0"/>
              <a:t>koh</a:t>
            </a:r>
            <a:r>
              <a:rPr lang="es-CO" sz="2400" b="1" dirty="0" smtClean="0"/>
              <a:t> amar </a:t>
            </a:r>
            <a:r>
              <a:rPr lang="es-CO" sz="2400" b="1" dirty="0" err="1" smtClean="0"/>
              <a:t>ajija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Yisra'el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atah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yadata</a:t>
            </a:r>
            <a:r>
              <a:rPr lang="es-CO" sz="2400" b="1" dirty="0" smtClean="0"/>
              <a:t> et </a:t>
            </a:r>
            <a:r>
              <a:rPr lang="es-CO" sz="2400" b="1" dirty="0" err="1" smtClean="0"/>
              <a:t>kol-hatla'ah</a:t>
            </a:r>
            <a:r>
              <a:rPr lang="es-CO" sz="2400" b="1" dirty="0" smtClean="0"/>
              <a:t> asher </a:t>
            </a:r>
            <a:r>
              <a:rPr lang="es-CO" sz="2400" b="1" dirty="0" err="1" smtClean="0"/>
              <a:t>metsa'atnu</a:t>
            </a:r>
            <a:r>
              <a:rPr lang="es-CO" sz="2400" b="1" dirty="0" smtClean="0"/>
              <a:t>.</a:t>
            </a:r>
            <a:endParaRPr lang="es-CO" sz="2400" dirty="0" smtClean="0"/>
          </a:p>
          <a:p>
            <a:r>
              <a:rPr lang="es-MX" sz="2400" i="1" dirty="0" smtClean="0"/>
              <a:t>Rambán señala que la relación familiar de Israel con Edom dibuja un paralelo con la relación de Yacob/Yosef con Egipto.</a:t>
            </a:r>
          </a:p>
          <a:p>
            <a:endParaRPr lang="es-MX" sz="2400" i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i="1" dirty="0" smtClean="0"/>
              <a:t>Así como Yacob y Yosef buscaron refugio en Egipto, descansando sobre el amor que Faraón tenía por Yosef, así mismo, los </a:t>
            </a:r>
            <a:r>
              <a:rPr lang="es-CO" sz="2400" i="1" dirty="0" err="1" smtClean="0"/>
              <a:t>Hasmoneos</a:t>
            </a:r>
            <a:r>
              <a:rPr lang="es-CO" sz="2400" i="1" dirty="0" smtClean="0"/>
              <a:t> buscaron refugio con los Romanos y los Edomitas, descansando en el lazo de fraternidad que existía entre ellos.</a:t>
            </a:r>
          </a:p>
          <a:p>
            <a:r>
              <a:rPr lang="es-CO" sz="2400" i="1" dirty="0" smtClean="0"/>
              <a:t>El Tur cita esta línea de Rambán como sigue: “Y así nosotros somos con Roma y Edom; nuestros hermanos (los </a:t>
            </a:r>
            <a:r>
              <a:rPr lang="es-CO" sz="2400" i="1" dirty="0" err="1" smtClean="0"/>
              <a:t>Hasmoneos</a:t>
            </a:r>
            <a:r>
              <a:rPr lang="es-CO" sz="2400" i="1" dirty="0" smtClean="0"/>
              <a:t>) propiciaron nuestra venida a quedar bajo su control porque los </a:t>
            </a:r>
            <a:r>
              <a:rPr lang="es-CO" sz="2400" i="1" dirty="0" err="1" smtClean="0"/>
              <a:t>Hasmoneos</a:t>
            </a:r>
            <a:r>
              <a:rPr lang="es-CO" sz="2400" i="1" dirty="0" smtClean="0"/>
              <a:t> hicieron un pacto con los Romanos y Agripa II, el último Rey de los judíos en el periodo del Segundo Templo, corrieron donde ellos –Romanos- para buscar su asistencia”.</a:t>
            </a:r>
          </a:p>
          <a:p>
            <a:r>
              <a:rPr lang="es-CO" sz="1600" i="1" dirty="0" smtClean="0"/>
              <a:t>Los Romanos tomaron ventaja del pacto hasta cuando ganaron control sobre ellos</a:t>
            </a:r>
            <a:endParaRPr lang="es-MX" sz="1600" i="1" dirty="0" smtClean="0"/>
          </a:p>
          <a:p>
            <a:endParaRPr lang="es-MX" sz="2400" i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i="1" dirty="0" smtClean="0"/>
              <a:t>Y esto fue porque el hambre en Jerusalén hizo que fueran capturados por los Romanos y el Exilio vino a ser extremadamente largo para nosotros; su tiempo final no lo conocemos, como lo fueron los otros Exilios.</a:t>
            </a:r>
          </a:p>
          <a:p>
            <a:r>
              <a:rPr lang="es-CO" sz="2400" i="1" dirty="0" smtClean="0"/>
              <a:t>En este Exilio somos como hombres muertos, exclamando “nuestros huesos se han secado…estamos perdidos” (Ezequiel 37:11)</a:t>
            </a:r>
          </a:p>
          <a:p>
            <a:r>
              <a:rPr lang="es-CO" sz="2400" i="1" dirty="0" smtClean="0"/>
              <a:t>Y al final, “Ellos traerán a todos tus hermanos de entre todas las naciones como un tributo a Hashem” (Isaías 66:20)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i="1" dirty="0" smtClean="0"/>
              <a:t>Rambán aparentemente está aludiendo al comentario en Shir </a:t>
            </a:r>
            <a:r>
              <a:rPr lang="es-CO" sz="2400" i="1" dirty="0" err="1" smtClean="0"/>
              <a:t>Hashirim</a:t>
            </a:r>
            <a:r>
              <a:rPr lang="es-CO" sz="2400" i="1" dirty="0" smtClean="0"/>
              <a:t> que las naciones del mundo ayudarán y permitirán al Pueblo Judío regresar a Eretz Israel cuando el Mesías venga.</a:t>
            </a:r>
          </a:p>
          <a:p>
            <a:r>
              <a:rPr lang="es-CO" sz="2400" i="1" dirty="0" smtClean="0"/>
              <a:t>Y ellos “tendrán un duelo doloroso al ver nuestra gloria en ese momento. Y veremos la venganza de Dios “Pueda Él preservarnos y viviremos delante de él" para ver todo esto.</a:t>
            </a:r>
          </a:p>
          <a:p>
            <a:endParaRPr lang="es-MX" sz="1600" i="1" dirty="0" smtClean="0"/>
          </a:p>
          <a:p>
            <a:endParaRPr lang="es-MX" sz="2400" i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47:29 Y se acercaron los días en que Israel había de morir, y llamó a su hijo José y le dijo: Si es que he hallado gracia a tus ojos, te ruego que pongas tu mano debajo de mi muslo y uses conmigo merced y verdad. Te ruego no me sepultes en Egipto,</a:t>
            </a:r>
          </a:p>
          <a:p>
            <a:r>
              <a:rPr lang="es-MX" sz="2400" b="1" dirty="0" err="1" smtClean="0"/>
              <a:t>Vayikrevu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yemey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Yisra'el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lamut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vayikra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liveno</a:t>
            </a:r>
            <a:r>
              <a:rPr lang="es-MX" sz="2400" b="1" dirty="0" smtClean="0"/>
              <a:t> le-Yosef </a:t>
            </a:r>
            <a:r>
              <a:rPr lang="es-MX" sz="2400" b="1" dirty="0" err="1" smtClean="0"/>
              <a:t>vayomer</a:t>
            </a:r>
            <a:r>
              <a:rPr lang="es-MX" sz="2400" b="1" dirty="0" smtClean="0"/>
              <a:t> lo </a:t>
            </a:r>
            <a:r>
              <a:rPr lang="es-MX" sz="2400" b="1" dirty="0" err="1" smtClean="0"/>
              <a:t>im-na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matsati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jen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be'eyneyja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sim-na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yadeja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tajat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yereji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ve'asita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imadi</a:t>
            </a:r>
            <a:r>
              <a:rPr lang="es-MX" sz="2400" b="1" dirty="0" smtClean="0"/>
              <a:t> jesed </a:t>
            </a:r>
            <a:r>
              <a:rPr lang="es-MX" sz="2400" b="1" dirty="0" err="1" smtClean="0"/>
              <a:t>ve'emet</a:t>
            </a:r>
            <a:r>
              <a:rPr lang="es-MX" sz="2400" b="1" dirty="0" smtClean="0"/>
              <a:t> al-</a:t>
            </a:r>
            <a:r>
              <a:rPr lang="es-MX" sz="2400" b="1" dirty="0" err="1" smtClean="0"/>
              <a:t>na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tikbereni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beMitsrayim</a:t>
            </a:r>
            <a:r>
              <a:rPr lang="es-MX" sz="2400" b="1" dirty="0" smtClean="0"/>
              <a:t>.</a:t>
            </a:r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47:30 sino que descanse con mis padres; así que tú me llevaras de Egipto y me sepultarás en el sepulcro de ellos. Y él respondió: Yo haré conforme a tu dicho.</a:t>
            </a:r>
          </a:p>
          <a:p>
            <a:r>
              <a:rPr lang="es-MX" sz="2400" b="1" dirty="0" err="1" smtClean="0"/>
              <a:t>Veshajavti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im-avotay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unesatani</a:t>
            </a:r>
            <a:r>
              <a:rPr lang="es-MX" sz="2400" b="1" dirty="0" smtClean="0"/>
              <a:t> mi-</a:t>
            </a:r>
            <a:r>
              <a:rPr lang="es-MX" sz="2400" b="1" dirty="0" err="1" smtClean="0"/>
              <a:t>Mitsrayim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ukvartani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bikevuratam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vayomer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anoji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e'eseh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jidvareja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47:31 Y él dijo: ¡Júramelo!. Y se lo juró; e Israel se postró sobre la cabecera de su cama.</a:t>
            </a:r>
          </a:p>
          <a:p>
            <a:r>
              <a:rPr lang="es-MX" sz="2400" b="1" dirty="0" err="1" smtClean="0"/>
              <a:t>Vayomer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hishave'ah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vayishava</a:t>
            </a:r>
            <a:r>
              <a:rPr lang="es-MX" sz="2400" b="1" dirty="0" smtClean="0"/>
              <a:t> lo </a:t>
            </a:r>
            <a:r>
              <a:rPr lang="es-MX" sz="2400" b="1" dirty="0" err="1" smtClean="0"/>
              <a:t>vayishtaju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Yisra'el</a:t>
            </a:r>
            <a:r>
              <a:rPr lang="es-MX" sz="2400" b="1" dirty="0" smtClean="0"/>
              <a:t> al-</a:t>
            </a:r>
            <a:r>
              <a:rPr lang="es-MX" sz="2400" b="1" dirty="0" err="1" smtClean="0"/>
              <a:t>rosh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hamitah</a:t>
            </a:r>
            <a:r>
              <a:rPr lang="es-MX" sz="2400" b="1" dirty="0" smtClean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i="1" dirty="0" smtClean="0"/>
              <a:t>Jacob, antes de morir, pidió a su hijo José que hiciese con él "merced y verdad". </a:t>
            </a:r>
          </a:p>
          <a:p>
            <a:r>
              <a:rPr lang="es-MX" sz="2400" i="1" dirty="0" smtClean="0"/>
              <a:t>Los rabinos dedujeron de estas palabras que sólo la merced que se hace con los muertos es la verdadera, sobre todo si se practica con las personas sin recursos y sin parientes, ya que no existe posibilidad de recibir de ellos ninguna retribución, puesto que están muertos.</a:t>
            </a:r>
            <a:endParaRPr lang="es-MX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i="1" dirty="0" smtClean="0"/>
              <a:t>Rashí sostiene que Yacob le pidió esto a Yosef porque de acuerdo a lo que señala el Tratado Ketubot 111a, los muertos sepultados fuera de Israel no resucitarán sino solo experimentarán el dolor de rodar a través de pasajes subterráneos; y también para que los Mitzrim no hicieran de su cuerpo un objeto de culto idólatra.</a:t>
            </a:r>
          </a:p>
          <a:p>
            <a:r>
              <a:rPr lang="es-MX" sz="2400" dirty="0" smtClean="0"/>
              <a:t>Rambán dice que esto ocurrió en el último año de su vida.</a:t>
            </a:r>
          </a:p>
          <a:p>
            <a:r>
              <a:rPr lang="es-MX" sz="2400" dirty="0" smtClean="0"/>
              <a:t>La idea del verso es que Yacob sintió una pérdida de fuerza y se le incrementó su debilidad.</a:t>
            </a:r>
          </a:p>
          <a:p>
            <a:r>
              <a:rPr lang="es-MX" sz="2400" dirty="0" smtClean="0"/>
              <a:t>El no era que estuviera enfermo sino que supo que no iba a vivir mucho tiempo adelante y entonces llamó por su hijo Yosef.</a:t>
            </a:r>
            <a:endParaRPr lang="es-MX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i="1" dirty="0" smtClean="0"/>
              <a:t>Entonces, después de que Yosef regresó a la capital de Egipto, Yacob se puso enfermo.</a:t>
            </a:r>
          </a:p>
          <a:p>
            <a:r>
              <a:rPr lang="es-MX" sz="2400" i="1" dirty="0" smtClean="0"/>
              <a:t>Y le fue dicho a Yosef y él vino delante de Yacob con sus dos hijos y así él los bendeciría antes de su muerte.</a:t>
            </a:r>
          </a:p>
          <a:p>
            <a:r>
              <a:rPr lang="es-MX" sz="2400" i="1" dirty="0" smtClean="0"/>
              <a:t>De manera similar leemos “</a:t>
            </a:r>
            <a:r>
              <a:rPr lang="es-CO" sz="2400" dirty="0" smtClean="0"/>
              <a:t>Llegaron los días en que David había de morir” 1 Reyes 2:1</a:t>
            </a:r>
          </a:p>
          <a:p>
            <a:r>
              <a:rPr lang="es-CO" sz="2400" dirty="0" smtClean="0"/>
              <a:t>Y ahí mismo se dice, “y ordenó a Salomón su hijo, diciendo: ‘Yo voy en el camino de todos sobre la tierra’. </a:t>
            </a:r>
          </a:p>
          <a:p>
            <a:r>
              <a:rPr lang="es-CO" sz="2400" dirty="0" smtClean="0"/>
              <a:t>Esto significa que él conoció acerca de sí mismo en su corazón, y fue así, que él pronto iría a morir.</a:t>
            </a:r>
            <a:endParaRPr lang="es-MX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i="1" dirty="0" smtClean="0"/>
              <a:t>Qué dice el Talmud en el Tratado </a:t>
            </a:r>
            <a:r>
              <a:rPr lang="es-CO" sz="2400" i="1" dirty="0" err="1" smtClean="0"/>
              <a:t>Ketubim</a:t>
            </a:r>
            <a:r>
              <a:rPr lang="es-CO" sz="2400" i="1" dirty="0" smtClean="0"/>
              <a:t>?</a:t>
            </a:r>
          </a:p>
          <a:p>
            <a:r>
              <a:rPr lang="es-CO" sz="2400" i="1" dirty="0" smtClean="0"/>
              <a:t>Tú me llevarás de Egipto y me </a:t>
            </a:r>
            <a:r>
              <a:rPr lang="es-CO" sz="2400" i="1" dirty="0" smtClean="0"/>
              <a:t>entierran en el lugar </a:t>
            </a:r>
            <a:r>
              <a:rPr lang="es-CO" sz="2400" i="1" dirty="0" smtClean="0"/>
              <a:t>de </a:t>
            </a:r>
            <a:r>
              <a:rPr lang="es-CO" sz="2400" i="1" dirty="0" smtClean="0"/>
              <a:t>su sepultura.</a:t>
            </a:r>
          </a:p>
          <a:p>
            <a:r>
              <a:rPr lang="es-CO" sz="2400" i="1" dirty="0" err="1" smtClean="0"/>
              <a:t>Karna</a:t>
            </a:r>
            <a:r>
              <a:rPr lang="es-CO" sz="2400" i="1" dirty="0" smtClean="0"/>
              <a:t> </a:t>
            </a:r>
            <a:r>
              <a:rPr lang="es-CO" sz="2400" i="1" dirty="0" smtClean="0"/>
              <a:t>comentó: [Tiene que </a:t>
            </a:r>
            <a:r>
              <a:rPr lang="es-CO" sz="2400" i="1" dirty="0" smtClean="0"/>
              <a:t>ser aquí</a:t>
            </a:r>
            <a:r>
              <a:rPr lang="es-CO" sz="2400" i="1" dirty="0" smtClean="0"/>
              <a:t>] algún significado </a:t>
            </a:r>
            <a:r>
              <a:rPr lang="es-CO" sz="2400" i="1" dirty="0" smtClean="0"/>
              <a:t>interior. </a:t>
            </a:r>
          </a:p>
          <a:p>
            <a:r>
              <a:rPr lang="es-CO" sz="2400" i="1" dirty="0" smtClean="0"/>
              <a:t>Nuestro </a:t>
            </a:r>
            <a:r>
              <a:rPr lang="es-CO" sz="2400" i="1" dirty="0" smtClean="0"/>
              <a:t>padre Jacob bien sabía que era un hombre justo en todos los sentidos, y, </a:t>
            </a:r>
            <a:r>
              <a:rPr lang="es-CO" sz="2400" i="1" dirty="0" smtClean="0"/>
              <a:t>que </a:t>
            </a:r>
            <a:r>
              <a:rPr lang="es-CO" sz="2400" i="1" dirty="0" smtClean="0"/>
              <a:t>también serán resucitados los muertos fuera de la Tierra, ¿por qué </a:t>
            </a:r>
            <a:r>
              <a:rPr lang="es-CO" sz="2400" i="1" dirty="0" smtClean="0"/>
              <a:t>le puso problemas a sus </a:t>
            </a:r>
            <a:r>
              <a:rPr lang="es-CO" sz="2400" i="1" dirty="0" smtClean="0"/>
              <a:t>hijos? </a:t>
            </a:r>
            <a:endParaRPr lang="es-CO" sz="2400" i="1" dirty="0" smtClean="0"/>
          </a:p>
          <a:p>
            <a:r>
              <a:rPr lang="es-CO" sz="2400" i="1" dirty="0" smtClean="0"/>
              <a:t>Debido </a:t>
            </a:r>
            <a:r>
              <a:rPr lang="es-CO" sz="2400" i="1" dirty="0" smtClean="0"/>
              <a:t>a que posiblemente podría </a:t>
            </a:r>
            <a:r>
              <a:rPr lang="es-CO" sz="2400" i="1" dirty="0" smtClean="0"/>
              <a:t>no ser </a:t>
            </a:r>
            <a:r>
              <a:rPr lang="es-CO" sz="2400" i="1" dirty="0" smtClean="0"/>
              <a:t>digno de </a:t>
            </a:r>
            <a:r>
              <a:rPr lang="es-CO" sz="2400" i="1" dirty="0" smtClean="0"/>
              <a:t>[Rodar a </a:t>
            </a:r>
            <a:r>
              <a:rPr lang="es-CO" sz="2400" i="1" dirty="0" smtClean="0"/>
              <a:t>través de] las cavidades. </a:t>
            </a:r>
            <a:endParaRPr lang="es-CO" sz="2400" i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i="1" dirty="0" smtClean="0"/>
              <a:t>Del </a:t>
            </a:r>
            <a:r>
              <a:rPr lang="es-CO" sz="2400" i="1" dirty="0" smtClean="0"/>
              <a:t>mismo modo </a:t>
            </a:r>
            <a:r>
              <a:rPr lang="es-CO" sz="2400" i="1" dirty="0" smtClean="0"/>
              <a:t>se </a:t>
            </a:r>
            <a:r>
              <a:rPr lang="es-CO" sz="2400" i="1" dirty="0" smtClean="0"/>
              <a:t>lee en la Escritura, José hizo jurar a los hijos de Israel, [diciendo ... haréis llevar de aquí mis huesos], </a:t>
            </a:r>
            <a:endParaRPr lang="es-CO" sz="2400" i="1" dirty="0" smtClean="0"/>
          </a:p>
          <a:p>
            <a:r>
              <a:rPr lang="es-CO" sz="2400" i="1" dirty="0" smtClean="0"/>
              <a:t>Y </a:t>
            </a:r>
            <a:r>
              <a:rPr lang="es-CO" sz="2400" i="1" dirty="0" smtClean="0"/>
              <a:t>R. </a:t>
            </a:r>
            <a:r>
              <a:rPr lang="es-CO" sz="2400" i="1" dirty="0" err="1" smtClean="0"/>
              <a:t>Hanina</a:t>
            </a:r>
            <a:r>
              <a:rPr lang="es-CO" sz="2400" i="1" dirty="0" smtClean="0"/>
              <a:t> comentó: [No </a:t>
            </a:r>
            <a:r>
              <a:rPr lang="es-CO" sz="2400" i="1" dirty="0" smtClean="0"/>
              <a:t>es aquí</a:t>
            </a:r>
            <a:r>
              <a:rPr lang="es-CO" sz="2400" i="1" dirty="0" smtClean="0"/>
              <a:t>] un significado </a:t>
            </a:r>
            <a:r>
              <a:rPr lang="es-CO" sz="2400" i="1" dirty="0" smtClean="0"/>
              <a:t>interior.</a:t>
            </a:r>
          </a:p>
          <a:p>
            <a:r>
              <a:rPr lang="es-CO" sz="2400" i="1" dirty="0" smtClean="0"/>
              <a:t> </a:t>
            </a:r>
            <a:r>
              <a:rPr lang="es-CO" sz="2400" i="1" dirty="0" smtClean="0"/>
              <a:t>Joseph también sabía que era un hombre justo en todos los sentidos, y, puesto que </a:t>
            </a:r>
            <a:r>
              <a:rPr lang="es-CO" sz="2400" i="1" dirty="0" smtClean="0"/>
              <a:t>los que mueren fuera </a:t>
            </a:r>
            <a:r>
              <a:rPr lang="es-CO" sz="2400" i="1" dirty="0" smtClean="0"/>
              <a:t>de la Tierra </a:t>
            </a:r>
            <a:r>
              <a:rPr lang="es-CO" sz="2400" i="1" dirty="0" smtClean="0"/>
              <a:t>serán revividos, </a:t>
            </a:r>
            <a:r>
              <a:rPr lang="es-CO" sz="2400" i="1" dirty="0" smtClean="0"/>
              <a:t>¿por qué </a:t>
            </a:r>
            <a:r>
              <a:rPr lang="es-CO" sz="2400" i="1" dirty="0" smtClean="0"/>
              <a:t>puso en apuros a </a:t>
            </a:r>
            <a:r>
              <a:rPr lang="es-CO" sz="2400" i="1" dirty="0" smtClean="0"/>
              <a:t>sus hermanos [con] un viaje de cuatrocientos parasangas? Debido a que, posiblemente, podría </a:t>
            </a:r>
            <a:r>
              <a:rPr lang="es-CO" sz="2400" i="1" dirty="0" smtClean="0"/>
              <a:t>no ser </a:t>
            </a:r>
            <a:r>
              <a:rPr lang="es-CO" sz="2400" i="1" dirty="0" smtClean="0"/>
              <a:t>digno de </a:t>
            </a:r>
            <a:r>
              <a:rPr lang="es-CO" sz="2400" i="1" dirty="0" smtClean="0"/>
              <a:t>[Rodar a </a:t>
            </a:r>
            <a:r>
              <a:rPr lang="es-CO" sz="2400" i="1" dirty="0" smtClean="0"/>
              <a:t>través de] las cavidades.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i="1" dirty="0" smtClean="0"/>
              <a:t>Sus </a:t>
            </a:r>
            <a:r>
              <a:rPr lang="es-CO" sz="2400" i="1" dirty="0" smtClean="0"/>
              <a:t>hermanos </a:t>
            </a:r>
            <a:r>
              <a:rPr lang="es-CO" sz="2400" i="1" dirty="0" smtClean="0"/>
              <a:t>enviaron </a:t>
            </a:r>
            <a:r>
              <a:rPr lang="es-CO" sz="2400" i="1" dirty="0" smtClean="0"/>
              <a:t>[el siguiente mensaje] a Rabá: </a:t>
            </a:r>
            <a:r>
              <a:rPr lang="es-CO" sz="2400" i="1" dirty="0" smtClean="0"/>
              <a:t>'Jacob sabía muy bien </a:t>
            </a:r>
            <a:r>
              <a:rPr lang="es-CO" sz="2400" i="1" dirty="0" smtClean="0"/>
              <a:t>que él era un hombre justo en todos los sentidos ", etc. </a:t>
            </a:r>
            <a:endParaRPr lang="es-CO" sz="2400" i="1" dirty="0" smtClean="0"/>
          </a:p>
          <a:p>
            <a:r>
              <a:rPr lang="es-CO" sz="2400" i="1" dirty="0" err="1" smtClean="0"/>
              <a:t>Ilfa</a:t>
            </a:r>
            <a:r>
              <a:rPr lang="es-CO" sz="2400" i="1" dirty="0" smtClean="0"/>
              <a:t> </a:t>
            </a:r>
            <a:r>
              <a:rPr lang="es-CO" sz="2400" i="1" dirty="0" smtClean="0"/>
              <a:t>añade a esto el siguiente incidente. </a:t>
            </a:r>
            <a:endParaRPr lang="es-CO" sz="2400" i="1" dirty="0" smtClean="0"/>
          </a:p>
          <a:p>
            <a:r>
              <a:rPr lang="es-CO" sz="2400" i="1" dirty="0" smtClean="0"/>
              <a:t>Una </a:t>
            </a:r>
            <a:r>
              <a:rPr lang="es-CO" sz="2400" i="1" dirty="0" smtClean="0"/>
              <a:t>vez un hombre estaba preocupado por causa de [su incapacidad para casarse con] una cierta mujer de </a:t>
            </a:r>
            <a:r>
              <a:rPr lang="es-CO" sz="2400" i="1" dirty="0" smtClean="0"/>
              <a:t>y deseó bajar </a:t>
            </a:r>
            <a:r>
              <a:rPr lang="es-CO" sz="2400" i="1" dirty="0" smtClean="0"/>
              <a:t>[a su país]; pero tan pronto como escuchó </a:t>
            </a:r>
            <a:r>
              <a:rPr lang="es-CO" sz="2400" i="1" dirty="0" smtClean="0"/>
              <a:t>esto se </a:t>
            </a:r>
            <a:r>
              <a:rPr lang="es-CO" sz="2400" i="1" dirty="0" smtClean="0"/>
              <a:t>resignó a su estado de soltería </a:t>
            </a:r>
            <a:r>
              <a:rPr lang="es-CO" sz="2400" i="1" dirty="0" smtClean="0"/>
              <a:t>hasta </a:t>
            </a:r>
            <a:r>
              <a:rPr lang="es-CO" sz="2400" i="1" dirty="0" smtClean="0"/>
              <a:t>el día de su muerte. </a:t>
            </a:r>
            <a:endParaRPr lang="es-CO" sz="2400" i="1" dirty="0" smtClean="0"/>
          </a:p>
          <a:p>
            <a:r>
              <a:rPr lang="es-CO" sz="2400" i="1" dirty="0" smtClean="0"/>
              <a:t>A </a:t>
            </a:r>
            <a:r>
              <a:rPr lang="es-CO" sz="2400" i="1" dirty="0" smtClean="0"/>
              <a:t>pesar de que usted es un gran erudito </a:t>
            </a:r>
            <a:r>
              <a:rPr lang="es-CO" sz="2400" i="1" dirty="0" smtClean="0"/>
              <a:t>[</a:t>
            </a:r>
            <a:r>
              <a:rPr lang="es-CO" sz="2400" i="1" dirty="0" err="1" smtClean="0"/>
              <a:t>tendra</a:t>
            </a:r>
            <a:r>
              <a:rPr lang="es-CO" sz="2400" i="1" dirty="0" smtClean="0"/>
              <a:t> que </a:t>
            </a:r>
            <a:r>
              <a:rPr lang="es-CO" sz="2400" i="1" dirty="0" smtClean="0"/>
              <a:t>admitir que] un hombre que estudia por su cuenta no puede estar a la altura de un hombre que aprende de su maestro. </a:t>
            </a:r>
            <a:endParaRPr lang="es-CO" sz="2400" i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i="1" dirty="0" smtClean="0"/>
              <a:t>Y </a:t>
            </a:r>
            <a:r>
              <a:rPr lang="es-CO" sz="2400" i="1" dirty="0" smtClean="0"/>
              <a:t>tal vez se podría pensar que usted no tiene ningún maestro [suficientemente bueno para usted aquí, podemos informarle de que] </a:t>
            </a:r>
            <a:r>
              <a:rPr lang="es-CO" sz="2400" i="1" dirty="0" smtClean="0"/>
              <a:t>usted tiene </a:t>
            </a:r>
            <a:r>
              <a:rPr lang="es-CO" sz="2400" i="1" dirty="0" smtClean="0"/>
              <a:t>uno, y él es </a:t>
            </a:r>
            <a:r>
              <a:rPr lang="es-CO" sz="2400" i="1" dirty="0" smtClean="0"/>
              <a:t>R</a:t>
            </a:r>
            <a:r>
              <a:rPr lang="es-CO" sz="2400" i="1" dirty="0" smtClean="0"/>
              <a:t>. </a:t>
            </a:r>
            <a:r>
              <a:rPr lang="es-CO" sz="2400" i="1" dirty="0" err="1" smtClean="0"/>
              <a:t>Johanán</a:t>
            </a:r>
            <a:r>
              <a:rPr lang="es-CO" sz="2400" i="1" dirty="0" smtClean="0"/>
              <a:t>. </a:t>
            </a:r>
            <a:endParaRPr lang="es-CO" sz="2400" i="1" dirty="0" smtClean="0"/>
          </a:p>
          <a:p>
            <a:r>
              <a:rPr lang="es-CO" sz="2400" i="1" dirty="0" smtClean="0"/>
              <a:t>Si </a:t>
            </a:r>
            <a:r>
              <a:rPr lang="es-CO" sz="2400" i="1" dirty="0" smtClean="0"/>
              <a:t>no está viniendo para </a:t>
            </a:r>
            <a:r>
              <a:rPr lang="es-CO" sz="2400" i="1" dirty="0" smtClean="0"/>
              <a:t>arriba (Eretz), </a:t>
            </a:r>
            <a:r>
              <a:rPr lang="es-CO" sz="2400" i="1" dirty="0" smtClean="0"/>
              <a:t>sin embargo, tenga cuidado de estas tres cosas [le recomendamos]. </a:t>
            </a:r>
            <a:endParaRPr lang="es-CO" sz="2400" i="1" dirty="0" smtClean="0"/>
          </a:p>
          <a:p>
            <a:r>
              <a:rPr lang="es-CO" sz="2400" i="1" dirty="0" smtClean="0"/>
              <a:t>No </a:t>
            </a:r>
            <a:r>
              <a:rPr lang="es-CO" sz="2400" i="1" dirty="0" smtClean="0"/>
              <a:t>se siente demasiado tiempo, </a:t>
            </a:r>
            <a:r>
              <a:rPr lang="es-CO" sz="2400" i="1" dirty="0" smtClean="0"/>
              <a:t>porque sentarse [demasiado] agrava </a:t>
            </a:r>
            <a:r>
              <a:rPr lang="es-CO" sz="2400" i="1" dirty="0" smtClean="0"/>
              <a:t>las molestias abdominales de uno; </a:t>
            </a:r>
            <a:r>
              <a:rPr lang="es-CO" sz="2400" i="1" dirty="0" smtClean="0"/>
              <a:t>no te quedes parado mucho </a:t>
            </a:r>
            <a:r>
              <a:rPr lang="es-CO" sz="2400" i="1" dirty="0" smtClean="0"/>
              <a:t>tiempo, porque </a:t>
            </a:r>
            <a:r>
              <a:rPr lang="es-CO" sz="2400" i="1" dirty="0" smtClean="0"/>
              <a:t>quedarse de </a:t>
            </a:r>
            <a:r>
              <a:rPr lang="es-CO" sz="2400" i="1" dirty="0" smtClean="0"/>
              <a:t>pie </a:t>
            </a:r>
            <a:r>
              <a:rPr lang="es-CO" sz="2400" i="1" dirty="0" smtClean="0"/>
              <a:t>[mucho tiempo] es </a:t>
            </a:r>
            <a:r>
              <a:rPr lang="es-CO" sz="2400" i="1" dirty="0" smtClean="0"/>
              <a:t>perjudicial para el corazón; </a:t>
            </a:r>
            <a:endParaRPr lang="es-CO" sz="2400" i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i="1" dirty="0" smtClean="0"/>
              <a:t>y </a:t>
            </a:r>
            <a:r>
              <a:rPr lang="es-CO" sz="2400" i="1" dirty="0" smtClean="0"/>
              <a:t>no caminar demasiado, porque [</a:t>
            </a:r>
            <a:r>
              <a:rPr lang="es-CO" sz="2400" i="1" dirty="0" smtClean="0"/>
              <a:t>excesivo] </a:t>
            </a:r>
            <a:r>
              <a:rPr lang="es-CO" sz="2400" i="1" dirty="0" smtClean="0"/>
              <a:t>caminar es perjudicial para los ojos. </a:t>
            </a:r>
            <a:endParaRPr lang="es-CO" sz="2400" i="1" dirty="0" smtClean="0"/>
          </a:p>
          <a:p>
            <a:r>
              <a:rPr lang="es-CO" sz="2400" i="1" dirty="0" smtClean="0"/>
              <a:t>Más </a:t>
            </a:r>
            <a:r>
              <a:rPr lang="es-CO" sz="2400" i="1" dirty="0" smtClean="0"/>
              <a:t>bien </a:t>
            </a:r>
            <a:r>
              <a:rPr lang="es-CO" sz="2400" i="1" dirty="0" smtClean="0"/>
              <a:t>[gaste] </a:t>
            </a:r>
            <a:r>
              <a:rPr lang="es-CO" sz="2400" i="1" dirty="0" smtClean="0"/>
              <a:t>un tercio [de su tiempo] en </a:t>
            </a:r>
            <a:r>
              <a:rPr lang="es-CO" sz="2400" i="1" dirty="0" smtClean="0"/>
              <a:t>sentarse, este de </a:t>
            </a:r>
            <a:r>
              <a:rPr lang="es-CO" sz="2400" i="1" dirty="0" smtClean="0"/>
              <a:t>pie </a:t>
            </a:r>
            <a:r>
              <a:rPr lang="es-CO" sz="2400" i="1" dirty="0" smtClean="0"/>
              <a:t>un </a:t>
            </a:r>
            <a:r>
              <a:rPr lang="es-CO" sz="2400" i="1" dirty="0" smtClean="0"/>
              <a:t>tercio y un tercio </a:t>
            </a:r>
            <a:r>
              <a:rPr lang="es-CO" sz="2400" i="1" dirty="0" smtClean="0"/>
              <a:t>caminando. </a:t>
            </a:r>
          </a:p>
          <a:p>
            <a:r>
              <a:rPr lang="es-CO" sz="2400" i="1" dirty="0" smtClean="0"/>
              <a:t>Estar de pie es </a:t>
            </a:r>
            <a:r>
              <a:rPr lang="es-CO" sz="2400" i="1" dirty="0" smtClean="0"/>
              <a:t>mejor que sentarse cuando uno no tiene nada </a:t>
            </a:r>
            <a:r>
              <a:rPr lang="es-CO" sz="2400" i="1" dirty="0" smtClean="0"/>
              <a:t>en que </a:t>
            </a:r>
            <a:r>
              <a:rPr lang="es-CO" sz="2400" i="1" dirty="0" smtClean="0"/>
              <a:t>apoyarse.</a:t>
            </a:r>
            <a:endParaRPr lang="es-CO" sz="2400" i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i="1" dirty="0" smtClean="0"/>
              <a:t>Cuento Judío…</a:t>
            </a:r>
          </a:p>
          <a:p>
            <a:r>
              <a:rPr lang="es-CO" sz="2400" i="1" dirty="0" err="1" smtClean="0"/>
              <a:t>Yankel</a:t>
            </a:r>
            <a:r>
              <a:rPr lang="es-CO" sz="2400" i="1" dirty="0" smtClean="0"/>
              <a:t>, un inmigrante pobre, llegó a los Estados Unidos buscando libertad y una vida mejor. </a:t>
            </a:r>
          </a:p>
          <a:p>
            <a:r>
              <a:rPr lang="es-CO" sz="2400" i="1" dirty="0" smtClean="0"/>
              <a:t>Solo traía en sus bolsillos un puñado de monedas con las que compró un par de artículos de primera necesidad.</a:t>
            </a:r>
          </a:p>
          <a:p>
            <a:r>
              <a:rPr lang="es-CO" sz="2400" i="1" dirty="0" smtClean="0"/>
              <a:t>Se dedicó a la venta ambulante de jabón, alfileres, agujas y fósforos de puerta a puerta.</a:t>
            </a:r>
          </a:p>
          <a:p>
            <a:r>
              <a:rPr lang="es-CO" sz="2400" i="1" dirty="0" smtClean="0"/>
              <a:t>De esa manera se las arregló para alimentarse a sí mismo y hacer una pequeña ganancia. </a:t>
            </a:r>
          </a:p>
          <a:p>
            <a:r>
              <a:rPr lang="es-CO" sz="2400" i="1" dirty="0" smtClean="0"/>
              <a:t>Sin descanso, continuó comprando y vendiendo hasta que adquirió suficiente para abrir una pequeña tienda.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i="1" dirty="0" smtClean="0"/>
              <a:t>Se casó con </a:t>
            </a:r>
            <a:r>
              <a:rPr lang="es-CO" sz="2400" i="1" dirty="0" err="1" smtClean="0"/>
              <a:t>Rebeka</a:t>
            </a:r>
            <a:r>
              <a:rPr lang="es-CO" sz="2400" i="1" dirty="0" smtClean="0"/>
              <a:t>, quien trabajaba sin cesar junto a él, saliendo de la tienda sólo el tiempo necesario para preparar sus comidas en el pequeño apartamento en la trastienda o dejaba el lugar unas pocas horas para dedicarlas al sueño. </a:t>
            </a:r>
          </a:p>
          <a:p>
            <a:r>
              <a:rPr lang="es-CO" sz="2400" i="1" dirty="0" smtClean="0"/>
              <a:t>Entonces Dios los bendijo con un hijo y lo llamaron David.</a:t>
            </a:r>
          </a:p>
          <a:p>
            <a:r>
              <a:rPr lang="es-CO" sz="2400" i="1" dirty="0" smtClean="0"/>
              <a:t>Tan pronto como la joven esposa podía salió de su parto, ella trajo el niño a la tienda en una cesta. Allí lo alimentaba y cuidaba de él mientras esperaba a los clientes, y él daba sus primeros pasos entre las cajas y barriles de mercancía. </a:t>
            </a:r>
          </a:p>
          <a:p>
            <a:r>
              <a:rPr lang="es-CO" sz="2400" i="1" dirty="0" smtClean="0"/>
              <a:t>Cuando le nacieron mas niños ocurrió lo mismo.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i="1" dirty="0" err="1" smtClean="0"/>
              <a:t>Yankel</a:t>
            </a:r>
            <a:r>
              <a:rPr lang="es-CO" sz="2400" i="1" dirty="0" smtClean="0"/>
              <a:t> soñaba con el día que llegara y sus hijos crecieran y se hicieran cargo de la herencia que había construido cuidadosamente para ellos. </a:t>
            </a:r>
          </a:p>
          <a:p>
            <a:r>
              <a:rPr lang="es-CO" sz="2400" i="1" dirty="0" smtClean="0"/>
              <a:t>Fue su legado, lo mejor que tenía para ellos. </a:t>
            </a:r>
          </a:p>
          <a:p>
            <a:r>
              <a:rPr lang="es-CO" sz="2400" i="1" dirty="0" smtClean="0"/>
              <a:t>Los hijos crecieron hasta la edad adulta y se convirtieron en socios en el negocio familiar. </a:t>
            </a:r>
          </a:p>
          <a:p>
            <a:r>
              <a:rPr lang="es-CO" sz="2400" i="1" dirty="0" smtClean="0"/>
              <a:t>Se amplió el inventario. Luego, se compró un edificio más grande, y la tienda continuó prosperando. </a:t>
            </a:r>
          </a:p>
          <a:p>
            <a:r>
              <a:rPr lang="es-CO" sz="2400" i="1" dirty="0" err="1" smtClean="0"/>
              <a:t>Yankel</a:t>
            </a:r>
            <a:r>
              <a:rPr lang="es-CO" sz="2400" i="1" dirty="0" smtClean="0"/>
              <a:t>, ya no físicamente activo, </a:t>
            </a:r>
            <a:r>
              <a:rPr lang="es-CO" sz="2400" i="1" dirty="0" smtClean="0"/>
              <a:t>continuaba </a:t>
            </a:r>
            <a:r>
              <a:rPr lang="es-CO" sz="2400" i="1" dirty="0" smtClean="0"/>
              <a:t>tomando interés en todo lo que ocurría.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i="1" dirty="0" smtClean="0"/>
              <a:t>Un día </a:t>
            </a:r>
            <a:r>
              <a:rPr lang="es-CO" sz="2400" i="1" dirty="0" err="1" smtClean="0"/>
              <a:t>Yankel</a:t>
            </a:r>
            <a:r>
              <a:rPr lang="es-CO" sz="2400" i="1" dirty="0" smtClean="0"/>
              <a:t> se enfermó gravemente. Sabiendo que sus horas estaban contadas, llamó a sus seres queridos. </a:t>
            </a:r>
          </a:p>
          <a:p>
            <a:r>
              <a:rPr lang="es-CO" sz="2400" i="1" dirty="0" smtClean="0"/>
              <a:t>Una vez que la familia se percató del inminente duelo se reunió a su lado, y él les habló por última vez.</a:t>
            </a:r>
          </a:p>
          <a:p>
            <a:r>
              <a:rPr lang="es-CO" sz="2400" i="1" dirty="0" smtClean="0"/>
              <a:t>"Rebeca, mi querida esposa, ¿estás aquí?" preguntó débilmente. </a:t>
            </a:r>
          </a:p>
          <a:p>
            <a:r>
              <a:rPr lang="es-CO" sz="2400" i="1" dirty="0" smtClean="0"/>
              <a:t>Ella entre lágrimas sollozaba, "Sí, </a:t>
            </a:r>
            <a:r>
              <a:rPr lang="es-CO" sz="2400" i="1" dirty="0" err="1" smtClean="0"/>
              <a:t>Yankel</a:t>
            </a:r>
            <a:r>
              <a:rPr lang="es-CO" sz="2400" i="1" dirty="0" smtClean="0"/>
              <a:t>, estoy aquí.“</a:t>
            </a:r>
          </a:p>
          <a:p>
            <a:r>
              <a:rPr lang="es-CO" sz="2400" i="1" dirty="0" smtClean="0"/>
              <a:t>"David, mi hijo, estás aquí para decirme adiós?" "Sí, papá, estoy aquí.“</a:t>
            </a:r>
          </a:p>
          <a:p>
            <a:r>
              <a:rPr lang="es-CO" sz="2400" i="1" dirty="0" smtClean="0"/>
              <a:t>"Irving, estás aquí?" "Sí, papá", respondió.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i="1" dirty="0" smtClean="0"/>
              <a:t>"Isaac, mi hijo, estás aquí también?" susurró con voz ronca. </a:t>
            </a:r>
          </a:p>
          <a:p>
            <a:r>
              <a:rPr lang="es-CO" sz="2400" i="1" dirty="0" smtClean="0"/>
              <a:t>"Justo aquí, papá!"</a:t>
            </a:r>
          </a:p>
          <a:p>
            <a:endParaRPr lang="es-CO" sz="2400" i="1" dirty="0" smtClean="0"/>
          </a:p>
          <a:p>
            <a:r>
              <a:rPr lang="es-CO" sz="2400" i="1" dirty="0" smtClean="0"/>
              <a:t>De repente, con un esfuerzo hercúleo el anciano se sentó y preguntó: </a:t>
            </a:r>
          </a:p>
          <a:p>
            <a:r>
              <a:rPr lang="es-CO" sz="2400" i="1" dirty="0" smtClean="0"/>
              <a:t>"Bueno, si todos ustedes están aquí, quién carajos está atendiendo la tienda?"</a:t>
            </a:r>
            <a:endParaRPr lang="es-MX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47:31 Y él dijo: ¡Júramelo!. Y se lo juró; e Israel se postró sobre la cabecera de su cama.</a:t>
            </a:r>
          </a:p>
          <a:p>
            <a:r>
              <a:rPr lang="es-MX" sz="2400" b="1" dirty="0" err="1" smtClean="0"/>
              <a:t>Vayomer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hishave'ah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vayishava</a:t>
            </a:r>
            <a:r>
              <a:rPr lang="es-MX" sz="2400" b="1" dirty="0" smtClean="0"/>
              <a:t> lo </a:t>
            </a:r>
            <a:r>
              <a:rPr lang="es-MX" sz="2400" b="1" dirty="0" err="1" smtClean="0"/>
              <a:t>vayishtaju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Yisra'el</a:t>
            </a:r>
            <a:r>
              <a:rPr lang="es-MX" sz="2400" b="1" dirty="0" smtClean="0"/>
              <a:t> al-</a:t>
            </a:r>
            <a:r>
              <a:rPr lang="es-MX" sz="2400" b="1" dirty="0" err="1" smtClean="0"/>
              <a:t>rosh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hamitah</a:t>
            </a:r>
            <a:r>
              <a:rPr lang="es-MX" sz="2400" b="1" dirty="0" smtClean="0"/>
              <a:t>.</a:t>
            </a:r>
          </a:p>
          <a:p>
            <a:r>
              <a:rPr lang="es-MX" sz="2400" dirty="0" smtClean="0"/>
              <a:t>Por qué le hizo jurar?</a:t>
            </a:r>
          </a:p>
          <a:p>
            <a:r>
              <a:rPr lang="es-MX" sz="2400" dirty="0" smtClean="0"/>
              <a:t>Yacob no era que sospechara que su hijo justo, a quien amaba, fuera a revelarse al mandamiento de su padre y en contra del asunto que él le había prometido a Yacob diciendo: ‘Haré de acuerdo a tus palabras’.</a:t>
            </a:r>
          </a:p>
          <a:p>
            <a:r>
              <a:rPr lang="es-MX" sz="2400" dirty="0" smtClean="0"/>
              <a:t>En vez de eso, Yacob hizo esto de manera que fortaleciera el asunto a los ojos de Faraón.</a:t>
            </a:r>
            <a:endParaRPr lang="es-MX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Porque si no lo hacía así, el Faraón no le iría a dar permiso a Yosef de salir con él y entonces el Faraón le iría a decir: ‘Envía a tus hermanos y a tus sirvientes y ellos traerán a tu padre a la tierra de </a:t>
            </a:r>
            <a:r>
              <a:rPr lang="es-MX" sz="2400" dirty="0" err="1" smtClean="0"/>
              <a:t>Kenáan</a:t>
            </a:r>
            <a:r>
              <a:rPr lang="es-MX" sz="2400" dirty="0" smtClean="0"/>
              <a:t>.</a:t>
            </a:r>
          </a:p>
          <a:p>
            <a:r>
              <a:rPr lang="es-MX" sz="2400" dirty="0" smtClean="0"/>
              <a:t>También pudo ser posible que Faraón deseara que el Profeta Yacob fuera enterrado en su tierra como un honor y fuente de méritos para ellos.</a:t>
            </a:r>
          </a:p>
          <a:p>
            <a:r>
              <a:rPr lang="es-MX" sz="2400" dirty="0" smtClean="0"/>
              <a:t>De esta manera, Yosef se sentiría mas obligado a cumplir con el deseo de su padre y no transgredir el juramento y por ello el Faraón termina diciendo:  </a:t>
            </a:r>
            <a:endParaRPr lang="es-MX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dirty="0" smtClean="0"/>
              <a:t>50:6 Y respondió el Faraón: Sube y sepulta a tu padre como él te juramentó.</a:t>
            </a:r>
          </a:p>
          <a:p>
            <a:r>
              <a:rPr lang="es-CO" sz="2400" b="1" dirty="0" err="1" smtClean="0"/>
              <a:t>Vayomer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Par'oh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aleh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ukvor</a:t>
            </a:r>
            <a:r>
              <a:rPr lang="es-CO" sz="2400" b="1" dirty="0" smtClean="0"/>
              <a:t> et-</a:t>
            </a:r>
            <a:r>
              <a:rPr lang="es-CO" sz="2400" b="1" dirty="0" err="1" smtClean="0"/>
              <a:t>avija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ka'asher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hishbi'eja</a:t>
            </a:r>
            <a:r>
              <a:rPr lang="es-CO" sz="2400" b="1" dirty="0" smtClean="0"/>
              <a:t>.</a:t>
            </a:r>
          </a:p>
          <a:p>
            <a:endParaRPr lang="es-CO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304796"/>
            <a:ext cx="7772400" cy="1470026"/>
          </a:xfrm>
        </p:spPr>
        <p:txBody>
          <a:bodyPr/>
          <a:lstStyle/>
          <a:p>
            <a:endParaRPr lang="es-C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61989" y="1447796"/>
            <a:ext cx="7796210" cy="4757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967035" y="457200"/>
            <a:ext cx="3209928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ubtitle 2"/>
          <p:cNvSpPr txBox="1">
            <a:spLocks noGrp="1"/>
          </p:cNvSpPr>
          <p:nvPr>
            <p:ph type="subTitle" idx="1"/>
          </p:nvPr>
        </p:nvSpPr>
        <p:spPr>
          <a:xfrm>
            <a:off x="609603" y="1981203"/>
            <a:ext cx="7924803" cy="4419596"/>
          </a:xfrm>
          <a:ln w="9528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pPr lvl="0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Fuentes: </a:t>
            </a:r>
            <a:r>
              <a:rPr lang="es-CO" sz="2000" dirty="0" err="1">
                <a:solidFill>
                  <a:srgbClr val="000000"/>
                </a:solidFill>
                <a:latin typeface="Calibri" pitchFamily="34"/>
              </a:rPr>
              <a:t>Torah</a:t>
            </a: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, Talmud, Jewish Concepts, Wikipedia, Kabbalah Online, Zohar, Rambán, Rashí, Maimonides, Bereshit con Rashí, El </a:t>
            </a:r>
            <a:r>
              <a:rPr lang="es-CO" sz="2000" dirty="0" err="1">
                <a:solidFill>
                  <a:srgbClr val="000000"/>
                </a:solidFill>
                <a:latin typeface="Calibri" pitchFamily="34"/>
              </a:rPr>
              <a:t>Jumash</a:t>
            </a: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, </a:t>
            </a:r>
            <a:endParaRPr lang="sv-SE" sz="2000" dirty="0">
              <a:solidFill>
                <a:srgbClr val="000000"/>
              </a:solidFill>
              <a:latin typeface="Calibri" pitchFamily="34"/>
            </a:endParaRPr>
          </a:p>
          <a:p>
            <a:pPr lvl="0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 </a:t>
            </a:r>
            <a:endParaRPr lang="es-CO" dirty="0">
              <a:latin typeface="Calibri" pitchFamily="34"/>
            </a:endParaRP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</a:rPr>
              <a:t>Derechos Reservados Shalom Haverim Org</a:t>
            </a: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  <a:hlinkClick r:id="rId4"/>
              </a:rPr>
              <a:t>http://www.shalomhaverim.org</a:t>
            </a:r>
            <a:endParaRPr lang="es-CO" dirty="0">
              <a:latin typeface="Calibri" pitchFamily="34"/>
            </a:endParaRP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</a:rPr>
              <a:t>Director: -</a:t>
            </a: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</a:rPr>
              <a:t>ELIYAHU BAYONA BEN YOSEF</a:t>
            </a:r>
          </a:p>
          <a:p>
            <a:pPr lvl="0" hangingPunct="1">
              <a:lnSpc>
                <a:spcPct val="90000"/>
              </a:lnSpc>
              <a:spcBef>
                <a:spcPts val="400"/>
              </a:spcBef>
            </a:pPr>
            <a:r>
              <a:rPr lang="es-CO" sz="1800" dirty="0" smtClean="0">
                <a:latin typeface="Calibri" pitchFamily="34"/>
              </a:rPr>
              <a:t>3 Adar 2  5776 </a:t>
            </a:r>
            <a:r>
              <a:rPr lang="es-CO" sz="1800" dirty="0">
                <a:latin typeface="Calibri" pitchFamily="34"/>
              </a:rPr>
              <a:t>– </a:t>
            </a:r>
            <a:r>
              <a:rPr lang="es-CO" sz="1800" dirty="0" smtClean="0">
                <a:latin typeface="Calibri" pitchFamily="34"/>
              </a:rPr>
              <a:t>13 Marzo, 2016- </a:t>
            </a:r>
            <a:r>
              <a:rPr lang="es-CO" sz="1800" dirty="0">
                <a:latin typeface="Calibri" pitchFamily="34"/>
              </a:rPr>
              <a:t>Monsey New York</a:t>
            </a:r>
            <a:endParaRPr lang="en-US" sz="1800" dirty="0">
              <a:latin typeface="Calibri" pitchFamily="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97097</TotalTime>
  <Words>2817</Words>
  <Application>Microsoft Office PowerPoint</Application>
  <PresentationFormat>Presentación en pantalla (4:3)</PresentationFormat>
  <Paragraphs>176</Paragraphs>
  <Slides>30</Slides>
  <Notes>28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Office Theme</vt:lpstr>
      <vt:lpstr>Diapositiva 1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Diapositiva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ELIAS</cp:lastModifiedBy>
  <cp:revision>3156</cp:revision>
  <dcterms:created xsi:type="dcterms:W3CDTF">2013-10-13T19:31:46Z</dcterms:created>
  <dcterms:modified xsi:type="dcterms:W3CDTF">2016-03-14T16:23:11Z</dcterms:modified>
</cp:coreProperties>
</file>