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541" r:id="rId3"/>
    <p:sldId id="542" r:id="rId4"/>
    <p:sldId id="543" r:id="rId5"/>
    <p:sldId id="544" r:id="rId6"/>
    <p:sldId id="545" r:id="rId7"/>
    <p:sldId id="546" r:id="rId8"/>
    <p:sldId id="547" r:id="rId9"/>
    <p:sldId id="548" r:id="rId10"/>
    <p:sldId id="549" r:id="rId11"/>
    <p:sldId id="550" r:id="rId12"/>
    <p:sldId id="551" r:id="rId13"/>
    <p:sldId id="552" r:id="rId14"/>
    <p:sldId id="553" r:id="rId15"/>
    <p:sldId id="554" r:id="rId16"/>
    <p:sldId id="555" r:id="rId17"/>
    <p:sldId id="556" r:id="rId18"/>
    <p:sldId id="557" r:id="rId19"/>
    <p:sldId id="558" r:id="rId20"/>
    <p:sldId id="559" r:id="rId21"/>
    <p:sldId id="560" r:id="rId22"/>
    <p:sldId id="561" r:id="rId23"/>
    <p:sldId id="562" r:id="rId24"/>
    <p:sldId id="563" r:id="rId25"/>
    <p:sldId id="564" r:id="rId26"/>
    <p:sldId id="565" r:id="rId27"/>
    <p:sldId id="566" r:id="rId28"/>
    <p:sldId id="567" r:id="rId29"/>
    <p:sldId id="568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7" y="-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0A17A97-F592-4A7D-A172-8A0531C8AE95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12FA6FA-3ADB-4908-8F14-E00D930F9A7A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08BDED-18A4-4D17-BA6A-EC7D0FA14ECF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DB7E16-CB8F-4D32-8E29-59E0EBD7641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D88D80-1A1E-4AE0-8DB8-92BB9BE31DCD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E9DED0-DE6B-4C72-B3B8-B921AB65CBAA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F2B8EB-E84D-4775-B1DE-21E893FCDE1C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7B115A-B7D5-456C-B272-79E96B7B124C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7271F9-2133-4AB4-9557-E6BEBCFD931B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EC8A43-39A2-4815-9D52-7727242BE6E5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067A58-8C3E-4D94-AFA9-CAF3514A658D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A98EC0-058B-4BC2-9445-F779C455F772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877FA1-4EA7-4C27-A9A8-992F9AA75229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84815F-7CC7-4903-9CE2-AB42B154A5B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094B3E-268B-4DA8-B230-0F9E729FAF67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AF2E70-0411-48C6-A79F-8F7BB3C1CE4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59871F-A5D4-4FB8-9735-AB09C6891B4C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880F79-F0F6-4D65-8A7D-2090305C32B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171A04-1D7F-4BEC-BAB9-A8DA2E00CE60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6C7F4C-C02F-4159-AF0F-D09A0173C741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436EC6-F23F-44FD-81AD-474A0911943D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7E4199-CE12-483F-8E24-CB3C3BE5FE8F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95ACF3-1FE9-4CC0-9AED-DAB7798E559A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78BCE4-4276-4506-926D-B5F005A9CD5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7B233D3-80C0-4A5C-BF95-106D87469009}" type="datetime1">
              <a:rPr lang="en-US"/>
              <a:pPr lvl="0"/>
              <a:t>3/27/2016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C5F84F6-A224-4275-AC5A-F18352077E17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ble.ort.org/webmedia/h6/22412241.mp3" TargetMode="External"/><Relationship Id="rId4" Type="http://schemas.openxmlformats.org/officeDocument/2006/relationships/hyperlink" Target="http://bible.ort.org/webmedia/h6/22402240.mp3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hangingPunct="1"/>
            <a:endParaRPr lang="es-CO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447796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/>
          <p:nvPr/>
        </p:nvSpPr>
        <p:spPr>
          <a:xfrm>
            <a:off x="685800" y="2339977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41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CURSO DE TORÁ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Bendiciones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a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las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Tribus</a:t>
            </a:r>
            <a:r>
              <a:rPr lang="en-US" sz="2400" b="0" i="0" u="none" strike="noStrike" kern="1200" cap="none" spc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de Reubén, </a:t>
            </a:r>
            <a:r>
              <a:rPr lang="en-US" sz="2400" b="0" i="0" u="none" strike="noStrike" kern="1200" cap="none" spc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Shimeón, Leví </a:t>
            </a:r>
            <a:r>
              <a:rPr lang="en-US" sz="2400" b="0" i="0" u="none" strike="noStrike" kern="1200" cap="none" spc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y Yehudá</a:t>
            </a:r>
            <a:endParaRPr lang="es-CO" sz="30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Por: Eliyahu BaYonah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Director Shalom Haverim Org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New York</a:t>
            </a: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0" i="0" u="none" strike="noStrike" kern="1200" cap="none" spc="0" baseline="0">
              <a:solidFill>
                <a:srgbClr val="898989"/>
              </a:solidFill>
              <a:uFillTx/>
              <a:latin typeface="Calibri" pitchFamily="34"/>
              <a:cs typeface="Arial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990596"/>
            <a:ext cx="320992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72400" y="6096003"/>
            <a:ext cx="1219196" cy="619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48:21 Y dijo Israel a José: He aquí que yo me muero; mas Dios estará con vosotros y os hará volver a la tierra de vuestros padres.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el-Yosef </a:t>
            </a:r>
            <a:r>
              <a:rPr lang="es-MX" sz="2400" b="1" dirty="0" err="1" smtClean="0"/>
              <a:t>hineh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anoji</a:t>
            </a:r>
            <a:r>
              <a:rPr lang="es-MX" sz="2400" b="1" dirty="0" smtClean="0"/>
              <a:t> met </a:t>
            </a:r>
            <a:r>
              <a:rPr lang="es-MX" sz="2400" b="1" dirty="0" err="1" smtClean="0"/>
              <a:t>vehayah</a:t>
            </a:r>
            <a:r>
              <a:rPr lang="es-MX" sz="2400" b="1" dirty="0" smtClean="0"/>
              <a:t> Elohim </a:t>
            </a:r>
            <a:r>
              <a:rPr lang="es-MX" sz="2400" b="1" dirty="0" err="1" smtClean="0"/>
              <a:t>imajem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veheshiv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etjem</a:t>
            </a:r>
            <a:r>
              <a:rPr lang="es-MX" sz="2400" b="1" dirty="0" smtClean="0"/>
              <a:t> el-</a:t>
            </a:r>
            <a:r>
              <a:rPr lang="es-MX" sz="2400" b="1" dirty="0" err="1" smtClean="0"/>
              <a:t>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avoteyjem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48:22 Y yo te di a ti una porción más que a tus hermanos, la que tomé de mano del arameo con mi espada y con mi arco.</a:t>
            </a:r>
          </a:p>
          <a:p>
            <a:r>
              <a:rPr lang="es-MX" sz="2400" b="1" dirty="0" err="1" smtClean="0"/>
              <a:t>Va'ani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natati</a:t>
            </a:r>
            <a:r>
              <a:rPr lang="es-MX" sz="2400" b="1" dirty="0" smtClean="0"/>
              <a:t> leja </a:t>
            </a:r>
            <a:r>
              <a:rPr lang="es-MX" sz="2400" b="1" dirty="0" err="1" smtClean="0"/>
              <a:t>Shjem</a:t>
            </a:r>
            <a:r>
              <a:rPr lang="es-MX" sz="2400" b="1" dirty="0" smtClean="0"/>
              <a:t> ajad al-</a:t>
            </a:r>
            <a:r>
              <a:rPr lang="es-MX" sz="2400" b="1" dirty="0" err="1" smtClean="0"/>
              <a:t>ajeyja</a:t>
            </a:r>
            <a:r>
              <a:rPr lang="es-MX" sz="2400" b="1" dirty="0" smtClean="0"/>
              <a:t> asher </a:t>
            </a:r>
            <a:r>
              <a:rPr lang="es-MX" sz="2400" b="1" dirty="0" err="1" smtClean="0"/>
              <a:t>lakajti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miyad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ha'Emori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bejarbi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uvekashti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endParaRPr lang="es-MX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Las palabras de bendición que Jacob pronunció sobre los hijos de José, contienen una profunda advertencia para los descendientes de Israel: "Que sea puesto en ellos mi nombre y el nombre de mis padres Abraham e Isaac"; esto quiere decir: que sus virtudes hagan recordar las virtudes de sus antepasados; que por sus actos sean benditos sus progenitores; y que sean dignos del nombre de descendientes de Abraham, Isaac y Jacob que llevan, que lo honren y lo respeten.</a:t>
            </a:r>
            <a:endParaRPr lang="es-MX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49:1 Y llamó Jacob a sus hijos, y dijo: Juntaos </a:t>
            </a:r>
            <a:r>
              <a:rPr lang="es-MX" sz="2400" dirty="0" smtClean="0"/>
              <a:t>y </a:t>
            </a:r>
            <a:r>
              <a:rPr lang="es-MX" sz="2400" dirty="0" smtClean="0"/>
              <a:t>os haré conocer lo que os sucederá al fin de los días. </a:t>
            </a:r>
          </a:p>
          <a:p>
            <a:r>
              <a:rPr lang="es-MX" sz="2400" b="1" dirty="0" err="1" smtClean="0"/>
              <a:t>Vayikra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el-</a:t>
            </a:r>
            <a:r>
              <a:rPr lang="es-MX" sz="2400" b="1" dirty="0" err="1" smtClean="0"/>
              <a:t>banav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he'asefu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ve'agidah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lajem</a:t>
            </a:r>
            <a:r>
              <a:rPr lang="es-MX" sz="2400" b="1" dirty="0" smtClean="0"/>
              <a:t> et asher-</a:t>
            </a:r>
            <a:r>
              <a:rPr lang="es-MX" sz="2400" b="1" dirty="0" err="1" smtClean="0"/>
              <a:t>yikra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etjem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be'ajarit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hayamim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49:2 Juntaos y oíd, oh hijos de Jacob, y escuchad a Israel vuestro padre. </a:t>
            </a:r>
          </a:p>
          <a:p>
            <a:r>
              <a:rPr lang="es-MX" sz="2400" b="1" dirty="0" err="1" smtClean="0"/>
              <a:t>Hikavtsu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veshim'u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veshim'u</a:t>
            </a:r>
            <a:r>
              <a:rPr lang="es-MX" sz="2400" b="1" dirty="0" smtClean="0"/>
              <a:t> el-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avijem</a:t>
            </a:r>
            <a:r>
              <a:rPr lang="es-MX" sz="2400" b="1" dirty="0" smtClean="0"/>
              <a:t>. </a:t>
            </a:r>
            <a:endParaRPr lang="es-MX" sz="2400" dirty="0" smtClean="0"/>
          </a:p>
          <a:p>
            <a:r>
              <a:rPr lang="es-MX" sz="2200" dirty="0" smtClean="0"/>
              <a:t>El Midrash nos trae una bonita historia sobre este evento tan especial y particular, que dio pie a una declaración diaria hecha varias veces por todos los Judíos: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El Midrash cuenta que Jacob reunió alrededor de su cama a todos sus hijos, y antes de bendecirlos les hizo esta última pregunta: </a:t>
            </a:r>
          </a:p>
          <a:p>
            <a:r>
              <a:rPr lang="es-MX" sz="2400" i="1" dirty="0" smtClean="0"/>
              <a:t>"Hijos míos, ¿están ustedes bien firmes en su creencia en el único Dios?" </a:t>
            </a:r>
          </a:p>
          <a:p>
            <a:r>
              <a:rPr lang="es-MX" sz="2400" i="1" dirty="0" smtClean="0"/>
              <a:t>Cómo respuesta, sus hijos levantaron las manos al cielo y dijeron: </a:t>
            </a:r>
          </a:p>
          <a:p>
            <a:r>
              <a:rPr lang="es-MX" sz="2400" i="1" dirty="0" smtClean="0"/>
              <a:t>"Shemá Yisrael (oye, Israel (Jacob): ¡El Eterno es nuestro Dios, el Eterno es Uno! Nuestra fe es la tuya y nuestra confianza está en el Creador de los cielos y de la tierra".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Jacob, reconfortado, dijo entonces: </a:t>
            </a:r>
          </a:p>
          <a:p>
            <a:r>
              <a:rPr lang="es-MX" sz="2400" i="1" dirty="0" smtClean="0"/>
              <a:t>"Bendito sea para siempre el nombre de su eterno reino".</a:t>
            </a:r>
          </a:p>
          <a:p>
            <a:r>
              <a:rPr lang="es-MX" sz="2400" dirty="0" smtClean="0"/>
              <a:t> La frase de la Shemá quedó desde entonces como la profesión de fe del judaísmo, su principio máximo y la condensación de sus ideales. </a:t>
            </a:r>
          </a:p>
          <a:p>
            <a:r>
              <a:rPr lang="es-MX" sz="2400" dirty="0" smtClean="0"/>
              <a:t>Estas fueron las últimas palabras pronunciadas por los mártires israelitas que cayeron en todas las generaciones, al Kidush Hashem (por la santificación del nombre de Dios de Israel): </a:t>
            </a:r>
          </a:p>
          <a:p>
            <a:r>
              <a:rPr lang="es-MX" sz="2400" i="1" dirty="0" smtClean="0"/>
              <a:t>Shemá Yisrael, Hashem Elohenu, Hashem Ejad.</a:t>
            </a:r>
            <a:endParaRPr lang="es-MX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200" b="1" dirty="0" smtClean="0"/>
              <a:t>Bendición a Rubén</a:t>
            </a:r>
          </a:p>
          <a:p>
            <a:r>
              <a:rPr lang="es-MX" sz="2400" dirty="0" smtClean="0"/>
              <a:t>49:3 Rubén, tú eres mi primogénito, mi vigor y el principio de mi fuerza, el preeminente en dignidad, el preeminente en poder; </a:t>
            </a:r>
          </a:p>
          <a:p>
            <a:r>
              <a:rPr lang="es-MX" sz="2400" b="1" dirty="0" err="1" smtClean="0"/>
              <a:t>Re'uven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bejori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koji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vereshit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yeter</a:t>
            </a:r>
            <a:r>
              <a:rPr lang="es-MX" sz="2400" b="1" dirty="0" smtClean="0"/>
              <a:t> set </a:t>
            </a:r>
            <a:r>
              <a:rPr lang="es-MX" sz="2400" b="1" dirty="0" err="1" smtClean="0"/>
              <a:t>veyeter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az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49:4 mas como fuiste bullente como las aguas, no tendrás esta superioridad, por cuanto subiste al lecho de tu padre, y en aquella ocasión profanaste mi lecho. </a:t>
            </a:r>
          </a:p>
          <a:p>
            <a:r>
              <a:rPr lang="es-MX" sz="2400" b="1" dirty="0" err="1" smtClean="0"/>
              <a:t>Pajaz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kamayim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totar</a:t>
            </a:r>
            <a:r>
              <a:rPr lang="es-MX" sz="2400" b="1" dirty="0" smtClean="0"/>
              <a:t> ki alita </a:t>
            </a:r>
            <a:r>
              <a:rPr lang="es-MX" sz="2400" b="1" dirty="0" err="1" smtClean="0"/>
              <a:t>mishkevey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az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jilalta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yetsu'i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alah</a:t>
            </a:r>
            <a:r>
              <a:rPr lang="es-MX" sz="2400" b="1" dirty="0" smtClean="0"/>
              <a:t>. </a:t>
            </a:r>
            <a:endParaRPr lang="es-MX" sz="2400" dirty="0" smtClean="0"/>
          </a:p>
          <a:p>
            <a:endParaRPr lang="es-MX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35:22 Y aconteció que cuando habitaba Israel en aquella tierra, Rubén fue y se acostó con Bilhá, concubina de su padre, y lo supo Israel. Y fueron los hijos de Israel doce:</a:t>
            </a:r>
          </a:p>
          <a:p>
            <a:r>
              <a:rPr lang="es-CO" sz="2400" b="1" dirty="0" err="1" smtClean="0"/>
              <a:t>Vayehi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bishkon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Yisra'el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ba'arets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hahi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vayelej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Re'uven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vayishkav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Bilhah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pilegesh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aviv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vayishma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Yisra'el</a:t>
            </a:r>
            <a:r>
              <a:rPr lang="es-CO" sz="2400" b="1" dirty="0" smtClean="0"/>
              <a:t>. </a:t>
            </a:r>
            <a:r>
              <a:rPr lang="es-CO" sz="2400" b="1" dirty="0" err="1" smtClean="0"/>
              <a:t>Vayihyu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veney-Ya'akov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shneym</a:t>
            </a:r>
            <a:r>
              <a:rPr lang="es-CO" sz="2400" b="1" dirty="0" smtClean="0"/>
              <a:t>-asar. </a:t>
            </a:r>
          </a:p>
          <a:p>
            <a:r>
              <a:rPr lang="es-CO" sz="2400" dirty="0" smtClean="0"/>
              <a:t>Qué opina Rashí?</a:t>
            </a:r>
          </a:p>
          <a:p>
            <a:r>
              <a:rPr lang="es-CO" sz="2400" dirty="0" smtClean="0"/>
              <a:t>Que Reubén había trastornado el sitio original del lecho de su papá moviéndolo hacia la tienda de Leáh, la Escritura lo atribuye como si realmente se hubiera acostado con Bilhá. </a:t>
            </a:r>
          </a:p>
          <a:p>
            <a:r>
              <a:rPr lang="es-CO" sz="2400" dirty="0" smtClean="0"/>
              <a:t>Y por qué razón trastornó y profanó su lecho?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Porque después de la muerte de Rajel, Yacob tomó su lecho que permanentemente estaba en la tienda de Rajel y no en las tiendas de sus demás mujeres y lo colocó en la tienda de Bilhá.</a:t>
            </a:r>
          </a:p>
          <a:p>
            <a:r>
              <a:rPr lang="es-CO" sz="2400" dirty="0" smtClean="0"/>
              <a:t>Bilhá había sido la sierva de Rajel</a:t>
            </a:r>
          </a:p>
          <a:p>
            <a:r>
              <a:rPr lang="es-CO" sz="2400" dirty="0" smtClean="0"/>
              <a:t>Zilpá había sido la sierva de Leáh</a:t>
            </a:r>
          </a:p>
          <a:p>
            <a:r>
              <a:rPr lang="es-CO" sz="2400" dirty="0" smtClean="0"/>
              <a:t>Vino entonces Reubén quien era el primogénito hijo de Leáh, y protestó por la ofensa infligida a su madre, trasladando el lecho de su padre a la tienda de su madre Leáh, porque se dijo: “si la hermana de mi madre (Rajel) fue su rival, ¿también la sierva de la hermana de mi madre (Bilhá) será su rival? Por este motivo trastornó el lecho.</a:t>
            </a:r>
            <a:endParaRPr lang="es-MX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Y por que sabemos que Yacob residía permanentemente en la tienda de Rajel?</a:t>
            </a:r>
          </a:p>
          <a:p>
            <a:r>
              <a:rPr lang="es-MX" sz="2400" dirty="0" smtClean="0"/>
              <a:t>Porque Rajel era considerada por la Toráh como la principal esposa de Yacob:</a:t>
            </a:r>
          </a:p>
          <a:p>
            <a:pPr lvl="1"/>
            <a:r>
              <a:rPr lang="es-CO" sz="2400" dirty="0" smtClean="0"/>
              <a:t>31:33 Y entró Labán en la tienda de Jacob, y en la tienda de Leá, y en la tienda de las dos siervas, mas no los halló; y saliendo de la tienda de Leá, entró en la tienda de Raquel.</a:t>
            </a:r>
          </a:p>
          <a:p>
            <a:pPr lvl="1"/>
            <a:r>
              <a:rPr lang="es-CO" sz="2400" b="1" dirty="0" err="1" smtClean="0"/>
              <a:t>Vayavo</a:t>
            </a:r>
            <a:r>
              <a:rPr lang="es-CO" sz="2400" b="1" dirty="0" smtClean="0"/>
              <a:t> Lavan </a:t>
            </a:r>
            <a:r>
              <a:rPr lang="es-CO" sz="2400" b="1" dirty="0" err="1" smtClean="0"/>
              <a:t>be'ohel-Ya'akov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uve'ohel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uve'ohel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shtey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ha'amahot</a:t>
            </a:r>
            <a:r>
              <a:rPr lang="es-CO" sz="2400" b="1" dirty="0" smtClean="0"/>
              <a:t> velo </a:t>
            </a:r>
            <a:r>
              <a:rPr lang="es-CO" sz="2400" b="1" dirty="0" err="1" smtClean="0"/>
              <a:t>matsa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vayetse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me'ohel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vayavo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be'ohel</a:t>
            </a:r>
            <a:r>
              <a:rPr lang="es-CO" sz="2400" b="1" dirty="0" smtClean="0"/>
              <a:t> Rajel.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pPr lvl="1"/>
            <a:r>
              <a:rPr lang="es-CO" sz="2400" dirty="0" smtClean="0"/>
              <a:t>31:34 Mas Raquel había tomado los ídolos y los había metido en una albarda del camello, y se había sentado encima de ellos. Labán pues tentó toda la tienda, mas no los halló.</a:t>
            </a:r>
          </a:p>
          <a:p>
            <a:pPr lvl="1"/>
            <a:r>
              <a:rPr lang="es-CO" sz="2400" b="1" dirty="0" err="1" smtClean="0"/>
              <a:t>VeRajel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lakjah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hatrafim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vatesimem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bejar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hagamal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vateshev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aleyhem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vayemashesh</a:t>
            </a:r>
            <a:r>
              <a:rPr lang="es-CO" sz="2400" b="1" dirty="0" smtClean="0"/>
              <a:t> Lavan et-</a:t>
            </a:r>
            <a:r>
              <a:rPr lang="es-CO" sz="2400" b="1" dirty="0" err="1" smtClean="0"/>
              <a:t>kol</a:t>
            </a:r>
            <a:r>
              <a:rPr lang="es-CO" sz="2400" b="1" dirty="0" smtClean="0"/>
              <a:t>-</a:t>
            </a:r>
            <a:r>
              <a:rPr lang="es-CO" sz="2400" b="1" dirty="0" err="1" smtClean="0"/>
              <a:t>ha'ohel</a:t>
            </a:r>
            <a:r>
              <a:rPr lang="es-CO" sz="2400" b="1" dirty="0" smtClean="0"/>
              <a:t> velo </a:t>
            </a:r>
            <a:r>
              <a:rPr lang="es-CO" sz="2400" b="1" dirty="0" err="1" smtClean="0"/>
              <a:t>matsa</a:t>
            </a:r>
            <a:r>
              <a:rPr lang="es-CO" sz="2400" b="1" dirty="0" smtClean="0"/>
              <a:t>.</a:t>
            </a:r>
          </a:p>
          <a:p>
            <a:r>
              <a:rPr lang="es-MX" sz="2200" dirty="0" smtClean="0"/>
              <a:t>Esta era la tienda de Rajel pero la Toráh se la adjudica a Yacob porque él residía en ella de manera permanente. Y en un sentido similar, la Toráh declara que Rajel era la mujer principal de Yacob: “Los hijos de Rajel, esposa de Yacob” (46:19). Y con ninguna de las demás mujeres la Toráh se refiere a ellas como la esposa de Yacob.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300" dirty="0" smtClean="0"/>
              <a:t>Qué opina Rambán?</a:t>
            </a:r>
          </a:p>
          <a:p>
            <a:r>
              <a:rPr lang="es-CO" sz="2300" dirty="0" smtClean="0"/>
              <a:t>La Escritura nos informa de la humildad de Yacob cuando él oyó sobre la deshonra de su lecho, pero él no ordenó que su hijo fuera expulsado de su casa y no ser contado entre los 12, o que Reubén no pudiera heredar la herencia junto con los 12.</a:t>
            </a:r>
          </a:p>
          <a:p>
            <a:r>
              <a:rPr lang="es-CO" sz="2300" dirty="0" smtClean="0"/>
              <a:t>Por eso la Escritura dice enseguida, “Y fueron los hijos de Israel doce.” (35:22)</a:t>
            </a:r>
          </a:p>
          <a:p>
            <a:r>
              <a:rPr lang="es-CO" sz="2300" dirty="0" smtClean="0"/>
              <a:t>Rambán explica, de acuerdo al sentido literal que es posible que Reubén haya subido a la cama de Bilhá con la intención de hacer que Bilhá fuera rechazada por su padre y así ella no le pudiera dar mas hijos a Yacob, ya que ello haría que su doble porción fuera disminuida.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49:5 Simón y Leví hermanos son; instrumentos de violencia son sus armas. </a:t>
            </a:r>
          </a:p>
          <a:p>
            <a:r>
              <a:rPr lang="es-MX" sz="2400" b="1" dirty="0" err="1" smtClean="0"/>
              <a:t>Shim'on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veLevi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kley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jamas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mejeroteyhem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49:6 ¡En su secreto no entre mi alma ni en su asamblea se junte mi honra! Porque en su ira mataron hombre (hombres) y en su voluntad quisieron desjarretar un toro. </a:t>
            </a:r>
          </a:p>
          <a:p>
            <a:r>
              <a:rPr lang="es-MX" sz="2400" b="1" dirty="0" err="1" smtClean="0"/>
              <a:t>Besodam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tavo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nafshi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bikehalam</a:t>
            </a:r>
            <a:r>
              <a:rPr lang="es-MX" sz="2400" b="1" dirty="0" smtClean="0"/>
              <a:t> al-tejad </a:t>
            </a:r>
            <a:r>
              <a:rPr lang="es-MX" sz="2400" b="1" dirty="0" err="1" smtClean="0"/>
              <a:t>kevodi</a:t>
            </a:r>
            <a:r>
              <a:rPr lang="es-MX" sz="2400" b="1" dirty="0" smtClean="0"/>
              <a:t> ki </a:t>
            </a:r>
            <a:r>
              <a:rPr lang="es-MX" sz="2400" b="1" dirty="0" err="1" smtClean="0"/>
              <a:t>ve'apam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hargu</a:t>
            </a:r>
            <a:r>
              <a:rPr lang="es-MX" sz="2400" b="1" dirty="0" smtClean="0"/>
              <a:t> ish </a:t>
            </a:r>
            <a:r>
              <a:rPr lang="es-MX" sz="2400" b="1" dirty="0" err="1" smtClean="0"/>
              <a:t>uvirtsonam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ikru-shor</a:t>
            </a:r>
            <a:r>
              <a:rPr lang="es-MX" sz="2400" b="1" dirty="0" smtClean="0"/>
              <a:t>. </a:t>
            </a:r>
            <a:endParaRPr lang="es-MX" sz="2400" dirty="0" smtClean="0"/>
          </a:p>
          <a:p>
            <a:r>
              <a:rPr lang="es-MX" sz="2400" i="1" dirty="0" smtClean="0"/>
              <a:t>"Porque en su ira mataron hombres"; hace alusión al pueblo de Shejem (ver cap. 34, 26). "Y en su voluntad quisieron desjarretar un toro"; se refiere a José.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Desjarretar se refiere a cortar la articulación de la pierna de un cuadrúpedo, detrás de la rodilla.</a:t>
            </a:r>
          </a:p>
          <a:p>
            <a:r>
              <a:rPr lang="es-MX" sz="2400" dirty="0" smtClean="0"/>
              <a:t>Metafóricamente Yosef es llamado “un toro” en la bendición que Moshé le dio a él (Devarim 33:17</a:t>
            </a:r>
          </a:p>
          <a:p>
            <a:r>
              <a:rPr lang="es-MX" sz="2400" dirty="0" smtClean="0"/>
              <a:t>49:7 ¡Maldita sea su ira porque es violenta, y su furor porque es duro! Los dividiré en Jacob y los esparciré en Israel. </a:t>
            </a:r>
          </a:p>
          <a:p>
            <a:r>
              <a:rPr lang="es-MX" sz="2400" b="1" dirty="0" err="1" smtClean="0"/>
              <a:t>Arur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apam</a:t>
            </a:r>
            <a:r>
              <a:rPr lang="es-MX" sz="2400" b="1" dirty="0" smtClean="0"/>
              <a:t> ki </a:t>
            </a:r>
            <a:r>
              <a:rPr lang="es-MX" sz="2400" b="1" dirty="0" err="1" smtClean="0"/>
              <a:t>az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ve'evratam</a:t>
            </a:r>
            <a:r>
              <a:rPr lang="es-MX" sz="2400" b="1" dirty="0" smtClean="0"/>
              <a:t> ki </a:t>
            </a:r>
            <a:r>
              <a:rPr lang="es-MX" sz="2400" b="1" dirty="0" err="1" smtClean="0"/>
              <a:t>kashatah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ajalkem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va'afitsem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beYisra'el</a:t>
            </a:r>
            <a:r>
              <a:rPr lang="es-MX" sz="2400" b="1" dirty="0" smtClean="0"/>
              <a:t>.</a:t>
            </a:r>
          </a:p>
          <a:p>
            <a:r>
              <a:rPr lang="es-MX" sz="2400" dirty="0" smtClean="0"/>
              <a:t>La maldición de Yacob aquí no es colocada sobre la persona misma, sino sobre los defectos o actitudes de la persona.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Cuando dice “los dividiré en Yacob”, dice Rashí que se refiere a separarlos entre sí, ya que Leví no forme parte del numero de las demás tribus y de este modo quedarán divididos uno del otro. Núm. 18:2 y Deut. 18: 1-2</a:t>
            </a:r>
          </a:p>
          <a:p>
            <a:r>
              <a:rPr lang="es-MX" sz="2400" dirty="0" smtClean="0"/>
              <a:t>Otra explicación, ‘Pues la gente pobre, los escribas y maestros de niños solamente pertenecían a la Tribu de Shimón. Esto tenía como propósito que estuvieran dispersos por la tierra de Israel.</a:t>
            </a:r>
          </a:p>
          <a:p>
            <a:r>
              <a:rPr lang="es-MX" sz="2400" dirty="0" smtClean="0"/>
              <a:t>Y en cuanto a la Tribu de Leví, Yacob hizo que recorriera los graneros de las demás tribus para solicitar los diezmos y las ofrendas y así sustentarse, así, la dispersión de Leví fue de un modo mas honroso’. Ver. Rabá 99:6 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El castigo de la dispersión de la Tribu de Shimón fue mas severa que la de Leví porque este había sido el instigador del plan para matar a Yosef, cuando manifestó: “Aquí viene el soñador…” (39:17)</a:t>
            </a:r>
          </a:p>
          <a:p>
            <a:r>
              <a:rPr lang="es-MX" sz="2400" dirty="0" smtClean="0"/>
              <a:t>Y era justamente por esta razón que en el verso 42:24 vemos que Yosef lo había tomado como prisionero en vez de Leví (</a:t>
            </a:r>
            <a:r>
              <a:rPr lang="es-MX" sz="2400" dirty="0" err="1" smtClean="0"/>
              <a:t>Masquil</a:t>
            </a:r>
            <a:r>
              <a:rPr lang="es-MX" sz="2400" dirty="0" smtClean="0"/>
              <a:t> </a:t>
            </a:r>
            <a:r>
              <a:rPr lang="es-MX" sz="2400" dirty="0" err="1" smtClean="0"/>
              <a:t>le’David</a:t>
            </a:r>
            <a:r>
              <a:rPr lang="es-MX" sz="2400" dirty="0" smtClean="0"/>
              <a:t>)</a:t>
            </a:r>
          </a:p>
          <a:p>
            <a:pPr lvl="1"/>
            <a:r>
              <a:rPr lang="es-MX" sz="2300" dirty="0" smtClean="0"/>
              <a:t>42:24 Y él se retiró de ellos y lloro; después se volvió a ellos y les habló, y tomando de entre ellos a Simón, le ató delante de sus ojos. </a:t>
            </a:r>
          </a:p>
          <a:p>
            <a:pPr lvl="1"/>
            <a:r>
              <a:rPr lang="es-MX" sz="2300" b="1" dirty="0" err="1" smtClean="0"/>
              <a:t>Vayisov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me'aleyhem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vayevk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vayashov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alehem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vayedaber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alehem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vayikaj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me'itam</a:t>
            </a:r>
            <a:r>
              <a:rPr lang="es-MX" sz="2300" b="1" dirty="0" smtClean="0"/>
              <a:t> et-</a:t>
            </a:r>
            <a:r>
              <a:rPr lang="es-MX" sz="2300" b="1" dirty="0" err="1" smtClean="0"/>
              <a:t>Shim'on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vaye'esor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oto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le'eyneyhem</a:t>
            </a:r>
            <a:r>
              <a:rPr lang="es-MX" sz="2300" b="1" dirty="0" smtClean="0"/>
              <a:t>. </a:t>
            </a:r>
            <a:endParaRPr lang="es-MX" sz="23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49:8 Yehudá, a ti te alabarán tus hermanos. Tu mano estará sobre la cerviz de tus enemigos; ante ti se postrarán los hijos de tu padre. </a:t>
            </a:r>
          </a:p>
          <a:p>
            <a:r>
              <a:rPr lang="es-MX" sz="2400" b="1" dirty="0" err="1" smtClean="0"/>
              <a:t>Yehudah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yoduja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yadeja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be'oref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oyveyja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yishtajavu</a:t>
            </a:r>
            <a:r>
              <a:rPr lang="es-MX" sz="2400" b="1" dirty="0" smtClean="0"/>
              <a:t> leja </a:t>
            </a:r>
            <a:r>
              <a:rPr lang="es-MX" sz="2400" b="1" dirty="0" err="1" smtClean="0"/>
              <a:t>bney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avija</a:t>
            </a:r>
            <a:r>
              <a:rPr lang="es-MX" sz="2400" b="1" dirty="0" smtClean="0"/>
              <a:t>. </a:t>
            </a:r>
            <a:endParaRPr lang="es-MX" sz="2400" dirty="0" smtClean="0"/>
          </a:p>
          <a:p>
            <a:r>
              <a:rPr lang="es-MX" sz="2400" dirty="0" smtClean="0"/>
              <a:t>49:9 Cachorro de león es Yehudá; de la presa, hijo mío, te libraste. Se echa y yace como león, y como león ¿quién lo levantará? </a:t>
            </a:r>
          </a:p>
          <a:p>
            <a:r>
              <a:rPr lang="es-MX" sz="2400" b="1" dirty="0" smtClean="0"/>
              <a:t>Gur </a:t>
            </a:r>
            <a:r>
              <a:rPr lang="es-MX" sz="2400" b="1" dirty="0" err="1" smtClean="0"/>
              <a:t>aryeh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Yehudah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miteref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beni</a:t>
            </a:r>
            <a:r>
              <a:rPr lang="es-MX" sz="2400" b="1" dirty="0" smtClean="0"/>
              <a:t> alita </a:t>
            </a:r>
            <a:r>
              <a:rPr lang="es-MX" sz="2400" b="1" dirty="0" err="1" smtClean="0"/>
              <a:t>kara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ravats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ke'aryeh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ujelavi</a:t>
            </a:r>
            <a:r>
              <a:rPr lang="es-MX" sz="2400" b="1" dirty="0" smtClean="0"/>
              <a:t> mi </a:t>
            </a:r>
            <a:r>
              <a:rPr lang="es-MX" sz="2400" b="1" dirty="0" err="1" smtClean="0"/>
              <a:t>yekimenu</a:t>
            </a:r>
            <a:r>
              <a:rPr lang="es-MX" sz="2400" b="1" dirty="0" smtClean="0"/>
              <a:t>. 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49:10 No se apartará de Yehudá el cetro, ni la vara de mando de entre sus pies hasta que venga Shiló, y a él seguirá la reunión de los pueblos. </a:t>
            </a:r>
          </a:p>
          <a:p>
            <a:r>
              <a:rPr lang="es-MX" sz="2400" b="1" dirty="0" smtClean="0"/>
              <a:t>Lo-</a:t>
            </a:r>
            <a:r>
              <a:rPr lang="es-MX" sz="2400" b="1" dirty="0" err="1" smtClean="0"/>
              <a:t>yasur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shevet</a:t>
            </a:r>
            <a:r>
              <a:rPr lang="es-MX" sz="2400" b="1" dirty="0" smtClean="0"/>
              <a:t> mi-</a:t>
            </a:r>
            <a:r>
              <a:rPr lang="es-MX" sz="2400" b="1" dirty="0" err="1" smtClean="0"/>
              <a:t>Yehudah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umejokek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mibeyn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raglav</a:t>
            </a:r>
            <a:r>
              <a:rPr lang="es-MX" sz="2400" b="1" dirty="0" smtClean="0"/>
              <a:t> ad ki-</a:t>
            </a:r>
            <a:r>
              <a:rPr lang="es-MX" sz="2400" b="1" dirty="0" err="1" smtClean="0"/>
              <a:t>yavo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shiloh</a:t>
            </a:r>
            <a:r>
              <a:rPr lang="es-MX" sz="2400" b="1" dirty="0" smtClean="0"/>
              <a:t> velo </a:t>
            </a:r>
            <a:r>
              <a:rPr lang="es-MX" sz="2400" b="1" dirty="0" err="1" smtClean="0"/>
              <a:t>yikhat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amim</a:t>
            </a:r>
            <a:r>
              <a:rPr lang="es-MX" sz="2400" b="1" dirty="0" smtClean="0"/>
              <a:t>. </a:t>
            </a:r>
            <a:endParaRPr lang="es-MX" sz="2400" dirty="0" smtClean="0"/>
          </a:p>
          <a:p>
            <a:r>
              <a:rPr lang="es-MX" sz="2400" dirty="0" smtClean="0"/>
              <a:t>49:11 El atará a la vid su pollino, y a la parra el hijo de su asna; lavará en vino su vestido, y en sangre de uvas su manto. </a:t>
            </a:r>
          </a:p>
          <a:p>
            <a:r>
              <a:rPr lang="es-MX" sz="2400" b="1" dirty="0" err="1" smtClean="0"/>
              <a:t>Osri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lagefen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iroh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velasorekah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atono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kibes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bayayin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levusho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uvedam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anavim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sutoh</a:t>
            </a:r>
            <a:r>
              <a:rPr lang="es-MX" sz="2400" b="1" dirty="0" smtClean="0"/>
              <a:t>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49:12 Rojizos son sus ojos más que el vino, y la blancura de sus dientes más que la leche. </a:t>
            </a:r>
          </a:p>
          <a:p>
            <a:r>
              <a:rPr lang="es-MX" sz="2400" b="1" dirty="0" err="1" smtClean="0"/>
              <a:t>Jajlili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eynayim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miyayin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ulven-shinayim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mejalav</a:t>
            </a:r>
            <a:r>
              <a:rPr lang="es-MX" sz="2400" b="1" dirty="0" smtClean="0"/>
              <a:t>. </a:t>
            </a:r>
          </a:p>
          <a:p>
            <a:r>
              <a:rPr lang="es-MX" sz="2400" dirty="0" smtClean="0"/>
              <a:t>Dice Rashí: Como Yacob había regañado a sus hermanos por sus faltas, él trató de retroceder (esconderse),, para que su papá no lo fuera a regañar por la falta que tuvo con Tamar (incesto). </a:t>
            </a:r>
          </a:p>
          <a:p>
            <a:r>
              <a:rPr lang="es-MX" sz="2400" dirty="0" smtClean="0"/>
              <a:t>Entonces Yacob lo llamó con palabras reconciliatorias, como diciéndole: </a:t>
            </a:r>
          </a:p>
          <a:p>
            <a:r>
              <a:rPr lang="es-MX" sz="2400" dirty="0" smtClean="0"/>
              <a:t>“Tu no eres como ellos”. El énfasis en la palabra ‘</a:t>
            </a:r>
            <a:r>
              <a:rPr lang="es-MX" sz="2400" b="1" i="1" dirty="0" err="1" smtClean="0"/>
              <a:t>atá</a:t>
            </a:r>
            <a:r>
              <a:rPr lang="es-MX" sz="2400" dirty="0" smtClean="0"/>
              <a:t>’ –tú- implica que Yacob hacía un contraste entre ‘</a:t>
            </a:r>
            <a:r>
              <a:rPr lang="es-MX" sz="2400" b="1" i="1" dirty="0" smtClean="0"/>
              <a:t>tú</a:t>
            </a:r>
            <a:r>
              <a:rPr lang="es-MX" sz="2400" dirty="0" smtClean="0"/>
              <a:t>’ y los anteriores (Mizrají)</a:t>
            </a:r>
          </a:p>
          <a:p>
            <a:endParaRPr lang="es-MX" sz="23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Tu mano estará sobre la cerviz de tus enemigos</a:t>
            </a:r>
            <a:r>
              <a:rPr lang="es-MX" sz="2400" dirty="0" smtClean="0"/>
              <a:t>’. Esta profecía se cumplió durante el reinado de David, quien dijo a Dios: </a:t>
            </a:r>
          </a:p>
          <a:p>
            <a:r>
              <a:rPr lang="es-MX" sz="2400" dirty="0" smtClean="0"/>
              <a:t>“Tu has hecho que mis enemigos me den la cerviz (y huyan)’ –2 Shemuel 22:41</a:t>
            </a:r>
          </a:p>
          <a:p>
            <a:pPr lvl="1"/>
            <a:r>
              <a:rPr lang="es-CO" sz="2400" b="1" dirty="0" smtClean="0">
                <a:hlinkClick r:id="rId4"/>
              </a:rPr>
              <a:t>22:40</a:t>
            </a:r>
            <a:r>
              <a:rPr lang="es-CO" sz="2400" b="1" dirty="0" smtClean="0"/>
              <a:t>  </a:t>
            </a:r>
            <a:r>
              <a:rPr lang="es-CO" sz="2400" b="1" dirty="0" err="1" smtClean="0"/>
              <a:t>Vatazreni</a:t>
            </a:r>
            <a:r>
              <a:rPr lang="es-CO" sz="2400" b="1" dirty="0" smtClean="0"/>
              <a:t> jayil </a:t>
            </a:r>
            <a:r>
              <a:rPr lang="es-CO" sz="2400" b="1" dirty="0" err="1" smtClean="0"/>
              <a:t>lamiljamáh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tajria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kamay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tajteni</a:t>
            </a:r>
            <a:r>
              <a:rPr lang="es-CO" sz="2400" b="1" dirty="0" smtClean="0"/>
              <a:t>.</a:t>
            </a:r>
          </a:p>
          <a:p>
            <a:pPr lvl="1"/>
            <a:r>
              <a:rPr lang="es-CO" sz="2400" dirty="0" smtClean="0"/>
              <a:t>Me ceñiste de fortaleza para la batalla, e hiciste caer de rodillas debajo de mí a los que contra mí se levantaron.</a:t>
            </a:r>
            <a:endParaRPr lang="es-CO" sz="2400" b="1" dirty="0" smtClean="0">
              <a:hlinkClick r:id="rId5"/>
            </a:endParaRPr>
          </a:p>
          <a:p>
            <a:pPr lvl="1"/>
            <a:r>
              <a:rPr lang="es-CO" sz="2400" b="1" dirty="0" smtClean="0">
                <a:hlinkClick r:id="rId5"/>
              </a:rPr>
              <a:t>22:41</a:t>
            </a:r>
            <a:r>
              <a:rPr lang="es-CO" sz="2400" b="1" dirty="0" smtClean="0"/>
              <a:t>  </a:t>
            </a:r>
            <a:r>
              <a:rPr lang="es-CO" sz="2400" b="1" dirty="0" err="1" smtClean="0"/>
              <a:t>Ve'oyevay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tatah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oref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mesane'ay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va'atsmitem</a:t>
            </a:r>
            <a:r>
              <a:rPr lang="es-CO" sz="2400" b="1" dirty="0" smtClean="0"/>
              <a:t>.</a:t>
            </a:r>
          </a:p>
          <a:p>
            <a:pPr lvl="1"/>
            <a:r>
              <a:rPr lang="es-CO" sz="2400" dirty="0" smtClean="0"/>
              <a:t>Hiciste que mis enemigos huyesen y me volvieran la cerviz; aún así los alcancé y los destruí.</a:t>
            </a:r>
            <a:r>
              <a:rPr lang="es-MX" sz="2400" dirty="0" smtClean="0"/>
              <a:t> </a:t>
            </a:r>
          </a:p>
          <a:p>
            <a:endParaRPr lang="es-MX" sz="23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‘ante ti se postrarán los hijos de tu padre</a:t>
            </a:r>
            <a:r>
              <a:rPr lang="es-CO" sz="2400" dirty="0" smtClean="0"/>
              <a:t>’. Como sus hijos provenían de varias mujeres por eso Yacob no dice aquí los hijos de tu madre, como Yitzjak se había expresado anteriormente</a:t>
            </a:r>
          </a:p>
          <a:p>
            <a:pPr lvl="1"/>
            <a:r>
              <a:rPr lang="es-CO" sz="2400" dirty="0" smtClean="0"/>
              <a:t>27:29 Sírvante pueblos y se postren ante ti naciones: Sé señor de tus hermanos, y se postren ante ti los hijos de tu madre. Los que te maldijeren sean malditos, y benditos los que te bendijeren. </a:t>
            </a:r>
          </a:p>
          <a:p>
            <a:pPr lvl="1"/>
            <a:r>
              <a:rPr lang="es-CO" sz="2400" b="1" dirty="0" err="1" smtClean="0"/>
              <a:t>Ya'avduja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amim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veyishtajavu</a:t>
            </a:r>
            <a:r>
              <a:rPr lang="es-CO" sz="2400" b="1" dirty="0" smtClean="0"/>
              <a:t> leja </a:t>
            </a:r>
            <a:r>
              <a:rPr lang="es-CO" sz="2400" b="1" dirty="0" err="1" smtClean="0"/>
              <a:t>le'umim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heveh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gevir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le'ajeja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veyishtajavu</a:t>
            </a:r>
            <a:r>
              <a:rPr lang="es-CO" sz="2400" b="1" dirty="0" smtClean="0"/>
              <a:t> leja </a:t>
            </a:r>
            <a:r>
              <a:rPr lang="es-CO" sz="2400" b="1" dirty="0" err="1" smtClean="0"/>
              <a:t>beney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imeja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orereyja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arur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umevarajeja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baruj</a:t>
            </a:r>
            <a:r>
              <a:rPr lang="es-CO" sz="2400" b="1" dirty="0" smtClean="0"/>
              <a:t>. </a:t>
            </a:r>
          </a:p>
          <a:p>
            <a:r>
              <a:rPr lang="es-CO" sz="2000" i="1" dirty="0" smtClean="0"/>
              <a:t>Tanto en el primero como en el segundo caso, quiere decir descendientes.</a:t>
            </a:r>
            <a:endParaRPr lang="es-CO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‘Cachorro de león’. </a:t>
            </a:r>
            <a:r>
              <a:rPr lang="es-CO" sz="2400" dirty="0" smtClean="0"/>
              <a:t>Esta profecía pronunciada por Yacob fue en referencia a David queriendo decir, al principio de su vida David era un cachorro, cuando el Pueblo se refirió a él “incluso desde antes, cuando Shaúl era rey sobre nosotros, eras tú quien hacía entrar y salir al pueblo de Israel” -2 Shemuel 5:2</a:t>
            </a:r>
          </a:p>
          <a:p>
            <a:r>
              <a:rPr lang="es-CO" sz="2400" dirty="0" smtClean="0"/>
              <a:t>Esto es referencia al tiempo cuando Shaúl reinaba que David se convirtió en el general de Israel que conducía victoriosamente al pueblo en las batallas. </a:t>
            </a:r>
          </a:p>
          <a:p>
            <a:r>
              <a:rPr lang="es-CO" sz="2400" dirty="0" smtClean="0"/>
              <a:t>Aquí Yacob alude al decir que era un león joven, un cachorro.</a:t>
            </a:r>
            <a:endParaRPr lang="es-MX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‘Cachorro de león es Yehudá; de la presa, hijo mío, te libraste.’ </a:t>
            </a:r>
            <a:r>
              <a:rPr lang="es-MX" sz="2400" dirty="0" smtClean="0"/>
              <a:t>Refiriéndose a aquello por lo cual sospeché de ti, cuando dije “!un animal feroz lo ha devorado! !De seguro Yosef ha sido despedazado!”</a:t>
            </a:r>
          </a:p>
          <a:p>
            <a:r>
              <a:rPr lang="es-MX" sz="2400" dirty="0" smtClean="0"/>
              <a:t>Yacob pensó que Yehudá lo quería matar porque tenía temor de que Yosef asumiera el manto real en Israel, imponiendo su autoridad sobre él. (Gur Aryéh)</a:t>
            </a:r>
          </a:p>
          <a:p>
            <a:r>
              <a:rPr lang="es-MX" sz="2400" dirty="0" smtClean="0"/>
              <a:t>Tanto Yosef como Yehudá habían sido destinados a la dignidad real en Israel como se dice en el Zohar I, 206ª:</a:t>
            </a:r>
          </a:p>
          <a:p>
            <a:r>
              <a:rPr lang="es-MX" sz="2400" dirty="0" smtClean="0"/>
              <a:t>“He aquí que reyes se enfrentan”.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Y en Tratado de Sotá se dice que eran iguales entre sí en cuanto a valía moral, ya que Yosef había santificado el Nombre de </a:t>
            </a:r>
            <a:r>
              <a:rPr lang="es-MX" sz="2400" dirty="0" smtClean="0"/>
              <a:t>Dios </a:t>
            </a:r>
            <a:r>
              <a:rPr lang="es-MX" sz="2400" dirty="0" smtClean="0"/>
              <a:t>en privado y Yehudá lo había hecho en público. Al final Yacob adjudica la corona a Yehudá.</a:t>
            </a:r>
          </a:p>
          <a:p>
            <a:r>
              <a:rPr lang="es-MX" sz="2400" i="1" dirty="0" smtClean="0"/>
              <a:t>‘No se apartara el cetro de Yehudá’. </a:t>
            </a:r>
            <a:r>
              <a:rPr lang="es-MX" sz="2400" dirty="0" smtClean="0"/>
              <a:t>Desde el rey David en adelante, incluso cuando la dinastía no reine en Israel.</a:t>
            </a:r>
          </a:p>
          <a:p>
            <a:r>
              <a:rPr lang="es-MX" sz="2400" dirty="0" smtClean="0"/>
              <a:t>Esto se refiere a los dirigentes de la Diáspora en Babel, quienes gobernaron al pueblo Judío con el cetro, habiendo sido investidos con autoridad por el estado gentil para que gobernaran sobre los judíos.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‘Hasta que venga Shiló’. </a:t>
            </a:r>
            <a:r>
              <a:rPr lang="es-MX" sz="2400" dirty="0" smtClean="0"/>
              <a:t>Es decir, hasta que venga el rey Mesías, ya que a él le pertenece la autoridad real.</a:t>
            </a:r>
          </a:p>
          <a:p>
            <a:r>
              <a:rPr lang="es-MX" sz="2400" dirty="0" smtClean="0"/>
              <a:t>Y en un Midrash agádico, la expresión ‘Shiló’ es una contracción de las palabras ‘</a:t>
            </a:r>
            <a:r>
              <a:rPr lang="es-MX" sz="2400" dirty="0" err="1" smtClean="0"/>
              <a:t>shi</a:t>
            </a:r>
            <a:r>
              <a:rPr lang="es-MX" sz="2400" dirty="0" smtClean="0"/>
              <a:t> – </a:t>
            </a:r>
            <a:r>
              <a:rPr lang="es-MX" sz="2400" dirty="0" err="1" smtClean="0"/>
              <a:t>ló</a:t>
            </a:r>
            <a:r>
              <a:rPr lang="es-MX" sz="2400" dirty="0" smtClean="0"/>
              <a:t>’ “obsequios para él”, puesto que se declara al respecto: </a:t>
            </a:r>
          </a:p>
          <a:p>
            <a:r>
              <a:rPr lang="es-MX" sz="2400" dirty="0" smtClean="0"/>
              <a:t>“Traerán obsequios al que hay que temer”</a:t>
            </a:r>
          </a:p>
          <a:p>
            <a:r>
              <a:rPr lang="es-MX" sz="2400" dirty="0" smtClean="0"/>
              <a:t>Refiriéndose a que cuando llegue el Mesías, las naciones del mundo le traerán obsequios y aceptarán su autoridad.</a:t>
            </a:r>
          </a:p>
          <a:p>
            <a:r>
              <a:rPr lang="es-MX" sz="2400" dirty="0" smtClean="0"/>
              <a:t>De ninguna manera se podría referir a “los tres reyes magos”…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‘y a él seguirá la reunión de los pueblos</a:t>
            </a:r>
            <a:r>
              <a:rPr lang="es-MX" sz="2400" dirty="0" smtClean="0"/>
              <a:t>’. Aquí la frase “</a:t>
            </a:r>
            <a:r>
              <a:rPr lang="es-MX" sz="2400" b="1" dirty="0" err="1" smtClean="0"/>
              <a:t>yikhat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amim</a:t>
            </a:r>
            <a:r>
              <a:rPr lang="es-MX" sz="2400" b="1" dirty="0" smtClean="0"/>
              <a:t>” </a:t>
            </a:r>
            <a:r>
              <a:rPr lang="es-MX" sz="2400" dirty="0" smtClean="0"/>
              <a:t>se refiere a reunión de naciones.</a:t>
            </a:r>
          </a:p>
          <a:p>
            <a:r>
              <a:rPr lang="es-MX" sz="2400" dirty="0" smtClean="0"/>
              <a:t>Lo podríamos entender al día de hoy como que las Naciones Unidas dejarán su antisemitismo y seguirán sus consejos.</a:t>
            </a:r>
          </a:p>
          <a:p>
            <a:r>
              <a:rPr lang="es-MX" sz="2400" dirty="0" smtClean="0"/>
              <a:t>Rashí trae como ejemplo a Yeshayahu 11:10 “Al él buscarán las naciones” para probar que la frase ‘y suya será la asamblea de naciones’ necesariamente se aplica al Mesías, ya que solo a él las naciones buscarán y se congregarán en torno a él.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‘</a:t>
            </a:r>
            <a:r>
              <a:rPr lang="es-CO" sz="2400" i="1" dirty="0" smtClean="0"/>
              <a:t>Amarra a la </a:t>
            </a:r>
            <a:r>
              <a:rPr lang="es-CO" sz="2400" i="1" dirty="0" smtClean="0"/>
              <a:t>viña </a:t>
            </a:r>
            <a:r>
              <a:rPr lang="es-CO" sz="2400" i="1" dirty="0" smtClean="0"/>
              <a:t>su borrico</a:t>
            </a:r>
            <a:r>
              <a:rPr lang="es-CO" sz="2400" dirty="0" smtClean="0"/>
              <a:t>’. Yacob profetizó sobre el territorio de Yehudá, el cual produciría vino como un manantial y cualquier hombre de Yehudá atará su burrito a una viña y lo cargará con las uvas de una sola vid, y con una sola cepa cargara al pollino de un asno. B. Rabá 98:9</a:t>
            </a:r>
          </a:p>
          <a:p>
            <a:r>
              <a:rPr lang="es-CO" sz="2400" dirty="0" smtClean="0"/>
              <a:t>De acuerdo a Onkelós, es en referencia al Rey Mesías.</a:t>
            </a:r>
          </a:p>
          <a:p>
            <a:r>
              <a:rPr lang="es-CO" sz="2400" b="1" dirty="0" smtClean="0"/>
              <a:t>“</a:t>
            </a:r>
            <a:r>
              <a:rPr lang="es-CO" sz="2400" b="1" dirty="0" err="1" smtClean="0"/>
              <a:t>Osri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lagefen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iroh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velasorekah</a:t>
            </a:r>
            <a:r>
              <a:rPr lang="es-CO" sz="2400" b="1" dirty="0" smtClean="0"/>
              <a:t>”</a:t>
            </a:r>
            <a:endParaRPr lang="es-CO" sz="2400" dirty="0" smtClean="0"/>
          </a:p>
          <a:p>
            <a:r>
              <a:rPr lang="es-CO" sz="2400" dirty="0" smtClean="0"/>
              <a:t>La palabra ‘</a:t>
            </a:r>
            <a:r>
              <a:rPr lang="es-CO" sz="2400" dirty="0" err="1" smtClean="0"/>
              <a:t>géfen</a:t>
            </a:r>
            <a:r>
              <a:rPr lang="es-CO" sz="2400" dirty="0" smtClean="0"/>
              <a:t>’ se refiere a Israel</a:t>
            </a:r>
          </a:p>
          <a:p>
            <a:r>
              <a:rPr lang="es-CO" sz="2400" dirty="0" smtClean="0"/>
              <a:t>‘</a:t>
            </a:r>
            <a:r>
              <a:rPr lang="es-CO" sz="2400" dirty="0" err="1" smtClean="0"/>
              <a:t>Iró</a:t>
            </a:r>
            <a:r>
              <a:rPr lang="es-CO" sz="2400" dirty="0" smtClean="0"/>
              <a:t>’ se refiere a Yerushalayim</a:t>
            </a:r>
          </a:p>
          <a:p>
            <a:r>
              <a:rPr lang="es-CO" sz="2400" dirty="0" smtClean="0"/>
              <a:t>Y la palabra </a:t>
            </a:r>
            <a:r>
              <a:rPr lang="es-CO" sz="2400" b="1" dirty="0" err="1" smtClean="0"/>
              <a:t>sorekah</a:t>
            </a:r>
            <a:r>
              <a:rPr lang="es-CO" sz="2400" b="1" dirty="0" smtClean="0"/>
              <a:t> </a:t>
            </a:r>
            <a:r>
              <a:rPr lang="es-CO" sz="2400" dirty="0" smtClean="0"/>
              <a:t>se refiere a Israel, como se declara: ‘Y Yo te había plantado una vid’. </a:t>
            </a:r>
            <a:r>
              <a:rPr lang="es-CO" sz="2400" dirty="0" err="1" smtClean="0"/>
              <a:t>Yirmeyahu</a:t>
            </a:r>
            <a:r>
              <a:rPr lang="es-CO" sz="2400" dirty="0" smtClean="0"/>
              <a:t> 2:21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Rojizos son sus ojos más que el vino</a:t>
            </a:r>
          </a:p>
          <a:p>
            <a:r>
              <a:rPr lang="es-MX" sz="2400" b="1" dirty="0" err="1" smtClean="0"/>
              <a:t>Jajlili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eynayim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miyayin</a:t>
            </a:r>
            <a:endParaRPr lang="es-MX" sz="2400" b="1" dirty="0" smtClean="0"/>
          </a:p>
          <a:p>
            <a:r>
              <a:rPr lang="es-MX" sz="2400" dirty="0" err="1" smtClean="0"/>
              <a:t>Jajlilí</a:t>
            </a:r>
            <a:r>
              <a:rPr lang="es-MX" sz="2400" dirty="0" smtClean="0"/>
              <a:t> es Bermejo. Y la Toráh se refiere de esta manera, porque los ojos de los bebedores se tornan rojizos cuando beben.</a:t>
            </a:r>
          </a:p>
          <a:p>
            <a:r>
              <a:rPr lang="es-MX" sz="2400" i="1" dirty="0" smtClean="0"/>
              <a:t>y la blancura de sus dientes más que la leche.</a:t>
            </a:r>
          </a:p>
          <a:p>
            <a:r>
              <a:rPr lang="es-MX" sz="2400" dirty="0" smtClean="0"/>
              <a:t>Dice Rashí, debido a la abundancia de leche. Pues en su tierra habrá buenos pastos para el rebaño. </a:t>
            </a:r>
          </a:p>
          <a:p>
            <a:r>
              <a:rPr lang="es-MX" sz="2400" dirty="0" smtClean="0"/>
              <a:t>Esta es la explicación del versículo: Tendrá los ojos enrojecidos a causa de la abundancia de vino y sus dientes serán blancos a causa de la abundancia de leche. 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Pero según el Targum la palabra </a:t>
            </a:r>
            <a:r>
              <a:rPr lang="es-MX" sz="2400" b="1" dirty="0" err="1" smtClean="0"/>
              <a:t>eynayim</a:t>
            </a:r>
            <a:r>
              <a:rPr lang="es-MX" sz="2400" b="1" dirty="0" smtClean="0"/>
              <a:t> </a:t>
            </a:r>
            <a:r>
              <a:rPr lang="es-MX" sz="2400" dirty="0" smtClean="0"/>
              <a:t> es una expresión metafórica que alude a las montañas, ya que desde allí se observa a la lejanía. Entonces su traducción es: enrojecidas serán sus montañas por las viñas. </a:t>
            </a:r>
          </a:p>
          <a:p>
            <a:r>
              <a:rPr lang="es-MX" sz="2400" dirty="0" smtClean="0"/>
              <a:t>El Targum interpreta la palabra </a:t>
            </a:r>
            <a:r>
              <a:rPr lang="es-MX" sz="2400" b="1" dirty="0" err="1" smtClean="0"/>
              <a:t>eynayim</a:t>
            </a:r>
            <a:r>
              <a:rPr lang="es-MX" sz="2400" b="1" dirty="0" smtClean="0"/>
              <a:t> </a:t>
            </a:r>
            <a:r>
              <a:rPr lang="es-MX" sz="2400" dirty="0" smtClean="0"/>
              <a:t>que literalmente significa “ojos” como una alusión figurada a las montañas ya que desde las montañas los ojos observan hacia la lejanía.</a:t>
            </a:r>
          </a:p>
          <a:p>
            <a:r>
              <a:rPr lang="es-MX" sz="2400" dirty="0" smtClean="0"/>
              <a:t>Otra traducción es que </a:t>
            </a:r>
            <a:r>
              <a:rPr lang="es-MX" sz="2400" b="1" dirty="0" err="1" smtClean="0"/>
              <a:t>eynayim</a:t>
            </a:r>
            <a:r>
              <a:rPr lang="es-MX" sz="2400" b="1" dirty="0" smtClean="0"/>
              <a:t> </a:t>
            </a:r>
            <a:r>
              <a:rPr lang="es-MX" sz="2400" dirty="0" smtClean="0"/>
              <a:t>también significa manantiales y flujo de lagares.</a:t>
            </a:r>
          </a:p>
          <a:p>
            <a:r>
              <a:rPr lang="es-MX" sz="2400" dirty="0" smtClean="0"/>
              <a:t>La palabra “</a:t>
            </a:r>
            <a:r>
              <a:rPr lang="es-MX" sz="2400" dirty="0" err="1" smtClean="0"/>
              <a:t>ein</a:t>
            </a:r>
            <a:r>
              <a:rPr lang="es-MX" sz="2400" dirty="0" smtClean="0"/>
              <a:t>” literalmente significa “ojo”, también significa manantial. Hay una expresión que dice: “ojo de agua”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304796"/>
            <a:ext cx="7772400" cy="1470026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1989" y="1447796"/>
            <a:ext cx="7796210" cy="47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457200"/>
            <a:ext cx="3209928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609603" y="1981203"/>
            <a:ext cx="7924803" cy="4419596"/>
          </a:xfrm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Torah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Talmud, Jewish Concepts, Wikipedia, Kabbalah Online, Zohar, Rambán, Rashí, Maimonides, Bereshit con Rashí, El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Jumash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</a:t>
            </a:r>
            <a:endParaRPr lang="sv-SE" sz="2000" dirty="0">
              <a:solidFill>
                <a:srgbClr val="000000"/>
              </a:solidFill>
              <a:latin typeface="Calibri" pitchFamily="34"/>
            </a:endParaRPr>
          </a:p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 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Derechos Reservados Shalom Haverim Org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  <a:hlinkClick r:id="rId4"/>
              </a:rPr>
              <a:t>http://www.shalomhaverim.org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Director: -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ELIYAHU BAYONA BEN YOSEF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/>
              </a:rPr>
              <a:t>17 </a:t>
            </a:r>
            <a:r>
              <a:rPr lang="es-CO" sz="1800" dirty="0" smtClean="0">
                <a:latin typeface="Calibri" pitchFamily="34"/>
              </a:rPr>
              <a:t>Adar 2  5776 </a:t>
            </a:r>
            <a:r>
              <a:rPr lang="es-CO" sz="1800" dirty="0">
                <a:latin typeface="Calibri" pitchFamily="34"/>
              </a:rPr>
              <a:t>– </a:t>
            </a:r>
            <a:r>
              <a:rPr lang="es-CO" sz="1800" dirty="0" smtClean="0">
                <a:latin typeface="Calibri" pitchFamily="34"/>
              </a:rPr>
              <a:t>27 </a:t>
            </a:r>
            <a:r>
              <a:rPr lang="es-CO" sz="1800" dirty="0" smtClean="0">
                <a:latin typeface="Calibri" pitchFamily="34"/>
              </a:rPr>
              <a:t>Marzo, 2016- </a:t>
            </a:r>
            <a:r>
              <a:rPr lang="es-CO" sz="1800" dirty="0">
                <a:latin typeface="Calibri" pitchFamily="34"/>
              </a:rPr>
              <a:t>Monsey New York</a:t>
            </a:r>
            <a:endParaRPr lang="en-US" sz="1800" dirty="0">
              <a:latin typeface="Calibri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98324</TotalTime>
  <Words>3105</Words>
  <Application>Microsoft Office PowerPoint</Application>
  <PresentationFormat>Presentación en pantalla (4:3)</PresentationFormat>
  <Paragraphs>186</Paragraphs>
  <Slides>30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Office Theme</vt:lpstr>
      <vt:lpstr>Diapositiva 1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3163</cp:revision>
  <dcterms:created xsi:type="dcterms:W3CDTF">2013-10-13T19:31:46Z</dcterms:created>
  <dcterms:modified xsi:type="dcterms:W3CDTF">2016-03-28T02:45:58Z</dcterms:modified>
</cp:coreProperties>
</file>