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568" r:id="rId3"/>
    <p:sldId id="569" r:id="rId4"/>
    <p:sldId id="570" r:id="rId5"/>
    <p:sldId id="583" r:id="rId6"/>
    <p:sldId id="571" r:id="rId7"/>
    <p:sldId id="584" r:id="rId8"/>
    <p:sldId id="585" r:id="rId9"/>
    <p:sldId id="586" r:id="rId10"/>
    <p:sldId id="587" r:id="rId11"/>
    <p:sldId id="588" r:id="rId12"/>
    <p:sldId id="572" r:id="rId13"/>
    <p:sldId id="573" r:id="rId14"/>
    <p:sldId id="574" r:id="rId15"/>
    <p:sldId id="589" r:id="rId16"/>
    <p:sldId id="575" r:id="rId17"/>
    <p:sldId id="590" r:id="rId18"/>
    <p:sldId id="576" r:id="rId19"/>
    <p:sldId id="577" r:id="rId20"/>
    <p:sldId id="578" r:id="rId21"/>
    <p:sldId id="591" r:id="rId22"/>
    <p:sldId id="579" r:id="rId23"/>
    <p:sldId id="580" r:id="rId24"/>
    <p:sldId id="581" r:id="rId25"/>
    <p:sldId id="582" r:id="rId26"/>
    <p:sldId id="28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67" y="-1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0A17A97-F592-4A7D-A172-8A0531C8AE95}" type="datetime1">
              <a:rPr lang="en-US"/>
              <a:pPr lvl="0"/>
              <a:t>4/10/2016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12FA6FA-3ADB-4908-8F14-E00D930F9A7A}"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1D08BDED-18A4-4D17-BA6A-EC7D0FA14ECF}" type="datetime1">
              <a:rPr lang="en-US"/>
              <a:pPr lvl="0"/>
              <a:t>4/10/2016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84DB7E16-CB8F-4D32-8E29-59E0EBD7641E}"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0D88D80-1A1E-4AE0-8DB8-92BB9BE31DCD}" type="datetime1">
              <a:rPr lang="en-US"/>
              <a:pPr lvl="0"/>
              <a:t>4/10/2016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3AE9DED0-DE6B-4C72-B3B8-B921AB65CBAA}"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B8F2B8EB-E84D-4775-B1DE-21E893FCDE1C}" type="datetime1">
              <a:rPr lang="en-US"/>
              <a:pPr lvl="0"/>
              <a:t>4/10/2016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B7B115A-B7D5-456C-B272-79E96B7B124C}"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4F7271F9-2133-4AB4-9557-E6BEBCFD931B}" type="datetime1">
              <a:rPr lang="en-US"/>
              <a:pPr lvl="0"/>
              <a:t>4/10/2016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E5EC8A43-39A2-4815-9D52-7727242BE6E5}"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25067A58-8C3E-4D94-AFA9-CAF3514A658D}" type="datetime1">
              <a:rPr lang="en-US"/>
              <a:pPr lvl="0"/>
              <a:t>4/10/2016</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9DA98EC0-058B-4BC2-9445-F779C455F772}"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7877FA1-4EA7-4C27-A9A8-992F9AA75229}" type="datetime1">
              <a:rPr lang="en-US"/>
              <a:pPr lvl="0"/>
              <a:t>4/10/2016</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E384815F-7CC7-4903-9CE2-AB42B154A5B3}"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F2094B3E-268B-4DA8-B230-0F9E729FAF67}" type="datetime1">
              <a:rPr lang="en-US"/>
              <a:pPr lvl="0"/>
              <a:t>4/10/2016</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4DAF2E70-0411-48C6-A79F-8F7BB3C1CE48}"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C59871F-A5D4-4FB8-9735-AB09C6891B4C}" type="datetime1">
              <a:rPr lang="en-US"/>
              <a:pPr lvl="0"/>
              <a:t>4/10/2016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1A880F79-F0F6-4D65-8A7D-2090305C32B8}"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5171A04-1D7F-4BEC-BAB9-A8DA2E00CE60}" type="datetime1">
              <a:rPr lang="en-US"/>
              <a:pPr lvl="0"/>
              <a:t>4/10/2016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976C7F4C-C02F-4159-AF0F-D09A0173C741}"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65436EC6-F23F-44FD-81AD-474A0911943D}" type="datetime1">
              <a:rPr lang="en-US"/>
              <a:pPr lvl="0"/>
              <a:t>4/10/2016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237E4199-CE12-483F-8E24-CB3C3BE5FE8F}"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F495ACF3-1FE9-4CC0-9AED-DAB7798E559A}" type="datetime1">
              <a:rPr lang="en-US"/>
              <a:pPr lvl="0"/>
              <a:t>4/10/2016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A978BCE4-4276-4506-926D-B5F005A9CD53}"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7B233D3-80C0-4A5C-BF95-106D87469009}" type="datetime1">
              <a:rPr lang="en-US"/>
              <a:pPr lvl="0"/>
              <a:t>4/10/2016</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C5F84F6-A224-4275-AC5A-F18352077E17}"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dirty="0"/>
          </a:p>
        </p:txBody>
      </p:sp>
      <p:sp>
        <p:nvSpPr>
          <p:cNvPr id="3" name="Subtitle 2"/>
          <p:cNvSpPr txBox="1">
            <a:spLocks noGrp="1"/>
          </p:cNvSpPr>
          <p:nvPr>
            <p:ph type="subTitle" idx="1"/>
          </p:nvPr>
        </p:nvSpPr>
        <p:spPr/>
        <p:txBody>
          <a:bodyPr/>
          <a:lstStyle/>
          <a:p>
            <a:endParaRPr lang="es-CO" dirty="0"/>
          </a:p>
        </p:txBody>
      </p:sp>
      <p:pic>
        <p:nvPicPr>
          <p:cNvPr id="4" name="Picture 2"/>
          <p:cNvPicPr>
            <a:picLocks noChangeAspect="1"/>
          </p:cNvPicPr>
          <p:nvPr/>
        </p:nvPicPr>
        <p:blipFill>
          <a:blip r:embed="rId2" cstate="print"/>
          <a:srcRect/>
          <a:stretch>
            <a:fillRect/>
          </a:stretch>
        </p:blipFill>
        <p:spPr>
          <a:xfrm>
            <a:off x="827584" y="141277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smtClean="0">
                <a:solidFill>
                  <a:srgbClr val="000000"/>
                </a:solidFill>
                <a:uFillTx/>
                <a:latin typeface="Calibri" pitchFamily="34"/>
                <a:cs typeface="Arial"/>
              </a:rPr>
              <a:t>Bendiciones</a:t>
            </a:r>
            <a:r>
              <a:rPr lang="en-US" sz="2400" b="0" i="0" u="none" strike="noStrike" kern="1200" cap="none" spc="0" baseline="0" dirty="0" smtClean="0">
                <a:solidFill>
                  <a:srgbClr val="000000"/>
                </a:solidFill>
                <a:uFillTx/>
                <a:latin typeface="Calibri" pitchFamily="34"/>
                <a:cs typeface="Arial"/>
              </a:rPr>
              <a:t> al </a:t>
            </a:r>
            <a:r>
              <a:rPr lang="en-US" sz="2400" b="0" i="0" u="none" strike="noStrike" kern="1200" cap="none" spc="0" baseline="0" dirty="0" err="1" smtClean="0">
                <a:solidFill>
                  <a:srgbClr val="000000"/>
                </a:solidFill>
                <a:uFillTx/>
                <a:latin typeface="Calibri" pitchFamily="34"/>
                <a:cs typeface="Arial"/>
              </a:rPr>
              <a:t>resto</a:t>
            </a:r>
            <a:r>
              <a:rPr lang="en-US" sz="2400" b="0" i="0" u="none" strike="noStrike" kern="1200" cap="none" spc="0" baseline="0" dirty="0" smtClean="0">
                <a:solidFill>
                  <a:srgbClr val="000000"/>
                </a:solidFill>
                <a:uFillTx/>
                <a:latin typeface="Calibri" pitchFamily="34"/>
                <a:cs typeface="Arial"/>
              </a:rPr>
              <a:t> de los </a:t>
            </a:r>
            <a:r>
              <a:rPr lang="en-US" sz="2400" b="0" i="0" u="none" strike="noStrike" kern="1200" cap="none" spc="0" baseline="0" dirty="0" err="1" smtClean="0">
                <a:solidFill>
                  <a:srgbClr val="000000"/>
                </a:solidFill>
                <a:uFillTx/>
                <a:latin typeface="Calibri" pitchFamily="34"/>
                <a:cs typeface="Arial"/>
              </a:rPr>
              <a:t>Hijos</a:t>
            </a:r>
            <a:r>
              <a:rPr lang="en-US" sz="2400" b="0" i="0" u="none" strike="noStrike" kern="1200" cap="none" spc="0" baseline="0" dirty="0" smtClean="0">
                <a:solidFill>
                  <a:srgbClr val="000000"/>
                </a:solidFill>
                <a:uFillTx/>
                <a:latin typeface="Calibri" pitchFamily="34"/>
                <a:cs typeface="Arial"/>
              </a:rPr>
              <a:t> </a:t>
            </a:r>
            <a:r>
              <a:rPr lang="en-US" sz="2400" b="0" i="0" u="none" strike="noStrike" kern="1200" cap="none" spc="0" baseline="0" smtClean="0">
                <a:solidFill>
                  <a:srgbClr val="000000"/>
                </a:solidFill>
                <a:uFillTx/>
                <a:latin typeface="Calibri" pitchFamily="34"/>
                <a:cs typeface="Arial"/>
              </a:rPr>
              <a:t>de Yacob</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49:13 Zebulón habitará en la ribera de los mares, y él morará en los puertos de navíos (como navegante); y su término estará cerca de Sidón.</a:t>
            </a:r>
          </a:p>
          <a:p>
            <a:r>
              <a:rPr lang="es-CO" sz="2400" b="1" dirty="0" err="1" smtClean="0"/>
              <a:t>Zevulun</a:t>
            </a:r>
            <a:r>
              <a:rPr lang="es-CO" sz="2400" b="1" dirty="0" smtClean="0"/>
              <a:t> </a:t>
            </a:r>
            <a:r>
              <a:rPr lang="es-CO" sz="2400" b="1" dirty="0" err="1" smtClean="0"/>
              <a:t>lejof</a:t>
            </a:r>
            <a:r>
              <a:rPr lang="es-CO" sz="2400" b="1" dirty="0" smtClean="0"/>
              <a:t> yamim </a:t>
            </a:r>
            <a:r>
              <a:rPr lang="es-CO" sz="2400" b="1" dirty="0" err="1" smtClean="0"/>
              <a:t>yishkon</a:t>
            </a:r>
            <a:r>
              <a:rPr lang="es-CO" sz="2400" b="1" dirty="0" smtClean="0"/>
              <a:t> </a:t>
            </a:r>
            <a:r>
              <a:rPr lang="es-CO" sz="2400" b="1" dirty="0" err="1" smtClean="0"/>
              <a:t>vehu</a:t>
            </a:r>
            <a:r>
              <a:rPr lang="es-CO" sz="2400" b="1" dirty="0" smtClean="0"/>
              <a:t> </a:t>
            </a:r>
            <a:r>
              <a:rPr lang="es-CO" sz="2400" b="1" dirty="0" err="1" smtClean="0"/>
              <a:t>lejof</a:t>
            </a:r>
            <a:r>
              <a:rPr lang="es-CO" sz="2400" b="1" dirty="0" smtClean="0"/>
              <a:t> </a:t>
            </a:r>
            <a:r>
              <a:rPr lang="es-CO" sz="2400" b="1" dirty="0" err="1" smtClean="0"/>
              <a:t>onyot</a:t>
            </a:r>
            <a:r>
              <a:rPr lang="es-CO" sz="2400" b="1" dirty="0" smtClean="0"/>
              <a:t> </a:t>
            </a:r>
            <a:r>
              <a:rPr lang="es-CO" sz="2400" b="1" dirty="0" err="1" smtClean="0"/>
              <a:t>veyarjato</a:t>
            </a:r>
            <a:r>
              <a:rPr lang="es-CO" sz="2400" b="1" dirty="0" smtClean="0"/>
              <a:t> al-</a:t>
            </a:r>
            <a:r>
              <a:rPr lang="es-CO" sz="2400" b="1" dirty="0" err="1" smtClean="0"/>
              <a:t>Tsidon</a:t>
            </a:r>
            <a:r>
              <a:rPr lang="es-CO" sz="2400" b="1" dirty="0" smtClean="0"/>
              <a:t>.</a:t>
            </a:r>
          </a:p>
          <a:p>
            <a:r>
              <a:rPr lang="es-CO" sz="2400" b="1" dirty="0" err="1" smtClean="0"/>
              <a:t>Zevulún</a:t>
            </a:r>
            <a:r>
              <a:rPr lang="es-CO" sz="2400" b="1" dirty="0" smtClean="0"/>
              <a:t> en costa de mares. </a:t>
            </a:r>
            <a:r>
              <a:rPr lang="es-CO" sz="2400" dirty="0" smtClean="0"/>
              <a:t>En la costa del mar será su tierra.</a:t>
            </a:r>
          </a:p>
          <a:p>
            <a:r>
              <a:rPr lang="es-CO" sz="2400" dirty="0" smtClean="0"/>
              <a:t>La palabra </a:t>
            </a:r>
            <a:r>
              <a:rPr lang="es-CO" sz="2400" b="1" i="1" dirty="0" err="1" smtClean="0"/>
              <a:t>Jof</a:t>
            </a:r>
            <a:r>
              <a:rPr lang="es-CO" sz="2400" dirty="0" smtClean="0"/>
              <a:t> debe ser traducida como “borde, límite”</a:t>
            </a:r>
          </a:p>
          <a:p>
            <a:r>
              <a:rPr lang="es-CO" sz="2400" dirty="0" smtClean="0"/>
              <a:t>Quiere decir que la Tribu de Zebulún se hallará frecuentemente en la costa donde atracan los barcos donde vienen y traen y cargan mercancía, pues Zebulún se dedicaba al comercio.</a:t>
            </a:r>
            <a:endParaRPr lang="es-CO" sz="24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49:14 Isajar, como un asno huesudo soportará el yugo de la Ley y se recostará en los límites (de las aldeas);</a:t>
            </a:r>
          </a:p>
          <a:p>
            <a:r>
              <a:rPr lang="es-CO" sz="2400" b="1" dirty="0" err="1" smtClean="0"/>
              <a:t>Yisajar</a:t>
            </a:r>
            <a:r>
              <a:rPr lang="es-CO" sz="2400" b="1" dirty="0" smtClean="0"/>
              <a:t> </a:t>
            </a:r>
            <a:r>
              <a:rPr lang="es-CO" sz="2400" b="1" dirty="0" err="1" smtClean="0"/>
              <a:t>jamor</a:t>
            </a:r>
            <a:r>
              <a:rPr lang="es-CO" sz="2400" b="1" dirty="0" smtClean="0"/>
              <a:t> </a:t>
            </a:r>
            <a:r>
              <a:rPr lang="es-CO" sz="2400" b="1" dirty="0" err="1" smtClean="0"/>
              <a:t>garem</a:t>
            </a:r>
            <a:r>
              <a:rPr lang="es-CO" sz="2400" b="1" dirty="0" smtClean="0"/>
              <a:t> </a:t>
            </a:r>
            <a:r>
              <a:rPr lang="es-CO" sz="2400" b="1" dirty="0" err="1" smtClean="0"/>
              <a:t>rovets</a:t>
            </a:r>
            <a:r>
              <a:rPr lang="es-CO" sz="2400" b="1" dirty="0" smtClean="0"/>
              <a:t> </a:t>
            </a:r>
            <a:r>
              <a:rPr lang="es-CO" sz="2400" b="1" dirty="0" err="1" smtClean="0"/>
              <a:t>beyn</a:t>
            </a:r>
            <a:r>
              <a:rPr lang="es-CO" sz="2400" b="1" dirty="0" smtClean="0"/>
              <a:t> </a:t>
            </a:r>
            <a:r>
              <a:rPr lang="es-CO" sz="2400" b="1" dirty="0" err="1" smtClean="0"/>
              <a:t>hamishpetayim</a:t>
            </a:r>
            <a:r>
              <a:rPr lang="es-CO" sz="2400" b="1" dirty="0" smtClean="0"/>
              <a:t>.</a:t>
            </a:r>
            <a:endParaRPr lang="es-CO" sz="2400" dirty="0" smtClean="0"/>
          </a:p>
          <a:p>
            <a:r>
              <a:rPr lang="es-CO" sz="2400" dirty="0" smtClean="0"/>
              <a:t>49:15 y como viese que era bueno el (lugar de) descanso y que la tierra era amena, bajó su hombro para cargar (el yugo de la Ley), sirviéndole (su enemigo) con tributo.</a:t>
            </a:r>
          </a:p>
          <a:p>
            <a:r>
              <a:rPr lang="es-CO" sz="2400" b="1" dirty="0" err="1" smtClean="0"/>
              <a:t>Vayar</a:t>
            </a:r>
            <a:r>
              <a:rPr lang="es-CO" sz="2400" b="1" dirty="0" smtClean="0"/>
              <a:t> </a:t>
            </a:r>
            <a:r>
              <a:rPr lang="es-CO" sz="2400" b="1" dirty="0" err="1" smtClean="0"/>
              <a:t>menujah</a:t>
            </a:r>
            <a:r>
              <a:rPr lang="es-CO" sz="2400" b="1" dirty="0" smtClean="0"/>
              <a:t> ki tov ve'et-</a:t>
            </a:r>
            <a:r>
              <a:rPr lang="es-CO" sz="2400" b="1" dirty="0" err="1" smtClean="0"/>
              <a:t>ha'arets</a:t>
            </a:r>
            <a:r>
              <a:rPr lang="es-CO" sz="2400" b="1" dirty="0" smtClean="0"/>
              <a:t> ki </a:t>
            </a:r>
            <a:r>
              <a:rPr lang="es-CO" sz="2400" b="1" dirty="0" err="1" smtClean="0"/>
              <a:t>na'emah</a:t>
            </a:r>
            <a:r>
              <a:rPr lang="es-CO" sz="2400" b="1" dirty="0" smtClean="0"/>
              <a:t> </a:t>
            </a:r>
            <a:r>
              <a:rPr lang="es-CO" sz="2400" b="1" dirty="0" err="1" smtClean="0"/>
              <a:t>vayet</a:t>
            </a:r>
            <a:r>
              <a:rPr lang="es-CO" sz="2400" b="1" dirty="0" smtClean="0"/>
              <a:t> </a:t>
            </a:r>
            <a:r>
              <a:rPr lang="es-CO" sz="2400" b="1" dirty="0" err="1" smtClean="0"/>
              <a:t>shijmo</a:t>
            </a:r>
            <a:r>
              <a:rPr lang="es-CO" sz="2400" b="1" dirty="0" smtClean="0"/>
              <a:t> </a:t>
            </a:r>
            <a:r>
              <a:rPr lang="es-CO" sz="2400" b="1" dirty="0" err="1" smtClean="0"/>
              <a:t>lisbol</a:t>
            </a:r>
            <a:r>
              <a:rPr lang="es-CO" sz="2400" b="1" dirty="0" smtClean="0"/>
              <a:t> </a:t>
            </a:r>
            <a:r>
              <a:rPr lang="es-CO" sz="2400" b="1" dirty="0" err="1" smtClean="0"/>
              <a:t>vayehi</a:t>
            </a:r>
            <a:r>
              <a:rPr lang="es-CO" sz="2400" b="1" dirty="0" smtClean="0"/>
              <a:t> lemas-</a:t>
            </a:r>
            <a:r>
              <a:rPr lang="es-CO" sz="2400" b="1" dirty="0" err="1" smtClean="0"/>
              <a:t>oved</a:t>
            </a:r>
            <a:r>
              <a:rPr lang="es-CO" sz="2400" b="1" dirty="0" smtClean="0"/>
              <a:t>.</a:t>
            </a:r>
          </a:p>
          <a:p>
            <a:r>
              <a:rPr lang="es-CO" sz="2400" dirty="0" smtClean="0"/>
              <a:t>Al dedicarse Zebulún al comercio, esto le permitía sostener a su hermano Izajar quienes sus miembros se dedicaban al estudio de la Toráh.</a:t>
            </a:r>
            <a:endParaRPr lang="es-CO"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A esto se refiere Moisés cuando imparte su bendición sobre ellos:</a:t>
            </a:r>
          </a:p>
          <a:p>
            <a:pPr lvl="1"/>
            <a:r>
              <a:rPr lang="es-CO" sz="2400" b="1" dirty="0" smtClean="0"/>
              <a:t>33:18   </a:t>
            </a:r>
            <a:r>
              <a:rPr lang="es-CO" sz="2400" dirty="0" smtClean="0"/>
              <a:t>Y por Zebulón dijo: Regocíjate, oh Zebulón, en tus salidas (marítimas), y tú, Isajar, en tus tiendas.</a:t>
            </a:r>
          </a:p>
          <a:p>
            <a:pPr lvl="1"/>
            <a:r>
              <a:rPr lang="es-CO" sz="2400" b="1" dirty="0" err="1" smtClean="0"/>
              <a:t>Veli-Zvulun</a:t>
            </a:r>
            <a:r>
              <a:rPr lang="es-CO" sz="2400" b="1" dirty="0" smtClean="0"/>
              <a:t> amar </a:t>
            </a:r>
            <a:r>
              <a:rPr lang="es-CO" sz="2400" b="1" dirty="0" err="1" smtClean="0"/>
              <a:t>smaj</a:t>
            </a:r>
            <a:r>
              <a:rPr lang="es-CO" sz="2400" b="1" dirty="0" smtClean="0"/>
              <a:t> </a:t>
            </a:r>
            <a:r>
              <a:rPr lang="es-CO" sz="2400" b="1" dirty="0" err="1" smtClean="0"/>
              <a:t>Zvulun</a:t>
            </a:r>
            <a:r>
              <a:rPr lang="es-CO" sz="2400" b="1" dirty="0" smtClean="0"/>
              <a:t> </a:t>
            </a:r>
            <a:r>
              <a:rPr lang="es-CO" sz="2400" b="1" dirty="0" err="1" smtClean="0"/>
              <a:t>betseteja</a:t>
            </a:r>
            <a:r>
              <a:rPr lang="es-CO" sz="2400" b="1" dirty="0" smtClean="0"/>
              <a:t> </a:t>
            </a:r>
            <a:r>
              <a:rPr lang="es-CO" sz="2400" b="1" dirty="0" err="1" smtClean="0"/>
              <a:t>veYisajar</a:t>
            </a:r>
            <a:r>
              <a:rPr lang="es-CO" sz="2400" b="1" dirty="0" smtClean="0"/>
              <a:t> </a:t>
            </a:r>
            <a:r>
              <a:rPr lang="es-CO" sz="2400" b="1" dirty="0" err="1" smtClean="0"/>
              <a:t>be'ohaleyja</a:t>
            </a:r>
            <a:r>
              <a:rPr lang="es-CO" sz="2400" b="1" dirty="0" smtClean="0"/>
              <a:t>.</a:t>
            </a:r>
            <a:endParaRPr lang="es-CO" sz="2400" dirty="0" smtClean="0"/>
          </a:p>
          <a:p>
            <a:pPr lvl="1"/>
            <a:r>
              <a:rPr lang="es-CO" sz="2400" b="1" dirty="0" smtClean="0"/>
              <a:t>33:19   </a:t>
            </a:r>
            <a:r>
              <a:rPr lang="es-CO" sz="2400" dirty="0" smtClean="0"/>
              <a:t>Los pueblos serán congregados en el monte (Moriá), y allí ofrecerán sacrificios de justicia; porque abundancia de los bienes que vienen de los mares chuparán, y los tesoros que esconden las arenas.</a:t>
            </a:r>
          </a:p>
          <a:p>
            <a:pPr lvl="1"/>
            <a:r>
              <a:rPr lang="es-CO" sz="2400" b="1" dirty="0" err="1" smtClean="0"/>
              <a:t>Amim</a:t>
            </a:r>
            <a:r>
              <a:rPr lang="es-CO" sz="2400" b="1" dirty="0" smtClean="0"/>
              <a:t> </a:t>
            </a:r>
            <a:r>
              <a:rPr lang="es-CO" sz="2400" b="1" dirty="0" err="1" smtClean="0"/>
              <a:t>har-yikra'u</a:t>
            </a:r>
            <a:r>
              <a:rPr lang="es-CO" sz="2400" b="1" dirty="0" smtClean="0"/>
              <a:t> </a:t>
            </a:r>
            <a:r>
              <a:rPr lang="es-CO" sz="2400" b="1" dirty="0" err="1" smtClean="0"/>
              <a:t>sham</a:t>
            </a:r>
            <a:r>
              <a:rPr lang="es-CO" sz="2400" b="1" dirty="0" smtClean="0"/>
              <a:t> </a:t>
            </a:r>
            <a:r>
              <a:rPr lang="es-CO" sz="2400" b="1" dirty="0" err="1" smtClean="0"/>
              <a:t>yizbeju</a:t>
            </a:r>
            <a:r>
              <a:rPr lang="es-CO" sz="2400" b="1" dirty="0" smtClean="0"/>
              <a:t> </a:t>
            </a:r>
            <a:r>
              <a:rPr lang="es-CO" sz="2400" b="1" dirty="0" err="1" smtClean="0"/>
              <a:t>zivjey-tsedek</a:t>
            </a:r>
            <a:r>
              <a:rPr lang="es-CO" sz="2400" b="1" dirty="0" smtClean="0"/>
              <a:t> ki </a:t>
            </a:r>
            <a:r>
              <a:rPr lang="es-CO" sz="2400" b="1" dirty="0" err="1" smtClean="0"/>
              <a:t>shefa</a:t>
            </a:r>
            <a:r>
              <a:rPr lang="es-CO" sz="2400" b="1" dirty="0" smtClean="0"/>
              <a:t> yamim </a:t>
            </a:r>
            <a:r>
              <a:rPr lang="es-CO" sz="2400" b="1" dirty="0" err="1" smtClean="0"/>
              <a:t>yinaku</a:t>
            </a:r>
            <a:r>
              <a:rPr lang="es-CO" sz="2400" b="1" dirty="0" smtClean="0"/>
              <a:t> </a:t>
            </a:r>
            <a:r>
              <a:rPr lang="es-CO" sz="2400" b="1" dirty="0" err="1" smtClean="0"/>
              <a:t>usfuney</a:t>
            </a:r>
            <a:r>
              <a:rPr lang="es-CO" sz="2400" b="1" dirty="0" smtClean="0"/>
              <a:t> </a:t>
            </a:r>
            <a:r>
              <a:rPr lang="es-CO" sz="2400" b="1" dirty="0" err="1" smtClean="0"/>
              <a:t>tmuney</a:t>
            </a:r>
            <a:r>
              <a:rPr lang="es-CO" sz="2400" b="1" dirty="0" smtClean="0"/>
              <a:t> </a:t>
            </a:r>
            <a:r>
              <a:rPr lang="es-CO" sz="2400" b="1" dirty="0" err="1" smtClean="0"/>
              <a:t>jol</a:t>
            </a:r>
            <a:r>
              <a:rPr lang="es-CO" sz="2400" b="1" dirty="0" smtClean="0"/>
              <a:t>.</a:t>
            </a:r>
            <a:endParaRPr lang="es-CO"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Izajar era mayor que Zebulún pero Yacob precede a Zebulún sobre Izajar porque, dice Rashí, Izajar pudo estudiar Toráh gracias a Zebulún.</a:t>
            </a:r>
          </a:p>
          <a:p>
            <a:r>
              <a:rPr lang="es-CO" sz="2400" dirty="0" smtClean="0"/>
              <a:t>Sforno explica que uno no puede dedicarse  al estudio de la Toráh si carece de sus necesidades materiales básicas.</a:t>
            </a:r>
          </a:p>
          <a:p>
            <a:r>
              <a:rPr lang="es-CO" sz="2400" dirty="0" smtClean="0"/>
              <a:t>Nuestros Sabios enseñaron: </a:t>
            </a:r>
          </a:p>
          <a:p>
            <a:r>
              <a:rPr lang="es-CO" sz="2400" i="1" dirty="0" smtClean="0"/>
              <a:t>“si no hay harina, no hay Torá” (Avot 3:17)</a:t>
            </a:r>
          </a:p>
          <a:p>
            <a:r>
              <a:rPr lang="es-CO" sz="2400" dirty="0" smtClean="0"/>
              <a:t>Es por eso que la Toráh conmina a la nación a que de obsequios a los sacerdotes y levitas, quienes se dedican al estudio y a la enseñanza de la Toráh.</a:t>
            </a:r>
            <a:endParaRPr lang="es-CO"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49:16 Dan juzgará a su pueblo, como cualquiera de las tribus de Israel.</a:t>
            </a:r>
          </a:p>
          <a:p>
            <a:r>
              <a:rPr lang="es-MX" sz="2400" b="1" dirty="0" smtClean="0"/>
              <a:t>Dan </a:t>
            </a:r>
            <a:r>
              <a:rPr lang="es-MX" sz="2400" b="1" dirty="0" err="1" smtClean="0"/>
              <a:t>yadin</a:t>
            </a:r>
            <a:r>
              <a:rPr lang="es-MX" sz="2400" b="1" dirty="0" smtClean="0"/>
              <a:t> amo </a:t>
            </a:r>
            <a:r>
              <a:rPr lang="es-MX" sz="2400" b="1" dirty="0" err="1" smtClean="0"/>
              <a:t>ke'ajad</a:t>
            </a:r>
            <a:r>
              <a:rPr lang="es-MX" sz="2400" b="1" dirty="0" smtClean="0"/>
              <a:t> </a:t>
            </a:r>
            <a:r>
              <a:rPr lang="es-MX" sz="2400" b="1" dirty="0" err="1" smtClean="0"/>
              <a:t>shivtey</a:t>
            </a:r>
            <a:r>
              <a:rPr lang="es-MX" sz="2400" b="1" dirty="0" smtClean="0"/>
              <a:t> </a:t>
            </a:r>
            <a:r>
              <a:rPr lang="es-MX" sz="2400" b="1" dirty="0" err="1" smtClean="0"/>
              <a:t>Yisra'el</a:t>
            </a:r>
            <a:r>
              <a:rPr lang="es-MX" sz="2400" b="1" dirty="0" smtClean="0"/>
              <a:t>.</a:t>
            </a:r>
            <a:endParaRPr lang="es-MX" sz="2400" dirty="0" smtClean="0"/>
          </a:p>
          <a:p>
            <a:r>
              <a:rPr lang="es-MX" sz="2400" dirty="0" smtClean="0"/>
              <a:t>49:17 Será Dan serpiente sobre el camino, víbora sobre la senda (tendiendo emboscadas), </a:t>
            </a:r>
            <a:r>
              <a:rPr lang="es-MX" sz="2400" dirty="0" smtClean="0"/>
              <a:t>que </a:t>
            </a:r>
            <a:r>
              <a:rPr lang="es-MX" sz="2400" dirty="0" smtClean="0"/>
              <a:t>muerde los talones del caballo y hace caer a su jinete hacia atrás.</a:t>
            </a:r>
          </a:p>
          <a:p>
            <a:r>
              <a:rPr lang="es-MX" sz="2400" b="1" dirty="0" err="1" smtClean="0"/>
              <a:t>Yehi</a:t>
            </a:r>
            <a:r>
              <a:rPr lang="es-MX" sz="2400" b="1" dirty="0" smtClean="0"/>
              <a:t> Dan </a:t>
            </a:r>
            <a:r>
              <a:rPr lang="es-MX" sz="2400" b="1" dirty="0" err="1" smtClean="0"/>
              <a:t>najash</a:t>
            </a:r>
            <a:r>
              <a:rPr lang="es-MX" sz="2400" b="1" dirty="0" smtClean="0"/>
              <a:t> </a:t>
            </a:r>
            <a:r>
              <a:rPr lang="es-MX" sz="2400" b="1" dirty="0" err="1" smtClean="0"/>
              <a:t>aley-derej</a:t>
            </a:r>
            <a:r>
              <a:rPr lang="es-MX" sz="2400" b="1" dirty="0" smtClean="0"/>
              <a:t> </a:t>
            </a:r>
            <a:r>
              <a:rPr lang="es-MX" sz="2400" b="1" dirty="0" err="1" smtClean="0"/>
              <a:t>Shfifon</a:t>
            </a:r>
            <a:r>
              <a:rPr lang="es-MX" sz="2400" b="1" dirty="0" smtClean="0"/>
              <a:t> </a:t>
            </a:r>
            <a:r>
              <a:rPr lang="es-MX" sz="2400" b="1" dirty="0" err="1" smtClean="0"/>
              <a:t>aley-oraj</a:t>
            </a:r>
            <a:r>
              <a:rPr lang="es-MX" sz="2400" b="1" dirty="0" smtClean="0"/>
              <a:t> </a:t>
            </a:r>
            <a:r>
              <a:rPr lang="es-MX" sz="2400" b="1" dirty="0" err="1" smtClean="0"/>
              <a:t>hanoshej</a:t>
            </a:r>
            <a:r>
              <a:rPr lang="es-MX" sz="2400" b="1" dirty="0" smtClean="0"/>
              <a:t> </a:t>
            </a:r>
            <a:r>
              <a:rPr lang="es-MX" sz="2400" b="1" dirty="0" err="1" smtClean="0"/>
              <a:t>ikvey</a:t>
            </a:r>
            <a:r>
              <a:rPr lang="es-MX" sz="2400" b="1" dirty="0" smtClean="0"/>
              <a:t>-sus </a:t>
            </a:r>
            <a:r>
              <a:rPr lang="es-MX" sz="2400" b="1" dirty="0" err="1" smtClean="0"/>
              <a:t>vayipol</a:t>
            </a:r>
            <a:r>
              <a:rPr lang="es-MX" sz="2400" b="1" dirty="0" smtClean="0"/>
              <a:t> </a:t>
            </a:r>
            <a:r>
              <a:rPr lang="es-MX" sz="2400" b="1" dirty="0" err="1" smtClean="0"/>
              <a:t>rojevo</a:t>
            </a:r>
            <a:r>
              <a:rPr lang="es-MX" sz="2400" b="1" dirty="0" smtClean="0"/>
              <a:t> </a:t>
            </a:r>
            <a:r>
              <a:rPr lang="es-MX" sz="2400" b="1" dirty="0" err="1" smtClean="0"/>
              <a:t>ajor</a:t>
            </a:r>
            <a:r>
              <a:rPr lang="es-MX" sz="2400" b="1" dirty="0" smtClean="0"/>
              <a:t>.</a:t>
            </a:r>
            <a:endParaRPr lang="es-MX" sz="2400" dirty="0" smtClean="0"/>
          </a:p>
          <a:p>
            <a:r>
              <a:rPr lang="es-MX" sz="2400" dirty="0" smtClean="0"/>
              <a:t>49:18 ¡Tu socorro de Ti lo espero, oh Eterno!</a:t>
            </a:r>
          </a:p>
          <a:p>
            <a:r>
              <a:rPr lang="es-MX" sz="2400" b="1" dirty="0" err="1" smtClean="0"/>
              <a:t>Lishu'atja</a:t>
            </a:r>
            <a:r>
              <a:rPr lang="es-MX" sz="2400" b="1" dirty="0" smtClean="0"/>
              <a:t> </a:t>
            </a:r>
            <a:r>
              <a:rPr lang="es-MX" sz="2400" b="1" dirty="0" err="1" smtClean="0"/>
              <a:t>kiviti</a:t>
            </a:r>
            <a:r>
              <a:rPr lang="es-MX" sz="2400" b="1" dirty="0" smtClean="0"/>
              <a:t> Adonay</a:t>
            </a:r>
            <a:r>
              <a:rPr lang="es-MX" sz="2400" b="1" dirty="0" smtClean="0"/>
              <a:t>.</a:t>
            </a:r>
          </a:p>
          <a:p>
            <a:pPr lvl="1"/>
            <a:r>
              <a:rPr lang="es-MX" sz="2000" i="1" dirty="0" smtClean="0"/>
              <a:t>Sansón, que era de la tribu de Dan, venció así a los filisteos.</a:t>
            </a:r>
            <a:endParaRPr lang="es-MX" sz="20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Una vez que terminó Yacob de bendecir a los seis hijos de Leáh, prosiguió con el hijo mayor de Bilhá, sirvienta de Rajel.</a:t>
            </a:r>
          </a:p>
          <a:p>
            <a:r>
              <a:rPr lang="es-MX" sz="2400" dirty="0" smtClean="0"/>
              <a:t>En esta bendición alude proféticamente a Shimsón, que sin ayuda de nadie luchó contra los filisteos y los venció y en su época unificó al Pueblo.</a:t>
            </a:r>
          </a:p>
          <a:p>
            <a:r>
              <a:rPr lang="es-MX" sz="2400" dirty="0" smtClean="0"/>
              <a:t>Otra opinión coloca a Shimsón como el integrante mas singular de las Tribus de Israel, colocándolo en igualdad de condiciones con David de la Tribu de Yehudá, que era la mas distinguida de todas las Tribus. (Rashí)</a:t>
            </a:r>
            <a:endParaRPr lang="es-MX" sz="20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Serpiente en el camino. </a:t>
            </a:r>
          </a:p>
          <a:p>
            <a:r>
              <a:rPr lang="es-MX" sz="2400" dirty="0" smtClean="0"/>
              <a:t>Rambán y Rashi entienden esta alusión a Shimsón, quien peleaba en solitario y sus tácticas reflejan la descripción de Yacob.</a:t>
            </a:r>
          </a:p>
          <a:p>
            <a:r>
              <a:rPr lang="es-MX" sz="2400" dirty="0" smtClean="0"/>
              <a:t>Es de manera similar su ataque al ataque de guerrillas, que como una serpiente, sale de su nido, ataca a los transeúntes y luego vuelve a deslizarse hacia su escondite.</a:t>
            </a:r>
          </a:p>
          <a:p>
            <a:r>
              <a:rPr lang="es-MX" sz="2400" dirty="0" smtClean="0"/>
              <a:t>Cada que atacaba a los filisteos se ocultaba antes que pudieran encontrarlo.</a:t>
            </a:r>
            <a:endParaRPr lang="es-MX" sz="20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Rabí Hirsch señala que al decir Yacob que será una serpiente, hablando en tiempo futuro en vez de tiempo presente, diferente a como se refirió a Yehudá que es un león y de Isajar que es un burro robusto, porque la naturaleza traicionera de la serpiente no deja de ser odiosa y ajena al judaísmo.</a:t>
            </a:r>
          </a:p>
          <a:p>
            <a:r>
              <a:rPr lang="es-MX" sz="2400" dirty="0" smtClean="0"/>
              <a:t>Lo anterior indica que Shimsón no tuvo mas alternativa que adoptar ese tipo de tácticas en la batalla, a pesar de que conservó su alma con toda pureza.</a:t>
            </a:r>
            <a:endParaRPr lang="es-MX" sz="20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Para que caiga su jinete hacia atrás.</a:t>
            </a:r>
          </a:p>
          <a:p>
            <a:r>
              <a:rPr lang="es-MX" sz="2400" dirty="0" smtClean="0"/>
              <a:t>Sería una alusión a la última victoria de Shimsón, cuando ya estaba ciego y cargado de grilletes, derribando las columnas del templo pagano filisteo, que derribó y finalmente se inmoló juntamente con tres mil filisteos.</a:t>
            </a:r>
          </a:p>
          <a:p>
            <a:r>
              <a:rPr lang="es-MX" sz="2400" dirty="0" smtClean="0"/>
              <a:t>El Sefer Shofetim 16:28 dice… “oh Dios, y me cobraré venganza de una sola vez de los Pelishtin por mis ojos”.</a:t>
            </a:r>
          </a:p>
          <a:p>
            <a:r>
              <a:rPr lang="es-MX" sz="2400" dirty="0" smtClean="0"/>
              <a:t>Yacob aquí no rezó para Dios salvase a Shimsón, sino para que tuviese una muerte honrosa y de esa manera se vengara de los Pelishtin. –Beer baSadé</a:t>
            </a:r>
            <a:endParaRPr lang="es-MX" sz="20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pic>
        <p:nvPicPr>
          <p:cNvPr id="2050" name="Picture 2" descr="http://i257.photobucket.com/albums/hh223/BRENGRAVELY/MapBashanDan_zps6177dea7.jpg"/>
          <p:cNvPicPr>
            <a:picLocks noChangeAspect="1" noChangeArrowheads="1"/>
          </p:cNvPicPr>
          <p:nvPr/>
        </p:nvPicPr>
        <p:blipFill>
          <a:blip r:embed="rId4" cstate="print"/>
          <a:srcRect/>
          <a:stretch>
            <a:fillRect/>
          </a:stretch>
        </p:blipFill>
        <p:spPr bwMode="auto">
          <a:xfrm>
            <a:off x="5148064" y="2348880"/>
            <a:ext cx="3810000" cy="3048001"/>
          </a:xfrm>
          <a:prstGeom prst="rect">
            <a:avLst/>
          </a:prstGeom>
          <a:noFill/>
        </p:spPr>
      </p:pic>
      <p:sp>
        <p:nvSpPr>
          <p:cNvPr id="4" name="Content Placeholder 2"/>
          <p:cNvSpPr txBox="1">
            <a:spLocks noGrp="1"/>
          </p:cNvSpPr>
          <p:nvPr>
            <p:ph idx="1"/>
          </p:nvPr>
        </p:nvSpPr>
        <p:spPr>
          <a:xfrm>
            <a:off x="685800" y="1371600"/>
            <a:ext cx="4678288" cy="4876796"/>
          </a:xfrm>
        </p:spPr>
        <p:txBody>
          <a:bodyPr/>
          <a:lstStyle/>
          <a:p>
            <a:r>
              <a:rPr lang="es-MX" sz="2400" dirty="0" smtClean="0"/>
              <a:t>Curiosamente, en la bendición dada posteriormente por Moisés a Dan, se refiere a éste como cachorro de león que fluye desde Bashán.</a:t>
            </a:r>
          </a:p>
          <a:p>
            <a:r>
              <a:rPr lang="es-MX" sz="2400" dirty="0" smtClean="0"/>
              <a:t>El también estaba junto a la frontera y es por eso que Moshé lo compara con un león juntamente con Gad quien habitaba también en la frontera, pues todos los que están en la frontera deben ser fuertes.</a:t>
            </a:r>
          </a:p>
          <a:p>
            <a:r>
              <a:rPr lang="es-MX" sz="2400" dirty="0" smtClean="0"/>
              <a:t>Bashán se refiere al reino de Og</a:t>
            </a:r>
            <a:endParaRPr lang="es-MX" sz="20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Gad, legiones de tropas saldrán a él mas ellas volverán por los mismos caminos.</a:t>
            </a:r>
          </a:p>
          <a:p>
            <a:r>
              <a:rPr lang="es-CO" sz="2400" b="1" dirty="0" smtClean="0"/>
              <a:t>Gad </a:t>
            </a:r>
            <a:r>
              <a:rPr lang="es-CO" sz="2400" b="1" dirty="0" err="1" smtClean="0"/>
              <a:t>gedud</a:t>
            </a:r>
            <a:r>
              <a:rPr lang="es-CO" sz="2400" b="1" dirty="0" smtClean="0"/>
              <a:t> </a:t>
            </a:r>
            <a:r>
              <a:rPr lang="es-CO" sz="2400" b="1" dirty="0" err="1" smtClean="0"/>
              <a:t>yegudenu</a:t>
            </a:r>
            <a:r>
              <a:rPr lang="es-CO" sz="2400" b="1" dirty="0" smtClean="0"/>
              <a:t> </a:t>
            </a:r>
            <a:r>
              <a:rPr lang="es-CO" sz="2400" b="1" dirty="0" err="1" smtClean="0"/>
              <a:t>vehu</a:t>
            </a:r>
            <a:r>
              <a:rPr lang="es-CO" sz="2400" b="1" dirty="0" smtClean="0"/>
              <a:t> </a:t>
            </a:r>
            <a:r>
              <a:rPr lang="es-CO" sz="2400" b="1" dirty="0" err="1" smtClean="0"/>
              <a:t>yagud</a:t>
            </a:r>
            <a:r>
              <a:rPr lang="es-CO" sz="2400" b="1" dirty="0" smtClean="0"/>
              <a:t> </a:t>
            </a:r>
            <a:r>
              <a:rPr lang="es-CO" sz="2400" b="1" dirty="0" err="1" smtClean="0"/>
              <a:t>akev</a:t>
            </a:r>
            <a:r>
              <a:rPr lang="es-CO" sz="2400" b="1" dirty="0" smtClean="0"/>
              <a:t>.</a:t>
            </a:r>
            <a:endParaRPr lang="es-CO" sz="2400" dirty="0" smtClean="0"/>
          </a:p>
          <a:p>
            <a:r>
              <a:rPr lang="es-MX" sz="2400" dirty="0" smtClean="0"/>
              <a:t>Yacob ahora bendice al mayor hijo de Zilpá. </a:t>
            </a:r>
          </a:p>
          <a:p>
            <a:r>
              <a:rPr lang="es-MX" sz="2400" dirty="0" smtClean="0"/>
              <a:t>Su territorio se encontraba al este del Yardén, fuera de Eretz Israel, ellos mostraron nobleza de carácter al cruzar el rio y pelear a favor del resto de sus hermanos, retornando a su territorio sano y salvo sobre sus talones, es decir, atravesando los mismos senderos por los que salieron y ninguno de sus hombres pereció en la batalla.</a:t>
            </a:r>
            <a:endParaRPr lang="es-MX"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49:20 De Asher, su pan será aceitoso, y él producirá delicias de manjares reales.</a:t>
            </a:r>
          </a:p>
          <a:p>
            <a:r>
              <a:rPr lang="es-MX" sz="2400" b="1" dirty="0" err="1" smtClean="0"/>
              <a:t>Me'Asher</a:t>
            </a:r>
            <a:r>
              <a:rPr lang="es-MX" sz="2400" b="1" dirty="0" smtClean="0"/>
              <a:t> </a:t>
            </a:r>
            <a:r>
              <a:rPr lang="es-MX" sz="2400" b="1" dirty="0" err="1" smtClean="0"/>
              <a:t>shmenah</a:t>
            </a:r>
            <a:r>
              <a:rPr lang="es-MX" sz="2400" b="1" dirty="0" smtClean="0"/>
              <a:t> </a:t>
            </a:r>
            <a:r>
              <a:rPr lang="es-MX" sz="2400" b="1" dirty="0" err="1" smtClean="0"/>
              <a:t>lajmo</a:t>
            </a:r>
            <a:r>
              <a:rPr lang="es-MX" sz="2400" b="1" dirty="0" smtClean="0"/>
              <a:t> </a:t>
            </a:r>
            <a:r>
              <a:rPr lang="es-MX" sz="2400" b="1" dirty="0" err="1" smtClean="0"/>
              <a:t>vehu</a:t>
            </a:r>
            <a:r>
              <a:rPr lang="es-MX" sz="2400" b="1" dirty="0" smtClean="0"/>
              <a:t> </a:t>
            </a:r>
            <a:r>
              <a:rPr lang="es-MX" sz="2400" b="1" dirty="0" err="1" smtClean="0"/>
              <a:t>yiten</a:t>
            </a:r>
            <a:r>
              <a:rPr lang="es-MX" sz="2400" b="1" dirty="0" smtClean="0"/>
              <a:t> </a:t>
            </a:r>
            <a:r>
              <a:rPr lang="es-MX" sz="2400" b="1" dirty="0" err="1" smtClean="0"/>
              <a:t>ma'adaney-melej</a:t>
            </a:r>
            <a:r>
              <a:rPr lang="es-MX" sz="2400" b="1" dirty="0" smtClean="0"/>
              <a:t>.</a:t>
            </a:r>
            <a:endParaRPr lang="es-MX" sz="2400" dirty="0" smtClean="0"/>
          </a:p>
          <a:p>
            <a:r>
              <a:rPr lang="es-MX" sz="2400" dirty="0" smtClean="0"/>
              <a:t>La tierra de Asher será tan fecunda en olivares que el aceite fluirá como en una fuente –Rashí</a:t>
            </a:r>
          </a:p>
          <a:p>
            <a:r>
              <a:rPr lang="es-MX" sz="2400" dirty="0" smtClean="0"/>
              <a:t>Y él proveerá manjares de realeza, abundantes cosechas dignas de las mesas de los reyes. -Radak</a:t>
            </a:r>
            <a:endParaRPr lang="es-MX"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49:21 Naftalí es una gacela suelta; él proferirá bellas palabras.</a:t>
            </a:r>
          </a:p>
          <a:p>
            <a:r>
              <a:rPr lang="es-MX" sz="2400" b="1" dirty="0" err="1" smtClean="0"/>
              <a:t>Naftali</a:t>
            </a:r>
            <a:r>
              <a:rPr lang="es-MX" sz="2400" b="1" dirty="0" smtClean="0"/>
              <a:t> </a:t>
            </a:r>
            <a:r>
              <a:rPr lang="es-MX" sz="2400" b="1" dirty="0" err="1" smtClean="0"/>
              <a:t>ayalah</a:t>
            </a:r>
            <a:r>
              <a:rPr lang="es-MX" sz="2400" b="1" dirty="0" smtClean="0"/>
              <a:t> </a:t>
            </a:r>
            <a:r>
              <a:rPr lang="es-MX" sz="2400" b="1" dirty="0" err="1" smtClean="0"/>
              <a:t>shlujah</a:t>
            </a:r>
            <a:r>
              <a:rPr lang="es-MX" sz="2400" b="1" dirty="0" smtClean="0"/>
              <a:t> </a:t>
            </a:r>
            <a:r>
              <a:rPr lang="es-MX" sz="2400" b="1" dirty="0" err="1" smtClean="0"/>
              <a:t>hanoten</a:t>
            </a:r>
            <a:r>
              <a:rPr lang="es-MX" sz="2400" b="1" dirty="0" smtClean="0"/>
              <a:t> </a:t>
            </a:r>
            <a:r>
              <a:rPr lang="es-MX" sz="2400" b="1" dirty="0" err="1" smtClean="0"/>
              <a:t>imrey-shafer</a:t>
            </a:r>
            <a:r>
              <a:rPr lang="es-MX" sz="2400" b="1" dirty="0" smtClean="0"/>
              <a:t>.</a:t>
            </a:r>
            <a:endParaRPr lang="es-MX" sz="2400" dirty="0" smtClean="0"/>
          </a:p>
          <a:p>
            <a:r>
              <a:rPr lang="es-MX" sz="2400" dirty="0" smtClean="0"/>
              <a:t>Después de bendecir a los hijos de Zilpá, Yacob bendijo al hijo menor de Bilhá, terminando con los hijos de las sirvientes.</a:t>
            </a:r>
          </a:p>
          <a:p>
            <a:r>
              <a:rPr lang="es-MX" sz="2400" dirty="0" smtClean="0"/>
              <a:t>Una gacela suelta. Rashi propone 3 interpretaciones:</a:t>
            </a:r>
          </a:p>
          <a:p>
            <a:r>
              <a:rPr lang="es-MX" sz="2400" dirty="0" smtClean="0"/>
              <a:t>Los cultivos de Naftalí madurarán velozmente</a:t>
            </a:r>
          </a:p>
          <a:p>
            <a:r>
              <a:rPr lang="es-MX" sz="2400" dirty="0" smtClean="0"/>
              <a:t>En guerra con Siserá fueron ágiles en la batalla. Jue.4</a:t>
            </a:r>
          </a:p>
          <a:p>
            <a:r>
              <a:rPr lang="es-MX" sz="2400" dirty="0" smtClean="0"/>
              <a:t>Al enterrar a Yacob, Naftalí corrió con pruebas de que Yacob y no Esaú tenía derecho a ser enterrado en Macpelá</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El Talmud, Sotá 13ª narra que cuando los hijos de Yacob fueron a enterrarlo, Esaú intentó impedírselo, aduciendo que él era el primogénito y por lo tanto tenía prioridad de derecho sobre Yacob.</a:t>
            </a:r>
          </a:p>
          <a:p>
            <a:r>
              <a:rPr lang="es-MX" sz="2400" dirty="0" smtClean="0"/>
              <a:t>Esaú exigió: “Traigan la escritura de propiedad de la cueva”</a:t>
            </a:r>
          </a:p>
          <a:p>
            <a:r>
              <a:rPr lang="es-MX" sz="2400" dirty="0" smtClean="0"/>
              <a:t>Entonces Naftalí fue corriendo como una gacela hasta Egipto a traerla.</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49:22 Hijo de ramo fructífero es José, hijo de ramo fructífero cerca de una fuente; doncellas caminarán sobre la muralla para verle.</a:t>
            </a:r>
          </a:p>
          <a:p>
            <a:r>
              <a:rPr lang="es-CO" sz="2400" b="1" dirty="0" smtClean="0"/>
              <a:t>Ben </a:t>
            </a:r>
            <a:r>
              <a:rPr lang="es-CO" sz="2400" b="1" dirty="0" err="1" smtClean="0"/>
              <a:t>porat</a:t>
            </a:r>
            <a:r>
              <a:rPr lang="es-CO" sz="2400" b="1" dirty="0" smtClean="0"/>
              <a:t> Yosef ben </a:t>
            </a:r>
            <a:r>
              <a:rPr lang="es-CO" sz="2400" b="1" dirty="0" err="1" smtClean="0"/>
              <a:t>porat</a:t>
            </a:r>
            <a:r>
              <a:rPr lang="es-CO" sz="2400" b="1" dirty="0" smtClean="0"/>
              <a:t> </a:t>
            </a:r>
            <a:r>
              <a:rPr lang="es-CO" sz="2400" b="1" dirty="0" err="1" smtClean="0"/>
              <a:t>aley-ayin</a:t>
            </a:r>
            <a:r>
              <a:rPr lang="es-CO" sz="2400" b="1" dirty="0" smtClean="0"/>
              <a:t> </a:t>
            </a:r>
            <a:r>
              <a:rPr lang="es-CO" sz="2400" b="1" dirty="0" err="1" smtClean="0"/>
              <a:t>banot</a:t>
            </a:r>
            <a:r>
              <a:rPr lang="es-CO" sz="2400" b="1" dirty="0" smtClean="0"/>
              <a:t> </a:t>
            </a:r>
            <a:r>
              <a:rPr lang="es-CO" sz="2400" b="1" dirty="0" err="1" smtClean="0"/>
              <a:t>tsa'adah</a:t>
            </a:r>
            <a:r>
              <a:rPr lang="es-CO" sz="2400" b="1" dirty="0" smtClean="0"/>
              <a:t> </a:t>
            </a:r>
            <a:r>
              <a:rPr lang="es-CO" sz="2400" b="1" dirty="0" err="1" smtClean="0"/>
              <a:t>aley-shur</a:t>
            </a:r>
            <a:r>
              <a:rPr lang="es-CO" sz="2400" b="1" dirty="0" smtClean="0"/>
              <a:t>.</a:t>
            </a:r>
            <a:endParaRPr lang="es-CO" sz="2400" dirty="0" smtClean="0"/>
          </a:p>
          <a:p>
            <a:r>
              <a:rPr lang="es-CO" sz="2400" dirty="0" smtClean="0"/>
              <a:t>49:23 Aunque lo amargaron y se enemistaron con él, y lo odiaron los flecheros,</a:t>
            </a:r>
          </a:p>
          <a:p>
            <a:r>
              <a:rPr lang="es-CO" sz="2400" b="1" dirty="0" err="1" smtClean="0"/>
              <a:t>Vayemararuhu</a:t>
            </a:r>
            <a:r>
              <a:rPr lang="es-CO" sz="2400" b="1" dirty="0" smtClean="0"/>
              <a:t> </a:t>
            </a:r>
            <a:r>
              <a:rPr lang="es-CO" sz="2400" b="1" dirty="0" err="1" smtClean="0"/>
              <a:t>varobu</a:t>
            </a:r>
            <a:r>
              <a:rPr lang="es-CO" sz="2400" b="1" dirty="0" smtClean="0"/>
              <a:t> </a:t>
            </a:r>
            <a:r>
              <a:rPr lang="es-CO" sz="2400" b="1" dirty="0" err="1" smtClean="0"/>
              <a:t>vayistemuhu</a:t>
            </a:r>
            <a:r>
              <a:rPr lang="es-CO" sz="2400" b="1" dirty="0" smtClean="0"/>
              <a:t> </a:t>
            </a:r>
            <a:r>
              <a:rPr lang="es-CO" sz="2400" b="1" dirty="0" err="1" smtClean="0"/>
              <a:t>ba'aley</a:t>
            </a:r>
            <a:r>
              <a:rPr lang="es-CO" sz="2400" b="1" dirty="0" smtClean="0"/>
              <a:t> </a:t>
            </a:r>
            <a:r>
              <a:rPr lang="es-CO" sz="2400" b="1" dirty="0" err="1" smtClean="0"/>
              <a:t>jitsim</a:t>
            </a:r>
            <a:r>
              <a:rPr lang="es-CO" sz="2400" b="1" dirty="0" smtClean="0"/>
              <a:t>.</a:t>
            </a:r>
          </a:p>
          <a:p>
            <a:r>
              <a:rPr lang="es-CO" sz="2400" dirty="0" smtClean="0"/>
              <a:t>Yacob ahora bendice a los hijos de su amada Rajel, el consuelo que le quedó de ella, después de su muerte.</a:t>
            </a:r>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Dice Rashí que Yosef era tan apuesto que cuando pasaba su carruaje por la calle, las jóvenes egipcias se trepaban a las paredes de los edificios para atisbar su belleza.</a:t>
            </a:r>
          </a:p>
          <a:p>
            <a:r>
              <a:rPr lang="es-CO" sz="2400" dirty="0" smtClean="0"/>
              <a:t>Otros comentaristas comparan a Yosef con una vid prolífica o un árbol exuberante junto a una fuente de agua, cuyas ramas se elevan por encima de las paredes circundantes, aludiendo a la descendencia de él y a él mismo, quien fue descubierto tras 22 años de estar desaparecido creyéndose muerto o asimilado a alguna nación extranjera. **</a:t>
            </a:r>
            <a:r>
              <a:rPr lang="es-CO" sz="1800" b="1" dirty="0" smtClean="0"/>
              <a:t>23-24</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200" dirty="0" smtClean="0"/>
              <a:t>49:24 </a:t>
            </a:r>
            <a:r>
              <a:rPr lang="es-CO" sz="2200" dirty="0" smtClean="0"/>
              <a:t>sin embargo permaneció su arco con fuerza, y fueron ornamentados con oro los brazos de sus manos, de parte del Poderoso de Jacob, del Pastor del padre y de los hijos de Israel,</a:t>
            </a:r>
          </a:p>
          <a:p>
            <a:r>
              <a:rPr lang="es-CO" sz="2200" b="1" dirty="0" err="1" smtClean="0"/>
              <a:t>Vateshev</a:t>
            </a:r>
            <a:r>
              <a:rPr lang="es-CO" sz="2200" b="1" dirty="0" smtClean="0"/>
              <a:t> </a:t>
            </a:r>
            <a:r>
              <a:rPr lang="es-CO" sz="2200" b="1" dirty="0" err="1" smtClean="0"/>
              <a:t>be'eytan</a:t>
            </a:r>
            <a:r>
              <a:rPr lang="es-CO" sz="2200" b="1" dirty="0" smtClean="0"/>
              <a:t> </a:t>
            </a:r>
            <a:r>
              <a:rPr lang="es-CO" sz="2200" b="1" dirty="0" err="1" smtClean="0"/>
              <a:t>kashto</a:t>
            </a:r>
            <a:r>
              <a:rPr lang="es-CO" sz="2200" b="1" dirty="0" smtClean="0"/>
              <a:t> </a:t>
            </a:r>
            <a:r>
              <a:rPr lang="es-CO" sz="2200" b="1" dirty="0" err="1" smtClean="0"/>
              <a:t>vayafozu</a:t>
            </a:r>
            <a:r>
              <a:rPr lang="es-CO" sz="2200" b="1" dirty="0" smtClean="0"/>
              <a:t> </a:t>
            </a:r>
            <a:r>
              <a:rPr lang="es-CO" sz="2200" b="1" dirty="0" err="1" smtClean="0"/>
              <a:t>zro'ey</a:t>
            </a:r>
            <a:r>
              <a:rPr lang="es-CO" sz="2200" b="1" dirty="0" smtClean="0"/>
              <a:t> </a:t>
            </a:r>
            <a:r>
              <a:rPr lang="es-CO" sz="2200" b="1" dirty="0" err="1" smtClean="0"/>
              <a:t>yadav</a:t>
            </a:r>
            <a:r>
              <a:rPr lang="es-CO" sz="2200" b="1" dirty="0" smtClean="0"/>
              <a:t> </a:t>
            </a:r>
            <a:r>
              <a:rPr lang="es-CO" sz="2200" b="1" dirty="0" err="1" smtClean="0"/>
              <a:t>midey</a:t>
            </a:r>
            <a:r>
              <a:rPr lang="es-CO" sz="2200" b="1" dirty="0" smtClean="0"/>
              <a:t> </a:t>
            </a:r>
            <a:r>
              <a:rPr lang="es-CO" sz="2200" b="1" dirty="0" err="1" smtClean="0"/>
              <a:t>avir</a:t>
            </a:r>
            <a:r>
              <a:rPr lang="es-CO" sz="2200" b="1" dirty="0" smtClean="0"/>
              <a:t> </a:t>
            </a:r>
            <a:r>
              <a:rPr lang="es-CO" sz="2200" b="1" dirty="0" err="1" smtClean="0"/>
              <a:t>Ya'akov</a:t>
            </a:r>
            <a:r>
              <a:rPr lang="es-CO" sz="2200" b="1" dirty="0" smtClean="0"/>
              <a:t> </a:t>
            </a:r>
            <a:r>
              <a:rPr lang="es-CO" sz="2200" b="1" dirty="0" err="1" smtClean="0"/>
              <a:t>misham</a:t>
            </a:r>
            <a:r>
              <a:rPr lang="es-CO" sz="2200" b="1" dirty="0" smtClean="0"/>
              <a:t> </a:t>
            </a:r>
            <a:r>
              <a:rPr lang="es-CO" sz="2200" b="1" dirty="0" err="1" smtClean="0"/>
              <a:t>ro'eh</a:t>
            </a:r>
            <a:r>
              <a:rPr lang="es-CO" sz="2200" b="1" dirty="0" smtClean="0"/>
              <a:t> </a:t>
            </a:r>
            <a:r>
              <a:rPr lang="es-CO" sz="2200" b="1" dirty="0" err="1" smtClean="0"/>
              <a:t>even</a:t>
            </a:r>
            <a:r>
              <a:rPr lang="es-CO" sz="2200" b="1" dirty="0" smtClean="0"/>
              <a:t> </a:t>
            </a:r>
            <a:r>
              <a:rPr lang="es-CO" sz="2200" b="1" dirty="0" err="1" smtClean="0"/>
              <a:t>Yisra'el</a:t>
            </a:r>
            <a:r>
              <a:rPr lang="es-CO" sz="2200" b="1" dirty="0" smtClean="0"/>
              <a:t>.</a:t>
            </a:r>
            <a:endParaRPr lang="es-CO" sz="2200" dirty="0" smtClean="0"/>
          </a:p>
          <a:p>
            <a:r>
              <a:rPr lang="es-CO" sz="2200" dirty="0" smtClean="0"/>
              <a:t>49:25 de parte del Dios de su padre, del cual te venga ayuda. Que el Todopoderoso te bendiga con las bendiciones de los cielos en lo alto, con las bendiciones del abismo que yace en lo bajo, con las bendiciones de pecho y de matriz (de padre y madre).</a:t>
            </a:r>
          </a:p>
          <a:p>
            <a:r>
              <a:rPr lang="es-CO" sz="2200" b="1" dirty="0" err="1" smtClean="0"/>
              <a:t>Me'el</a:t>
            </a:r>
            <a:r>
              <a:rPr lang="es-CO" sz="2200" b="1" dirty="0" smtClean="0"/>
              <a:t> </a:t>
            </a:r>
            <a:r>
              <a:rPr lang="es-CO" sz="2200" b="1" dirty="0" err="1" smtClean="0"/>
              <a:t>avija</a:t>
            </a:r>
            <a:r>
              <a:rPr lang="es-CO" sz="2200" b="1" dirty="0" smtClean="0"/>
              <a:t> </a:t>
            </a:r>
            <a:r>
              <a:rPr lang="es-CO" sz="2200" b="1" dirty="0" err="1" smtClean="0"/>
              <a:t>veya'azreka</a:t>
            </a:r>
            <a:r>
              <a:rPr lang="es-CO" sz="2200" b="1" dirty="0" smtClean="0"/>
              <a:t> ve'et </a:t>
            </a:r>
            <a:r>
              <a:rPr lang="es-CO" sz="2200" b="1" dirty="0" err="1" smtClean="0"/>
              <a:t>shaday</a:t>
            </a:r>
            <a:r>
              <a:rPr lang="es-CO" sz="2200" b="1" dirty="0" smtClean="0"/>
              <a:t> </a:t>
            </a:r>
            <a:r>
              <a:rPr lang="es-CO" sz="2200" b="1" dirty="0" err="1" smtClean="0"/>
              <a:t>vivarajeka</a:t>
            </a:r>
            <a:r>
              <a:rPr lang="es-CO" sz="2200" b="1" dirty="0" smtClean="0"/>
              <a:t> </a:t>
            </a:r>
            <a:r>
              <a:rPr lang="es-CO" sz="2200" b="1" dirty="0" err="1" smtClean="0"/>
              <a:t>birjot</a:t>
            </a:r>
            <a:r>
              <a:rPr lang="es-CO" sz="2200" b="1" dirty="0" smtClean="0"/>
              <a:t> </a:t>
            </a:r>
            <a:r>
              <a:rPr lang="es-CO" sz="2200" b="1" dirty="0" err="1" smtClean="0"/>
              <a:t>shamayim</a:t>
            </a:r>
            <a:r>
              <a:rPr lang="es-CO" sz="2200" b="1" dirty="0" smtClean="0"/>
              <a:t> </a:t>
            </a:r>
            <a:r>
              <a:rPr lang="es-CO" sz="2200" b="1" dirty="0" err="1" smtClean="0"/>
              <a:t>me'al</a:t>
            </a:r>
            <a:r>
              <a:rPr lang="es-CO" sz="2200" b="1" dirty="0" smtClean="0"/>
              <a:t> </a:t>
            </a:r>
            <a:r>
              <a:rPr lang="es-CO" sz="2200" b="1" dirty="0" err="1" smtClean="0"/>
              <a:t>birjot</a:t>
            </a:r>
            <a:r>
              <a:rPr lang="es-CO" sz="2200" b="1" dirty="0" smtClean="0"/>
              <a:t> </a:t>
            </a:r>
            <a:r>
              <a:rPr lang="es-CO" sz="2200" b="1" dirty="0" err="1" smtClean="0"/>
              <a:t>tehom</a:t>
            </a:r>
            <a:r>
              <a:rPr lang="es-CO" sz="2200" b="1" dirty="0" smtClean="0"/>
              <a:t> </a:t>
            </a:r>
            <a:r>
              <a:rPr lang="es-CO" sz="2200" b="1" dirty="0" err="1" smtClean="0"/>
              <a:t>rovetset</a:t>
            </a:r>
            <a:r>
              <a:rPr lang="es-CO" sz="2200" b="1" dirty="0" smtClean="0"/>
              <a:t> </a:t>
            </a:r>
            <a:r>
              <a:rPr lang="es-CO" sz="2200" b="1" dirty="0" err="1" smtClean="0"/>
              <a:t>tajat</a:t>
            </a:r>
            <a:r>
              <a:rPr lang="es-CO" sz="2200" b="1" dirty="0" smtClean="0"/>
              <a:t> </a:t>
            </a:r>
            <a:r>
              <a:rPr lang="es-CO" sz="2200" b="1" dirty="0" err="1" smtClean="0"/>
              <a:t>birjot</a:t>
            </a:r>
            <a:r>
              <a:rPr lang="es-CO" sz="2200" b="1" dirty="0" smtClean="0"/>
              <a:t> </a:t>
            </a:r>
            <a:r>
              <a:rPr lang="es-CO" sz="2200" b="1" dirty="0" err="1" smtClean="0"/>
              <a:t>shadayim</a:t>
            </a:r>
            <a:r>
              <a:rPr lang="es-CO" sz="2200" b="1" dirty="0" smtClean="0"/>
              <a:t> </a:t>
            </a:r>
            <a:r>
              <a:rPr lang="es-CO" sz="2200" b="1" dirty="0" err="1" smtClean="0"/>
              <a:t>varajam</a:t>
            </a:r>
            <a:r>
              <a:rPr lang="es-CO" sz="2200" b="1" dirty="0" smtClean="0"/>
              <a:t>.  **</a:t>
            </a:r>
            <a:r>
              <a:rPr lang="es-CO" sz="1800" b="1" dirty="0" smtClean="0"/>
              <a:t>24</a:t>
            </a:r>
            <a:endParaRPr lang="es-CO" sz="22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49:26 </a:t>
            </a:r>
            <a:r>
              <a:rPr lang="es-CO" sz="2400" dirty="0" smtClean="0"/>
              <a:t>Las bendiciones de tu padre superan a las bendiciones recibidas de mis progenitores, más allá de los términos de las colinas del mundo. ¡Lleguen éstas sobre la cabeza de José y sobre la coronilla de aquél que fue separado de sus hermanos!</a:t>
            </a:r>
          </a:p>
          <a:p>
            <a:r>
              <a:rPr lang="es-CO" sz="2400" b="1" dirty="0" err="1" smtClean="0"/>
              <a:t>Birjot</a:t>
            </a:r>
            <a:r>
              <a:rPr lang="es-CO" sz="2400" b="1" dirty="0" smtClean="0"/>
              <a:t> </a:t>
            </a:r>
            <a:r>
              <a:rPr lang="es-CO" sz="2400" b="1" dirty="0" err="1" smtClean="0"/>
              <a:t>avija</a:t>
            </a:r>
            <a:r>
              <a:rPr lang="es-CO" sz="2400" b="1" dirty="0" smtClean="0"/>
              <a:t> </a:t>
            </a:r>
            <a:r>
              <a:rPr lang="es-CO" sz="2400" b="1" dirty="0" err="1" smtClean="0"/>
              <a:t>gavru</a:t>
            </a:r>
            <a:r>
              <a:rPr lang="es-CO" sz="2400" b="1" dirty="0" smtClean="0"/>
              <a:t> al-</a:t>
            </a:r>
            <a:r>
              <a:rPr lang="es-CO" sz="2400" b="1" dirty="0" err="1" smtClean="0"/>
              <a:t>birjot</a:t>
            </a:r>
            <a:r>
              <a:rPr lang="es-CO" sz="2400" b="1" dirty="0" smtClean="0"/>
              <a:t> </a:t>
            </a:r>
            <a:r>
              <a:rPr lang="es-CO" sz="2400" b="1" dirty="0" err="1" smtClean="0"/>
              <a:t>horay</a:t>
            </a:r>
            <a:r>
              <a:rPr lang="es-CO" sz="2400" b="1" dirty="0" smtClean="0"/>
              <a:t> ad-</a:t>
            </a:r>
            <a:r>
              <a:rPr lang="es-CO" sz="2400" b="1" dirty="0" err="1" smtClean="0"/>
              <a:t>ta'avat</a:t>
            </a:r>
            <a:r>
              <a:rPr lang="es-CO" sz="2400" b="1" dirty="0" smtClean="0"/>
              <a:t> </a:t>
            </a:r>
            <a:r>
              <a:rPr lang="es-CO" sz="2400" b="1" dirty="0" err="1" smtClean="0"/>
              <a:t>giv'ot</a:t>
            </a:r>
            <a:r>
              <a:rPr lang="es-CO" sz="2400" b="1" dirty="0" smtClean="0"/>
              <a:t> olam </a:t>
            </a:r>
            <a:r>
              <a:rPr lang="es-CO" sz="2400" b="1" dirty="0" err="1" smtClean="0"/>
              <a:t>tihi'eynah</a:t>
            </a:r>
            <a:r>
              <a:rPr lang="es-CO" sz="2400" b="1" dirty="0" smtClean="0"/>
              <a:t> </a:t>
            </a:r>
            <a:r>
              <a:rPr lang="es-CO" sz="2400" b="1" dirty="0" err="1" smtClean="0"/>
              <a:t>lerosh</a:t>
            </a:r>
            <a:r>
              <a:rPr lang="es-CO" sz="2400" b="1" dirty="0" smtClean="0"/>
              <a:t> Yosef </a:t>
            </a:r>
            <a:r>
              <a:rPr lang="es-CO" sz="2400" b="1" dirty="0" err="1" smtClean="0"/>
              <a:t>ulekodekod</a:t>
            </a:r>
            <a:r>
              <a:rPr lang="es-CO" sz="2400" b="1" dirty="0" smtClean="0"/>
              <a:t> </a:t>
            </a:r>
            <a:r>
              <a:rPr lang="es-CO" sz="2400" b="1" dirty="0" err="1" smtClean="0"/>
              <a:t>nezir</a:t>
            </a:r>
            <a:r>
              <a:rPr lang="es-CO" sz="2400" b="1" dirty="0" smtClean="0"/>
              <a:t> </a:t>
            </a:r>
            <a:r>
              <a:rPr lang="es-CO" sz="2400" b="1" dirty="0" err="1" smtClean="0"/>
              <a:t>ejav</a:t>
            </a:r>
            <a:r>
              <a:rPr lang="es-CO" sz="2400" b="1" dirty="0" smtClean="0"/>
              <a:t>.</a:t>
            </a:r>
            <a:endParaRPr lang="es-CO" sz="2400" dirty="0" smtClean="0"/>
          </a:p>
          <a:p>
            <a:r>
              <a:rPr lang="es-MX" sz="2400" b="1" dirty="0" smtClean="0"/>
              <a:t>Berajot. **</a:t>
            </a:r>
            <a:endParaRPr lang="es-MX" sz="2400" b="1"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Benjamín, cual lobo que despedaza; por la mañana comerá la presa, y a la tarde repartirá los despojos.</a:t>
            </a:r>
          </a:p>
          <a:p>
            <a:r>
              <a:rPr lang="es-MX" sz="2400" b="1" dirty="0" smtClean="0"/>
              <a:t>Binyamin </a:t>
            </a:r>
            <a:r>
              <a:rPr lang="es-MX" sz="2400" b="1" dirty="0" err="1" smtClean="0"/>
              <a:t>ze'ev</a:t>
            </a:r>
            <a:r>
              <a:rPr lang="es-MX" sz="2400" b="1" dirty="0" smtClean="0"/>
              <a:t> </a:t>
            </a:r>
            <a:r>
              <a:rPr lang="es-MX" sz="2400" b="1" dirty="0" err="1" smtClean="0"/>
              <a:t>yitraf</a:t>
            </a:r>
            <a:r>
              <a:rPr lang="es-MX" sz="2400" b="1" dirty="0" smtClean="0"/>
              <a:t> </a:t>
            </a:r>
            <a:r>
              <a:rPr lang="es-MX" sz="2400" b="1" dirty="0" err="1" smtClean="0"/>
              <a:t>baboker</a:t>
            </a:r>
            <a:r>
              <a:rPr lang="es-MX" sz="2400" b="1" dirty="0" smtClean="0"/>
              <a:t> </a:t>
            </a:r>
            <a:r>
              <a:rPr lang="es-MX" sz="2400" b="1" dirty="0" err="1" smtClean="0"/>
              <a:t>yojal</a:t>
            </a:r>
            <a:r>
              <a:rPr lang="es-MX" sz="2400" b="1" dirty="0" smtClean="0"/>
              <a:t> ad </a:t>
            </a:r>
            <a:r>
              <a:rPr lang="es-MX" sz="2400" b="1" dirty="0" err="1" smtClean="0"/>
              <a:t>vela'erev</a:t>
            </a:r>
            <a:r>
              <a:rPr lang="es-MX" sz="2400" b="1" dirty="0" smtClean="0"/>
              <a:t> </a:t>
            </a:r>
            <a:r>
              <a:rPr lang="es-MX" sz="2400" b="1" dirty="0" err="1" smtClean="0"/>
              <a:t>yejalek</a:t>
            </a:r>
            <a:r>
              <a:rPr lang="es-MX" sz="2400" b="1" dirty="0" smtClean="0"/>
              <a:t> </a:t>
            </a:r>
            <a:r>
              <a:rPr lang="es-MX" sz="2400" b="1" dirty="0" err="1" smtClean="0"/>
              <a:t>shalal</a:t>
            </a:r>
            <a:r>
              <a:rPr lang="es-MX" sz="2400" b="1" dirty="0" smtClean="0"/>
              <a:t>.</a:t>
            </a:r>
            <a:endParaRPr lang="es-MX" sz="2400" dirty="0" smtClean="0"/>
          </a:p>
          <a:p>
            <a:r>
              <a:rPr lang="es-MX" sz="2400" dirty="0" smtClean="0"/>
              <a:t>49:28 Todas éstas son las tribus de Israel, doce, y esto fue lo que les dijo su padre cuando las bendijo: a cada una la bendijo conforme a su propia bendición.</a:t>
            </a:r>
          </a:p>
          <a:p>
            <a:r>
              <a:rPr lang="es-MX" sz="2400" b="1" dirty="0" smtClean="0"/>
              <a:t>Kol-</a:t>
            </a:r>
            <a:r>
              <a:rPr lang="es-MX" sz="2400" b="1" dirty="0" err="1" smtClean="0"/>
              <a:t>eleh</a:t>
            </a:r>
            <a:r>
              <a:rPr lang="es-MX" sz="2400" b="1" dirty="0" smtClean="0"/>
              <a:t> </a:t>
            </a:r>
            <a:r>
              <a:rPr lang="es-MX" sz="2400" b="1" dirty="0" err="1" smtClean="0"/>
              <a:t>shivtey</a:t>
            </a:r>
            <a:r>
              <a:rPr lang="es-MX" sz="2400" b="1" dirty="0" smtClean="0"/>
              <a:t> </a:t>
            </a:r>
            <a:r>
              <a:rPr lang="es-MX" sz="2400" b="1" dirty="0" err="1" smtClean="0"/>
              <a:t>Yisra'el</a:t>
            </a:r>
            <a:r>
              <a:rPr lang="es-MX" sz="2400" b="1" dirty="0" smtClean="0"/>
              <a:t> </a:t>
            </a:r>
            <a:r>
              <a:rPr lang="es-MX" sz="2400" b="1" dirty="0" err="1" smtClean="0"/>
              <a:t>shneym</a:t>
            </a:r>
            <a:r>
              <a:rPr lang="es-MX" sz="2400" b="1" dirty="0" smtClean="0"/>
              <a:t> asar </a:t>
            </a:r>
            <a:r>
              <a:rPr lang="es-MX" sz="2400" b="1" dirty="0" err="1" smtClean="0"/>
              <a:t>vezot</a:t>
            </a:r>
            <a:r>
              <a:rPr lang="es-MX" sz="2400" b="1" dirty="0" smtClean="0"/>
              <a:t> asher-</a:t>
            </a:r>
            <a:r>
              <a:rPr lang="es-MX" sz="2400" b="1" dirty="0" err="1" smtClean="0"/>
              <a:t>diber</a:t>
            </a:r>
            <a:r>
              <a:rPr lang="es-MX" sz="2400" b="1" dirty="0" smtClean="0"/>
              <a:t> </a:t>
            </a:r>
            <a:r>
              <a:rPr lang="es-MX" sz="2400" b="1" dirty="0" err="1" smtClean="0"/>
              <a:t>lahem</a:t>
            </a:r>
            <a:r>
              <a:rPr lang="es-MX" sz="2400" b="1" dirty="0" smtClean="0"/>
              <a:t> </a:t>
            </a:r>
            <a:r>
              <a:rPr lang="es-MX" sz="2400" b="1" dirty="0" err="1" smtClean="0"/>
              <a:t>avihem</a:t>
            </a:r>
            <a:r>
              <a:rPr lang="es-MX" sz="2400" b="1" dirty="0" smtClean="0"/>
              <a:t> </a:t>
            </a:r>
            <a:r>
              <a:rPr lang="es-MX" sz="2400" b="1" dirty="0" err="1" smtClean="0"/>
              <a:t>vayevarech</a:t>
            </a:r>
            <a:r>
              <a:rPr lang="es-MX" sz="2400" b="1" dirty="0" smtClean="0"/>
              <a:t> </a:t>
            </a:r>
            <a:r>
              <a:rPr lang="es-MX" sz="2400" b="1" dirty="0" err="1" smtClean="0"/>
              <a:t>otam</a:t>
            </a:r>
            <a:r>
              <a:rPr lang="es-MX" sz="2400" b="1" dirty="0" smtClean="0"/>
              <a:t> ish asher </a:t>
            </a:r>
            <a:r>
              <a:rPr lang="es-MX" sz="2400" b="1" dirty="0" err="1" smtClean="0"/>
              <a:t>kevirchato</a:t>
            </a:r>
            <a:r>
              <a:rPr lang="es-MX" sz="2400" b="1" dirty="0" smtClean="0"/>
              <a:t> </a:t>
            </a:r>
            <a:r>
              <a:rPr lang="es-MX" sz="2400" b="1" dirty="0" err="1" smtClean="0"/>
              <a:t>berach</a:t>
            </a:r>
            <a:r>
              <a:rPr lang="es-MX" sz="2400" b="1" dirty="0" smtClean="0"/>
              <a:t> </a:t>
            </a:r>
            <a:r>
              <a:rPr lang="es-MX" sz="2400" b="1" dirty="0" err="1" smtClean="0"/>
              <a:t>otam</a:t>
            </a:r>
            <a:r>
              <a:rPr lang="es-MX" sz="2400" dirty="0" smtClean="0"/>
              <a:t>.</a:t>
            </a:r>
          </a:p>
          <a:p>
            <a:endParaRPr lang="es-MX"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Los descendientes de Binyamín que se comparan a un lobo, eran guerreros intrépidos y poderosos, como se describen en el fatídico episodio de la concubina de Guivá –Shoftim 19-20</a:t>
            </a:r>
          </a:p>
          <a:p>
            <a:r>
              <a:rPr lang="es-MX" sz="2400" dirty="0" smtClean="0"/>
              <a:t>La misma descripción es aplicable al rey Shaul que era descendiente de Binyamín y en su breve reinado venció a Moab, Edom y Filistea.</a:t>
            </a:r>
          </a:p>
          <a:p>
            <a:r>
              <a:rPr lang="es-MX" sz="2400" dirty="0" smtClean="0"/>
              <a:t>El término “mañana” se refiere a Shaul quien se consideró como el paladín de Israel durante los primeros años de su historia.</a:t>
            </a:r>
          </a:p>
          <a:p>
            <a:r>
              <a:rPr lang="es-MX" sz="2400" dirty="0" smtClean="0"/>
              <a:t>Mientras que la “noche” se refiere al ocaso, cuando el pueblo fue exiliado a Babilonia y Persia.</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49:29 Y les ordenó y les dijo: Yo voy a ser juntado con mi pueblo; sepultadme con mis padres en la cueva que está en el campo de </a:t>
            </a:r>
            <a:r>
              <a:rPr lang="es-MX" sz="2400" dirty="0" err="1" smtClean="0"/>
              <a:t>Efrón</a:t>
            </a:r>
            <a:r>
              <a:rPr lang="es-MX" sz="2400" dirty="0" smtClean="0"/>
              <a:t> el hiteo;</a:t>
            </a:r>
          </a:p>
          <a:p>
            <a:r>
              <a:rPr lang="es-MX" sz="2400" b="1" dirty="0" err="1" smtClean="0"/>
              <a:t>Vayetsav</a:t>
            </a:r>
            <a:r>
              <a:rPr lang="es-MX" sz="2400" b="1" dirty="0" smtClean="0"/>
              <a:t> </a:t>
            </a:r>
            <a:r>
              <a:rPr lang="es-MX" sz="2400" b="1" dirty="0" err="1" smtClean="0"/>
              <a:t>otam</a:t>
            </a:r>
            <a:r>
              <a:rPr lang="es-MX" sz="2400" b="1" dirty="0" smtClean="0"/>
              <a:t> </a:t>
            </a:r>
            <a:r>
              <a:rPr lang="es-MX" sz="2400" b="1" dirty="0" err="1" smtClean="0"/>
              <a:t>vayomer</a:t>
            </a:r>
            <a:r>
              <a:rPr lang="es-MX" sz="2400" b="1" dirty="0" smtClean="0"/>
              <a:t> </a:t>
            </a:r>
            <a:r>
              <a:rPr lang="es-MX" sz="2400" b="1" dirty="0" err="1" smtClean="0"/>
              <a:t>alehem</a:t>
            </a:r>
            <a:r>
              <a:rPr lang="es-MX" sz="2400" b="1" dirty="0" smtClean="0"/>
              <a:t> </a:t>
            </a:r>
            <a:r>
              <a:rPr lang="es-MX" sz="2400" b="1" dirty="0" err="1" smtClean="0"/>
              <a:t>ani</a:t>
            </a:r>
            <a:r>
              <a:rPr lang="es-MX" sz="2400" b="1" dirty="0" smtClean="0"/>
              <a:t> </a:t>
            </a:r>
            <a:r>
              <a:rPr lang="es-MX" sz="2400" b="1" dirty="0" err="1" smtClean="0"/>
              <a:t>ne'esaf</a:t>
            </a:r>
            <a:r>
              <a:rPr lang="es-MX" sz="2400" b="1" dirty="0" smtClean="0"/>
              <a:t> el-</a:t>
            </a:r>
            <a:r>
              <a:rPr lang="es-MX" sz="2400" b="1" dirty="0" err="1" smtClean="0"/>
              <a:t>ami</a:t>
            </a:r>
            <a:r>
              <a:rPr lang="es-MX" sz="2400" b="1" dirty="0" smtClean="0"/>
              <a:t> </a:t>
            </a:r>
            <a:r>
              <a:rPr lang="es-MX" sz="2400" b="1" dirty="0" err="1" smtClean="0"/>
              <a:t>kivru</a:t>
            </a:r>
            <a:r>
              <a:rPr lang="es-MX" sz="2400" b="1" dirty="0" smtClean="0"/>
              <a:t> </a:t>
            </a:r>
            <a:r>
              <a:rPr lang="es-MX" sz="2400" b="1" dirty="0" err="1" smtClean="0"/>
              <a:t>oti</a:t>
            </a:r>
            <a:r>
              <a:rPr lang="es-MX" sz="2400" b="1" dirty="0" smtClean="0"/>
              <a:t> el-</a:t>
            </a:r>
            <a:r>
              <a:rPr lang="es-MX" sz="2400" b="1" dirty="0" err="1" smtClean="0"/>
              <a:t>avotay</a:t>
            </a:r>
            <a:r>
              <a:rPr lang="es-MX" sz="2400" b="1" dirty="0" smtClean="0"/>
              <a:t> el-</a:t>
            </a:r>
            <a:r>
              <a:rPr lang="es-MX" sz="2400" b="1" dirty="0" err="1" smtClean="0"/>
              <a:t>hamearah</a:t>
            </a:r>
            <a:r>
              <a:rPr lang="es-MX" sz="2400" b="1" dirty="0" smtClean="0"/>
              <a:t> asher </a:t>
            </a:r>
            <a:r>
              <a:rPr lang="es-MX" sz="2400" b="1" dirty="0" err="1" smtClean="0"/>
              <a:t>bisdeh</a:t>
            </a:r>
            <a:r>
              <a:rPr lang="es-MX" sz="2400" b="1" dirty="0" smtClean="0"/>
              <a:t> </a:t>
            </a:r>
            <a:r>
              <a:rPr lang="es-MX" sz="2400" b="1" dirty="0" err="1" smtClean="0"/>
              <a:t>Efron</a:t>
            </a:r>
            <a:r>
              <a:rPr lang="es-MX" sz="2400" b="1" dirty="0" smtClean="0"/>
              <a:t> </a:t>
            </a:r>
            <a:r>
              <a:rPr lang="es-MX" sz="2400" b="1" dirty="0" err="1" smtClean="0"/>
              <a:t>haJiti</a:t>
            </a:r>
            <a:r>
              <a:rPr lang="es-MX" sz="2400" b="1" dirty="0" smtClean="0"/>
              <a:t>.</a:t>
            </a:r>
            <a:endParaRPr lang="es-MX" sz="2400" dirty="0" smtClean="0"/>
          </a:p>
          <a:p>
            <a:r>
              <a:rPr lang="es-MX" sz="2400" dirty="0" smtClean="0"/>
              <a:t>49:30 en la cueva que está en el campo de Majpelá, que está enfrente de Mamré, en la tierra de Canaán, campo que había comprado Abraham de </a:t>
            </a:r>
            <a:r>
              <a:rPr lang="es-MX" sz="2400" dirty="0" err="1" smtClean="0"/>
              <a:t>Efrón</a:t>
            </a:r>
            <a:r>
              <a:rPr lang="es-MX" sz="2400" dirty="0" smtClean="0"/>
              <a:t> el hiteo para posesión de sepultura.</a:t>
            </a:r>
          </a:p>
          <a:p>
            <a:r>
              <a:rPr lang="es-MX" sz="2400" b="1" dirty="0" err="1" smtClean="0"/>
              <a:t>Bamearah</a:t>
            </a:r>
            <a:r>
              <a:rPr lang="es-MX" sz="2400" b="1" dirty="0" smtClean="0"/>
              <a:t> asher </a:t>
            </a:r>
            <a:r>
              <a:rPr lang="es-MX" sz="2400" b="1" dirty="0" err="1" smtClean="0"/>
              <a:t>bisedeh</a:t>
            </a:r>
            <a:r>
              <a:rPr lang="es-MX" sz="2400" b="1" dirty="0" smtClean="0"/>
              <a:t> </a:t>
            </a:r>
            <a:r>
              <a:rPr lang="es-MX" sz="2400" b="1" dirty="0" err="1" smtClean="0"/>
              <a:t>haMajpelah</a:t>
            </a:r>
            <a:r>
              <a:rPr lang="es-MX" sz="2400" b="1" dirty="0" smtClean="0"/>
              <a:t> asher-al-</a:t>
            </a:r>
            <a:r>
              <a:rPr lang="es-MX" sz="2400" b="1" dirty="0" err="1" smtClean="0"/>
              <a:t>peney</a:t>
            </a:r>
            <a:r>
              <a:rPr lang="es-MX" sz="2400" b="1" dirty="0" smtClean="0"/>
              <a:t> </a:t>
            </a:r>
            <a:r>
              <a:rPr lang="es-MX" sz="2400" b="1" dirty="0" err="1" smtClean="0"/>
              <a:t>Mamre</a:t>
            </a:r>
            <a:r>
              <a:rPr lang="es-MX" sz="2400" b="1" dirty="0" smtClean="0"/>
              <a:t> </a:t>
            </a:r>
            <a:r>
              <a:rPr lang="es-MX" sz="2400" b="1" dirty="0" err="1" smtClean="0"/>
              <a:t>be'erets</a:t>
            </a:r>
            <a:r>
              <a:rPr lang="es-MX" sz="2400" b="1" dirty="0" smtClean="0"/>
              <a:t> </a:t>
            </a:r>
            <a:r>
              <a:rPr lang="es-MX" sz="2400" b="1" dirty="0" err="1" smtClean="0"/>
              <a:t>Kena'an</a:t>
            </a:r>
            <a:r>
              <a:rPr lang="es-MX" sz="2400" b="1" dirty="0" smtClean="0"/>
              <a:t> asher </a:t>
            </a:r>
            <a:r>
              <a:rPr lang="es-MX" sz="2400" b="1" dirty="0" err="1" smtClean="0"/>
              <a:t>kanah</a:t>
            </a:r>
            <a:r>
              <a:rPr lang="es-MX" sz="2400" b="1" dirty="0" smtClean="0"/>
              <a:t> Avraham et-</a:t>
            </a:r>
            <a:r>
              <a:rPr lang="es-MX" sz="2400" b="1" dirty="0" err="1" smtClean="0"/>
              <a:t>hasadeh</a:t>
            </a:r>
            <a:r>
              <a:rPr lang="es-MX" sz="2400" b="1" dirty="0" smtClean="0"/>
              <a:t> </a:t>
            </a:r>
            <a:r>
              <a:rPr lang="es-MX" sz="2400" b="1" dirty="0" err="1" smtClean="0"/>
              <a:t>me'et</a:t>
            </a:r>
            <a:r>
              <a:rPr lang="es-MX" sz="2400" b="1" dirty="0" smtClean="0"/>
              <a:t> </a:t>
            </a:r>
            <a:r>
              <a:rPr lang="es-MX" sz="2400" b="1" dirty="0" err="1" smtClean="0"/>
              <a:t>Efron</a:t>
            </a:r>
            <a:r>
              <a:rPr lang="es-MX" sz="2400" b="1" dirty="0" smtClean="0"/>
              <a:t> </a:t>
            </a:r>
            <a:r>
              <a:rPr lang="es-MX" sz="2400" b="1" dirty="0" err="1" smtClean="0"/>
              <a:t>haJiti</a:t>
            </a:r>
            <a:r>
              <a:rPr lang="es-MX" sz="2400" b="1" dirty="0" smtClean="0"/>
              <a:t> </a:t>
            </a:r>
            <a:r>
              <a:rPr lang="es-MX" sz="2400" b="1" dirty="0" err="1" smtClean="0"/>
              <a:t>la'ajuzat</a:t>
            </a:r>
            <a:r>
              <a:rPr lang="es-MX" sz="2400" b="1" dirty="0" smtClean="0"/>
              <a:t> </a:t>
            </a:r>
            <a:r>
              <a:rPr lang="es-MX" sz="2400" b="1" dirty="0" err="1" smtClean="0"/>
              <a:t>kaver</a:t>
            </a:r>
            <a:r>
              <a:rPr lang="es-MX" sz="2400" b="1" dirty="0" smtClean="0"/>
              <a:t>.</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dirty="0" smtClean="0"/>
              <a:t>49:31 Allí enterraron a Abraham y a Sarah, su mujer; allí enterraron a Isaac y a Rebeca, su mujer, y allí enterré yo a Leá;</a:t>
            </a:r>
          </a:p>
          <a:p>
            <a:r>
              <a:rPr lang="es-MX" sz="2200" b="1" dirty="0" err="1" smtClean="0"/>
              <a:t>Shamah</a:t>
            </a:r>
            <a:r>
              <a:rPr lang="es-MX" sz="2200" b="1" dirty="0" smtClean="0"/>
              <a:t> </a:t>
            </a:r>
            <a:r>
              <a:rPr lang="es-MX" sz="2200" b="1" dirty="0" err="1" smtClean="0"/>
              <a:t>kaveru</a:t>
            </a:r>
            <a:r>
              <a:rPr lang="es-MX" sz="2200" b="1" dirty="0" smtClean="0"/>
              <a:t> et-Avraham ve'et Sarah </a:t>
            </a:r>
            <a:r>
              <a:rPr lang="es-MX" sz="2200" b="1" dirty="0" err="1" smtClean="0"/>
              <a:t>ishto</a:t>
            </a:r>
            <a:r>
              <a:rPr lang="es-MX" sz="2200" b="1" dirty="0" smtClean="0"/>
              <a:t> </a:t>
            </a:r>
            <a:r>
              <a:rPr lang="es-MX" sz="2200" b="1" dirty="0" err="1" smtClean="0"/>
              <a:t>shamah</a:t>
            </a:r>
            <a:r>
              <a:rPr lang="es-MX" sz="2200" b="1" dirty="0" smtClean="0"/>
              <a:t> </a:t>
            </a:r>
            <a:r>
              <a:rPr lang="es-MX" sz="2200" b="1" dirty="0" err="1" smtClean="0"/>
              <a:t>kaveru</a:t>
            </a:r>
            <a:r>
              <a:rPr lang="es-MX" sz="2200" b="1" dirty="0" smtClean="0"/>
              <a:t> et-</a:t>
            </a:r>
            <a:r>
              <a:rPr lang="es-MX" sz="2200" b="1" dirty="0" err="1" smtClean="0"/>
              <a:t>Yitsjak</a:t>
            </a:r>
            <a:r>
              <a:rPr lang="es-MX" sz="2200" b="1" dirty="0" smtClean="0"/>
              <a:t> ve'et </a:t>
            </a:r>
            <a:r>
              <a:rPr lang="es-MX" sz="2200" b="1" dirty="0" err="1" smtClean="0"/>
              <a:t>Rivkah</a:t>
            </a:r>
            <a:r>
              <a:rPr lang="es-MX" sz="2200" b="1" dirty="0" smtClean="0"/>
              <a:t> </a:t>
            </a:r>
            <a:r>
              <a:rPr lang="es-MX" sz="2200" b="1" dirty="0" err="1" smtClean="0"/>
              <a:t>ishto</a:t>
            </a:r>
            <a:r>
              <a:rPr lang="es-MX" sz="2200" b="1" dirty="0" smtClean="0"/>
              <a:t> </a:t>
            </a:r>
            <a:r>
              <a:rPr lang="es-MX" sz="2200" b="1" dirty="0" err="1" smtClean="0"/>
              <a:t>veshamah</a:t>
            </a:r>
            <a:r>
              <a:rPr lang="es-MX" sz="2200" b="1" dirty="0" smtClean="0"/>
              <a:t> </a:t>
            </a:r>
            <a:r>
              <a:rPr lang="es-MX" sz="2200" b="1" dirty="0" err="1" smtClean="0"/>
              <a:t>kavarti</a:t>
            </a:r>
            <a:r>
              <a:rPr lang="es-MX" sz="2200" b="1" dirty="0" smtClean="0"/>
              <a:t> et-</a:t>
            </a:r>
            <a:r>
              <a:rPr lang="es-MX" sz="2200" b="1" dirty="0" err="1" smtClean="0"/>
              <a:t>Leah</a:t>
            </a:r>
            <a:r>
              <a:rPr lang="es-MX" sz="2200" b="1" dirty="0" smtClean="0"/>
              <a:t>.</a:t>
            </a:r>
            <a:endParaRPr lang="es-MX" sz="2200" dirty="0" smtClean="0"/>
          </a:p>
          <a:p>
            <a:r>
              <a:rPr lang="es-MX" sz="2200" dirty="0" smtClean="0"/>
              <a:t>49:32 el campo con la cueva que en él está, comprado de los hijos de Jet.</a:t>
            </a:r>
          </a:p>
          <a:p>
            <a:r>
              <a:rPr lang="es-MX" sz="2200" b="1" dirty="0" err="1" smtClean="0"/>
              <a:t>Mikneh</a:t>
            </a:r>
            <a:r>
              <a:rPr lang="es-MX" sz="2200" b="1" dirty="0" smtClean="0"/>
              <a:t> </a:t>
            </a:r>
            <a:r>
              <a:rPr lang="es-MX" sz="2200" b="1" dirty="0" err="1" smtClean="0"/>
              <a:t>hasadeh</a:t>
            </a:r>
            <a:r>
              <a:rPr lang="es-MX" sz="2200" b="1" dirty="0" smtClean="0"/>
              <a:t> </a:t>
            </a:r>
            <a:r>
              <a:rPr lang="es-MX" sz="2200" b="1" dirty="0" err="1" smtClean="0"/>
              <a:t>vehamearah</a:t>
            </a:r>
            <a:r>
              <a:rPr lang="es-MX" sz="2200" b="1" dirty="0" smtClean="0"/>
              <a:t> asher-</a:t>
            </a:r>
            <a:r>
              <a:rPr lang="es-MX" sz="2200" b="1" dirty="0" err="1" smtClean="0"/>
              <a:t>bo</a:t>
            </a:r>
            <a:r>
              <a:rPr lang="es-MX" sz="2200" b="1" dirty="0" smtClean="0"/>
              <a:t> </a:t>
            </a:r>
            <a:r>
              <a:rPr lang="es-MX" sz="2200" b="1" dirty="0" err="1" smtClean="0"/>
              <a:t>me'et</a:t>
            </a:r>
            <a:r>
              <a:rPr lang="es-MX" sz="2200" b="1" dirty="0" smtClean="0"/>
              <a:t> </a:t>
            </a:r>
            <a:r>
              <a:rPr lang="es-MX" sz="2200" b="1" dirty="0" err="1" smtClean="0"/>
              <a:t>beney</a:t>
            </a:r>
            <a:r>
              <a:rPr lang="es-MX" sz="2200" b="1" dirty="0" smtClean="0"/>
              <a:t> Jet.</a:t>
            </a:r>
            <a:endParaRPr lang="es-MX" sz="2200" dirty="0" smtClean="0"/>
          </a:p>
          <a:p>
            <a:r>
              <a:rPr lang="es-MX" sz="2200" dirty="0" smtClean="0"/>
              <a:t>49:33 Y acabó Jacob de ordenar a sus hijos, recogió sus pies en la cama y expiró, y fue agregado a su </a:t>
            </a:r>
            <a:r>
              <a:rPr lang="es-MX" sz="2200" dirty="0" smtClean="0"/>
              <a:t>pueblo.</a:t>
            </a:r>
            <a:endParaRPr lang="es-MX" sz="2200" dirty="0" smtClean="0"/>
          </a:p>
          <a:p>
            <a:r>
              <a:rPr lang="es-MX" sz="2200" b="1" dirty="0" err="1" smtClean="0"/>
              <a:t>Vayejal</a:t>
            </a:r>
            <a:r>
              <a:rPr lang="es-MX" sz="2200" b="1" dirty="0" smtClean="0"/>
              <a:t> </a:t>
            </a:r>
            <a:r>
              <a:rPr lang="es-MX" sz="2200" b="1" dirty="0" err="1" smtClean="0"/>
              <a:t>Ya'akov</a:t>
            </a:r>
            <a:r>
              <a:rPr lang="es-MX" sz="2200" b="1" dirty="0" smtClean="0"/>
              <a:t> </a:t>
            </a:r>
            <a:r>
              <a:rPr lang="es-MX" sz="2200" b="1" dirty="0" err="1" smtClean="0"/>
              <a:t>letsavot</a:t>
            </a:r>
            <a:r>
              <a:rPr lang="es-MX" sz="2200" b="1" dirty="0" smtClean="0"/>
              <a:t> et-</a:t>
            </a:r>
            <a:r>
              <a:rPr lang="es-MX" sz="2200" b="1" dirty="0" err="1" smtClean="0"/>
              <a:t>banav</a:t>
            </a:r>
            <a:r>
              <a:rPr lang="es-MX" sz="2200" b="1" dirty="0" smtClean="0"/>
              <a:t> </a:t>
            </a:r>
            <a:r>
              <a:rPr lang="es-MX" sz="2200" b="1" dirty="0" err="1" smtClean="0"/>
              <a:t>vaye'esof</a:t>
            </a:r>
            <a:r>
              <a:rPr lang="es-MX" sz="2200" b="1" dirty="0" smtClean="0"/>
              <a:t> </a:t>
            </a:r>
            <a:r>
              <a:rPr lang="es-MX" sz="2200" b="1" dirty="0" err="1" smtClean="0"/>
              <a:t>raglav</a:t>
            </a:r>
            <a:r>
              <a:rPr lang="es-MX" sz="2200" b="1" dirty="0" smtClean="0"/>
              <a:t> el-</a:t>
            </a:r>
            <a:r>
              <a:rPr lang="es-MX" sz="2200" b="1" dirty="0" err="1" smtClean="0"/>
              <a:t>hamitah</a:t>
            </a:r>
            <a:r>
              <a:rPr lang="es-MX" sz="2200" b="1" dirty="0" smtClean="0"/>
              <a:t> </a:t>
            </a:r>
            <a:r>
              <a:rPr lang="es-MX" sz="2200" b="1" dirty="0" err="1" smtClean="0"/>
              <a:t>vayigva</a:t>
            </a:r>
            <a:r>
              <a:rPr lang="es-MX" sz="2200" b="1" dirty="0" smtClean="0"/>
              <a:t> </a:t>
            </a:r>
            <a:r>
              <a:rPr lang="es-MX" sz="2200" b="1" dirty="0" err="1" smtClean="0"/>
              <a:t>vaye'asef</a:t>
            </a:r>
            <a:r>
              <a:rPr lang="es-MX" sz="2200" b="1" dirty="0" smtClean="0"/>
              <a:t> el-</a:t>
            </a:r>
            <a:r>
              <a:rPr lang="es-MX" sz="2200" b="1" dirty="0" err="1" smtClean="0"/>
              <a:t>amav</a:t>
            </a:r>
            <a:r>
              <a:rPr lang="es-MX" sz="2200" b="1" dirty="0" smtClean="0"/>
              <a:t>.</a:t>
            </a:r>
            <a:endParaRPr lang="es-MX" sz="2200" dirty="0" smtClean="0"/>
          </a:p>
          <a:p>
            <a:endParaRPr lang="es-MX"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 Jacob sólo murió después de que acabó de dar las órdenes a sus hijos. </a:t>
            </a:r>
            <a:endParaRPr lang="es-MX" sz="2400" i="1" dirty="0" smtClean="0"/>
          </a:p>
          <a:p>
            <a:r>
              <a:rPr lang="es-MX" sz="2400" i="1" dirty="0" smtClean="0"/>
              <a:t>Sólo </a:t>
            </a:r>
            <a:r>
              <a:rPr lang="es-MX" sz="2400" i="1" dirty="0" smtClean="0"/>
              <a:t>al terminar su misión educativa puede reunirse con su pueblo, con la conciencia de la misión cumplida. </a:t>
            </a:r>
            <a:endParaRPr lang="es-MX" sz="2400" i="1" dirty="0" smtClean="0"/>
          </a:p>
          <a:p>
            <a:r>
              <a:rPr lang="es-MX" sz="2400" i="1" dirty="0" smtClean="0"/>
              <a:t>Jacob </a:t>
            </a:r>
            <a:r>
              <a:rPr lang="es-MX" sz="2400" i="1" dirty="0" smtClean="0"/>
              <a:t>perdurará mientras sus descendientes sigan su camino, y el espíritu de Jacob será redimido con sus hijos, los hijos de Israel, en la Redención total, la </a:t>
            </a:r>
            <a:r>
              <a:rPr lang="es-MX" sz="2400" i="1" dirty="0" err="1" smtClean="0"/>
              <a:t>Gueulá</a:t>
            </a:r>
            <a:r>
              <a:rPr lang="es-MX" sz="2400" i="1" dirty="0" smtClean="0"/>
              <a:t> </a:t>
            </a:r>
            <a:r>
              <a:rPr lang="es-MX" sz="2400" i="1" dirty="0" err="1" smtClean="0"/>
              <a:t>Shelemá</a:t>
            </a:r>
            <a:r>
              <a:rPr lang="es-MX" sz="2400" i="1" dirty="0" smtClean="0"/>
              <a:t>. </a:t>
            </a:r>
            <a:endParaRPr lang="es-MX" sz="2400" i="1" dirty="0" smtClean="0"/>
          </a:p>
          <a:p>
            <a:r>
              <a:rPr lang="es-MX" sz="2400" i="1" dirty="0" smtClean="0"/>
              <a:t>Este </a:t>
            </a:r>
            <a:r>
              <a:rPr lang="es-MX" sz="2400" i="1" dirty="0" smtClean="0"/>
              <a:t>es el sentido de la expresión del Talmud (Taanit, V): </a:t>
            </a:r>
            <a:r>
              <a:rPr lang="es-MX" sz="2400" i="1" dirty="0" err="1" smtClean="0"/>
              <a:t>Yaacov</a:t>
            </a:r>
            <a:r>
              <a:rPr lang="es-MX" sz="2400" i="1" dirty="0" smtClean="0"/>
              <a:t> Avinu lo met: "¡Nuestro patriarca Jacob no murió! " Dijo Rabí </a:t>
            </a:r>
            <a:r>
              <a:rPr lang="es-MX" sz="2400" i="1" dirty="0" err="1" smtClean="0"/>
              <a:t>Yojanan</a:t>
            </a:r>
            <a:r>
              <a:rPr lang="es-MX" sz="2400" i="1" dirty="0" smtClean="0"/>
              <a:t>: Nuestro patriarca Jacob no murió. </a:t>
            </a:r>
            <a:endParaRPr lang="es-MX" sz="2400" i="1"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9552" y="198884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Y </a:t>
            </a:r>
            <a:r>
              <a:rPr lang="es-MX" sz="2400" i="1" dirty="0" smtClean="0"/>
              <a:t>Rav </a:t>
            </a:r>
            <a:r>
              <a:rPr lang="es-MX" sz="2400" i="1" dirty="0" err="1" smtClean="0"/>
              <a:t>Najman</a:t>
            </a:r>
            <a:r>
              <a:rPr lang="es-MX" sz="2400" i="1" dirty="0" smtClean="0"/>
              <a:t> dijo a su vez a Rav Yitzjak: ¿Acaso falsamente se lamentaron los lamentadores, falsamente lo lloraron y enterraron? </a:t>
            </a:r>
            <a:endParaRPr lang="es-MX" sz="2400" i="1" dirty="0" smtClean="0"/>
          </a:p>
          <a:p>
            <a:r>
              <a:rPr lang="es-MX" sz="2400" i="1" dirty="0" smtClean="0"/>
              <a:t>Respondió </a:t>
            </a:r>
            <a:r>
              <a:rPr lang="es-MX" sz="2400" i="1" dirty="0" smtClean="0"/>
              <a:t>éste: De las Sagradas Escrituras lo aprendo: "Y tú no temas, mi siervo Jacob, dice el Eterno, ni te atemorices, Israel, porque he aquí que Yo soy el que te salva de las lejanías, y a tus hijos de las tierras de su cautiverio" (Jeremías </a:t>
            </a:r>
            <a:r>
              <a:rPr lang="es-MX" sz="2400" i="1" dirty="0" smtClean="0"/>
              <a:t>30, </a:t>
            </a:r>
            <a:r>
              <a:rPr lang="es-MX" sz="2400" i="1" dirty="0" smtClean="0"/>
              <a:t>10). </a:t>
            </a:r>
            <a:endParaRPr lang="es-MX" sz="2400" i="1" dirty="0" smtClean="0"/>
          </a:p>
          <a:p>
            <a:r>
              <a:rPr lang="es-MX" sz="2400" i="1" dirty="0" smtClean="0"/>
              <a:t>Las </a:t>
            </a:r>
            <a:r>
              <a:rPr lang="es-MX" sz="2400" i="1" dirty="0" smtClean="0"/>
              <a:t>Escrituras Sagradas equiparan a Jacob con sus hijos: </a:t>
            </a:r>
            <a:r>
              <a:rPr lang="es-MX" sz="2400" b="1" i="1" dirty="0" err="1" smtClean="0"/>
              <a:t>Ma</a:t>
            </a:r>
            <a:r>
              <a:rPr lang="es-MX" sz="2400" b="1" i="1" dirty="0" smtClean="0"/>
              <a:t> </a:t>
            </a:r>
            <a:r>
              <a:rPr lang="es-MX" sz="2400" b="1" i="1" dirty="0" err="1" smtClean="0"/>
              <a:t>zaró</a:t>
            </a:r>
            <a:r>
              <a:rPr lang="es-MX" sz="2400" b="1" i="1" dirty="0" smtClean="0"/>
              <a:t> </a:t>
            </a:r>
            <a:r>
              <a:rPr lang="es-MX" sz="2400" b="1" i="1" dirty="0" err="1" smtClean="0"/>
              <a:t>bajayim</a:t>
            </a:r>
            <a:r>
              <a:rPr lang="es-MX" sz="2400" b="1" i="1" dirty="0" smtClean="0"/>
              <a:t>, </a:t>
            </a:r>
            <a:r>
              <a:rPr lang="es-MX" sz="2400" b="1" i="1" dirty="0" err="1" smtClean="0"/>
              <a:t>af</a:t>
            </a:r>
            <a:r>
              <a:rPr lang="es-MX" sz="2400" b="1" i="1" dirty="0" smtClean="0"/>
              <a:t> hu </a:t>
            </a:r>
            <a:r>
              <a:rPr lang="es-MX" sz="2400" b="1" i="1" dirty="0" err="1" smtClean="0"/>
              <a:t>bajayim</a:t>
            </a:r>
            <a:r>
              <a:rPr lang="es-MX" sz="2400" i="1" dirty="0" smtClean="0"/>
              <a:t>: "Al igual que su descendencia está en la vida, también él está en la vida".</a:t>
            </a:r>
            <a:endParaRPr lang="es-MX"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dirty="0"/>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2 Nisán 5776 </a:t>
            </a:r>
            <a:r>
              <a:rPr lang="es-CO" sz="1800" dirty="0">
                <a:latin typeface="Calibri" pitchFamily="34"/>
              </a:rPr>
              <a:t>– </a:t>
            </a:r>
            <a:r>
              <a:rPr lang="es-CO" sz="1800" dirty="0" smtClean="0">
                <a:latin typeface="Calibri" pitchFamily="34"/>
              </a:rPr>
              <a:t>10 Abril, </a:t>
            </a:r>
            <a:r>
              <a:rPr lang="es-CO" sz="1800" dirty="0" smtClean="0">
                <a:latin typeface="Calibri" pitchFamily="34"/>
              </a:rPr>
              <a:t>2016- </a:t>
            </a:r>
            <a:r>
              <a:rPr lang="es-CO" sz="1800" dirty="0">
                <a:latin typeface="Calibri" pitchFamily="34"/>
              </a:rPr>
              <a:t>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98487</TotalTime>
  <Words>2223</Words>
  <Application>Microsoft Office PowerPoint</Application>
  <PresentationFormat>Presentación en pantalla (4:3)</PresentationFormat>
  <Paragraphs>160</Paragraphs>
  <Slides>26</Slides>
  <Notes>24</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3168</cp:revision>
  <dcterms:created xsi:type="dcterms:W3CDTF">2013-10-13T19:31:46Z</dcterms:created>
  <dcterms:modified xsi:type="dcterms:W3CDTF">2016-04-10T23:30:38Z</dcterms:modified>
</cp:coreProperties>
</file>