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985" r:id="rId3"/>
    <p:sldId id="1014" r:id="rId4"/>
    <p:sldId id="1015" r:id="rId5"/>
    <p:sldId id="1013" r:id="rId6"/>
    <p:sldId id="1016" r:id="rId7"/>
    <p:sldId id="1011" r:id="rId8"/>
    <p:sldId id="986" r:id="rId9"/>
    <p:sldId id="1010" r:id="rId10"/>
    <p:sldId id="1017" r:id="rId11"/>
    <p:sldId id="1012" r:id="rId12"/>
    <p:sldId id="987" r:id="rId13"/>
    <p:sldId id="988" r:id="rId14"/>
    <p:sldId id="989" r:id="rId15"/>
    <p:sldId id="1018" r:id="rId16"/>
    <p:sldId id="990" r:id="rId17"/>
    <p:sldId id="1019" r:id="rId18"/>
    <p:sldId id="991" r:id="rId19"/>
    <p:sldId id="1020" r:id="rId20"/>
    <p:sldId id="992" r:id="rId21"/>
    <p:sldId id="1021" r:id="rId22"/>
    <p:sldId id="993" r:id="rId23"/>
    <p:sldId id="292"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70" autoAdjust="0"/>
    <p:restoredTop sz="94660"/>
  </p:normalViewPr>
  <p:slideViewPr>
    <p:cSldViewPr>
      <p:cViewPr>
        <p:scale>
          <a:sx n="75" d="100"/>
          <a:sy n="75" d="100"/>
        </p:scale>
        <p:origin x="-144"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37AC25F1-7127-498A-9A9C-4D1FAB884EB6}" type="datetime1">
              <a:rPr/>
              <a:pPr>
                <a:defRPr/>
              </a:pPr>
              <a:t>11/2/2015</a:t>
            </a:fld>
            <a:endParaRPr/>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E842B545-D4C7-4309-B710-56D5F182FF04}"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E0871E1-AD21-495F-BE11-FDCD97FF9BE1}"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4835B05-BBDB-416F-8762-ECBC00D0B75A}"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a:ln/>
        </p:spPr>
      </p:sp>
      <p:sp>
        <p:nvSpPr>
          <p:cNvPr id="286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C18C315-3923-4952-9213-4C983B523CE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arcador de imagen de diapositiva"/>
          <p:cNvSpPr>
            <a:spLocks noGrp="1" noRot="1" noChangeAspect="1" noTextEdit="1"/>
          </p:cNvSpPr>
          <p:nvPr>
            <p:ph type="sldImg"/>
          </p:nvPr>
        </p:nvSpPr>
        <p:spPr>
          <a:ln/>
        </p:spPr>
      </p:sp>
      <p:sp>
        <p:nvSpPr>
          <p:cNvPr id="296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6B69DF3-854E-44A3-8155-AAA5E6BD6C75}"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Marcador de imagen de diapositiva"/>
          <p:cNvSpPr>
            <a:spLocks noGrp="1" noRot="1" noChangeAspect="1" noTextEdit="1"/>
          </p:cNvSpPr>
          <p:nvPr>
            <p:ph type="sldImg"/>
          </p:nvPr>
        </p:nvSpPr>
        <p:spPr>
          <a:ln/>
        </p:spPr>
      </p:sp>
      <p:sp>
        <p:nvSpPr>
          <p:cNvPr id="307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FE5A6CC-8137-498A-A1E8-4941B9B2BFB7}"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p:cNvSpPr>
            <a:spLocks noGrp="1" noRot="1" noChangeAspect="1" noTextEdit="1"/>
          </p:cNvSpPr>
          <p:nvPr>
            <p:ph type="sldImg"/>
          </p:nvPr>
        </p:nvSpPr>
        <p:spPr>
          <a:ln/>
        </p:spPr>
      </p:sp>
      <p:sp>
        <p:nvSpPr>
          <p:cNvPr id="317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252C50B-509E-434E-9025-42C2F800E79D}"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a:ln/>
        </p:spPr>
      </p:sp>
      <p:sp>
        <p:nvSpPr>
          <p:cNvPr id="327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D04F64D-CDD2-464E-9233-E422E945A6B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Marcador de imagen de diapositiva"/>
          <p:cNvSpPr>
            <a:spLocks noGrp="1" noRot="1" noChangeAspect="1" noTextEdit="1"/>
          </p:cNvSpPr>
          <p:nvPr>
            <p:ph type="sldImg"/>
          </p:nvPr>
        </p:nvSpPr>
        <p:spPr>
          <a:ln/>
        </p:spPr>
      </p:sp>
      <p:sp>
        <p:nvSpPr>
          <p:cNvPr id="337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2B58F09-6C7E-49CE-A52D-04254B9BF6CD}"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p:cNvSpPr>
            <a:spLocks noGrp="1" noRot="1" noChangeAspect="1" noTextEdit="1"/>
          </p:cNvSpPr>
          <p:nvPr>
            <p:ph type="sldImg"/>
          </p:nvPr>
        </p:nvSpPr>
        <p:spPr>
          <a:ln/>
        </p:spPr>
      </p:sp>
      <p:sp>
        <p:nvSpPr>
          <p:cNvPr id="348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507DDE1-7555-4CDE-A682-BEC32152C1AF}"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Marcador de imagen de diapositiva"/>
          <p:cNvSpPr>
            <a:spLocks noGrp="1" noRot="1" noChangeAspect="1" noTextEdit="1"/>
          </p:cNvSpPr>
          <p:nvPr>
            <p:ph type="sldImg"/>
          </p:nvPr>
        </p:nvSpPr>
        <p:spPr>
          <a:ln/>
        </p:spPr>
      </p:sp>
      <p:sp>
        <p:nvSpPr>
          <p:cNvPr id="3584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49D1005-D11C-49A5-8640-BF575BEE85E8}"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a:ln/>
        </p:spPr>
      </p:sp>
      <p:sp>
        <p:nvSpPr>
          <p:cNvPr id="3686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75E03B-EB66-4D24-A9F5-CDAFB85DAEE9}"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66A3E25-8C85-45CA-9E5E-00A7AEF36FFD}"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165E91D-29A5-43C0-8541-AE8CC2C5C97D}"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B799C319-78FF-425C-A6AD-3D0CD7C180DF}"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516ABED-87E6-4CE7-B508-E6DC6FDFD554}"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7917A55-E5DC-43BA-95FD-F4BC197D7C91}"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66647AD-1E07-4742-B175-5E7D25F3F545}"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Marcador de imagen de diapositiva"/>
          <p:cNvSpPr>
            <a:spLocks noGrp="1" noRot="1" noChangeAspect="1" noTextEdit="1"/>
          </p:cNvSpPr>
          <p:nvPr>
            <p:ph type="sldImg"/>
          </p:nvPr>
        </p:nvSpPr>
        <p:spPr>
          <a:ln/>
        </p:spPr>
      </p:sp>
      <p:sp>
        <p:nvSpPr>
          <p:cNvPr id="4403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A390B4-317C-4D5E-BFD8-9BE0B086F9E1}"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a:ln/>
        </p:spPr>
      </p:sp>
      <p:sp>
        <p:nvSpPr>
          <p:cNvPr id="4505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4C4750E-4044-407E-986B-C00163D0DFA2}"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Marcador de imagen de diapositiva"/>
          <p:cNvSpPr>
            <a:spLocks noGrp="1" noRot="1" noChangeAspect="1" noTextEdit="1"/>
          </p:cNvSpPr>
          <p:nvPr>
            <p:ph type="sldImg"/>
          </p:nvPr>
        </p:nvSpPr>
        <p:spPr>
          <a:ln/>
        </p:spPr>
      </p:sp>
      <p:sp>
        <p:nvSpPr>
          <p:cNvPr id="4608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DF4EEFD-5E51-400B-A651-BDC2741B0B92}"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Marcador de imagen de diapositiva"/>
          <p:cNvSpPr>
            <a:spLocks noGrp="1" noRot="1" noChangeAspect="1" noTextEdit="1"/>
          </p:cNvSpPr>
          <p:nvPr>
            <p:ph type="sldImg"/>
          </p:nvPr>
        </p:nvSpPr>
        <p:spPr>
          <a:ln/>
        </p:spPr>
      </p:sp>
      <p:sp>
        <p:nvSpPr>
          <p:cNvPr id="4710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F890DAA5-98D8-48C6-A163-6F57F1BE2230}" type="slidenum">
              <a:rPr smtClean="0"/>
              <a:pPr>
                <a:defRPr/>
              </a:pPr>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6A5B78FB-6839-4E25-872B-EC4431443900}" type="datetime1">
              <a:rPr/>
              <a:pPr>
                <a:defRPr/>
              </a:pPr>
              <a:t>11/2/2015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48F8C6A-87E7-47AC-8B54-295E0DCCE4C8}" type="slidenum">
              <a:rPr/>
              <a:pPr>
                <a:defRPr/>
              </a:pPr>
              <a:t>‹Nº›</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747236FA-BDEE-41E3-AB43-4DEEBA8124D8}" type="datetime1">
              <a:rPr/>
              <a:pPr>
                <a:defRPr/>
              </a:pPr>
              <a:t>11/2/2015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82F2784-A73F-4A34-AFDC-6666DA699A07}" type="slidenum">
              <a:rPr/>
              <a:pPr>
                <a:defRPr/>
              </a:pPr>
              <a:t>‹Nº›</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54F6139A-4D62-45BD-AD14-7562F82D2711}" type="datetime1">
              <a:rPr/>
              <a:pPr>
                <a:defRPr/>
              </a:pPr>
              <a:t>11/2/2015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F661829-DA54-4A5F-B7E1-52F978DB3829}" type="slidenum">
              <a:rPr/>
              <a:pPr>
                <a:defRPr/>
              </a:pPr>
              <a:t>‹Nº›</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0FC9B25E-396A-4B70-B244-ACBAE490C295}" type="datetime1">
              <a:rPr/>
              <a:pPr>
                <a:defRPr/>
              </a:pPr>
              <a:t>11/2/2015</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9B9D75E-5E33-4B91-AA83-EB5E9960419E}" type="slidenum">
              <a:rPr/>
              <a:pPr>
                <a:defRPr/>
              </a:pPr>
              <a:t>‹Nº›</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7B96C27E-21CD-448B-B81B-B3A45A5D18D5}" type="datetime1">
              <a:rPr/>
              <a:pPr>
                <a:defRPr/>
              </a:pPr>
              <a:t>11/2/2015</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A5EE11A1-7F48-492A-B08E-B3441407F139}" type="slidenum">
              <a:rPr/>
              <a:pPr>
                <a:defRPr/>
              </a:pPr>
              <a:t>‹Nº›</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E6F8DB8E-21B3-4565-8D8A-3974B078AAE9}" type="datetime1">
              <a:rPr/>
              <a:pPr>
                <a:defRPr/>
              </a:pPr>
              <a:t>11/2/2015</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CDF31459-3A20-4BD7-89FA-1E6EA154BA37}" type="slidenum">
              <a:rPr/>
              <a:pPr>
                <a:defRPr/>
              </a:pPr>
              <a:t>‹Nº›</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F649FB0-6CDF-4956-A5FD-7CC95F304D2D}" type="datetime1">
              <a:rPr/>
              <a:pPr>
                <a:defRPr/>
              </a:pPr>
              <a:t>11/2/2015</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D9DED48E-EA7D-4CAA-8884-81734B39DB2D}" type="slidenum">
              <a:rPr/>
              <a:pPr>
                <a:defRPr/>
              </a:pPr>
              <a:t>‹Nº›</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70BDD3FE-5521-4F68-AA45-E3CAF8AA9998}" type="datetime1">
              <a:rPr/>
              <a:pPr>
                <a:defRPr/>
              </a:pPr>
              <a:t>11/2/2015</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6A23618-FAA9-4662-B8E6-70CD73D1BF2F}" type="slidenum">
              <a:rPr/>
              <a:pPr>
                <a:defRPr/>
              </a:pPr>
              <a:t>‹Nº›</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4B7BD72D-DE91-4472-ACE1-34B7ECEC1522}" type="datetime1">
              <a:rPr/>
              <a:pPr>
                <a:defRPr/>
              </a:pPr>
              <a:t>11/2/2015</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46AAA0E3-A47F-42D6-A2B3-4BE8CB02FB87}" type="slidenum">
              <a:rPr/>
              <a:pPr>
                <a:defRPr/>
              </a:pPr>
              <a:t>‹Nº›</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2D39BE8C-5F9B-4ECC-94B4-76C29482E652}" type="datetime1">
              <a:rPr/>
              <a:pPr>
                <a:defRPr/>
              </a:pPr>
              <a:t>11/2/2015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62CAAE7B-6107-4B73-900B-199F57A70DC4}" type="slidenum">
              <a:rPr/>
              <a:pPr>
                <a:defRPr/>
              </a:pPr>
              <a:t>‹Nº›</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4AE559FB-FA8B-44A7-90DC-5397789FF162}" type="datetime1">
              <a:rPr/>
              <a:pPr>
                <a:defRPr/>
              </a:pPr>
              <a:t>11/2/2015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4978187-1F10-427C-A368-9CA17112DA28}" type="slidenum">
              <a:rPr/>
              <a:pPr>
                <a:defRPr/>
              </a:pPr>
              <a:t>‹Nº›</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2FE36328-B65F-43F5-BC6E-A2A66E023EB7}" type="datetime1">
              <a:rPr/>
              <a:pPr>
                <a:defRPr/>
              </a:pPr>
              <a:t>11/2/2015</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BA0DF44-ADC6-41C2-BF52-353BACD1CD16}" type="slidenum">
              <a:rPr/>
              <a:pPr>
                <a:defRPr/>
              </a:p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CURSO DE TORÁ </a:t>
            </a:r>
          </a:p>
          <a:p>
            <a:pPr algn="ctr">
              <a:lnSpc>
                <a:spcPct val="90000"/>
              </a:lnSpc>
            </a:pPr>
            <a:r>
              <a:rPr lang="en-US" sz="2400" dirty="0" err="1">
                <a:solidFill>
                  <a:srgbClr val="000000"/>
                </a:solidFill>
                <a:latin typeface="Calibri" pitchFamily="34" charset="0"/>
              </a:rPr>
              <a:t>Clase</a:t>
            </a:r>
            <a:r>
              <a:rPr lang="en-US" sz="2400" dirty="0">
                <a:solidFill>
                  <a:srgbClr val="000000"/>
                </a:solidFill>
                <a:latin typeface="Calibri" pitchFamily="34" charset="0"/>
              </a:rPr>
              <a:t> #</a:t>
            </a:r>
            <a:r>
              <a:rPr lang="en-US" sz="2400" dirty="0" smtClean="0">
                <a:solidFill>
                  <a:srgbClr val="000000"/>
                </a:solidFill>
                <a:latin typeface="Calibri" pitchFamily="34" charset="0"/>
              </a:rPr>
              <a:t>67 </a:t>
            </a:r>
            <a:r>
              <a:rPr lang="en-US" sz="2400" dirty="0">
                <a:solidFill>
                  <a:srgbClr val="000000"/>
                </a:solidFill>
                <a:latin typeface="Calibri" pitchFamily="34" charset="0"/>
              </a:rPr>
              <a:t>– </a:t>
            </a:r>
            <a:r>
              <a:rPr lang="en-US" sz="2400" dirty="0" err="1">
                <a:solidFill>
                  <a:srgbClr val="000000"/>
                </a:solidFill>
                <a:latin typeface="Calibri" pitchFamily="34" charset="0"/>
              </a:rPr>
              <a:t>Yosef</a:t>
            </a:r>
            <a:r>
              <a:rPr lang="en-US" sz="2400" dirty="0">
                <a:solidFill>
                  <a:srgbClr val="000000"/>
                </a:solidFill>
                <a:latin typeface="Calibri" pitchFamily="34" charset="0"/>
              </a:rPr>
              <a:t> </a:t>
            </a:r>
            <a:r>
              <a:rPr lang="en-US" sz="2400" dirty="0" err="1">
                <a:solidFill>
                  <a:srgbClr val="000000"/>
                </a:solidFill>
                <a:latin typeface="Calibri" pitchFamily="34" charset="0"/>
              </a:rPr>
              <a:t>Hijo</a:t>
            </a:r>
            <a:r>
              <a:rPr lang="en-US" sz="2400" dirty="0">
                <a:solidFill>
                  <a:srgbClr val="000000"/>
                </a:solidFill>
                <a:latin typeface="Calibri" pitchFamily="34" charset="0"/>
              </a:rPr>
              <a:t> </a:t>
            </a:r>
            <a:r>
              <a:rPr lang="en-US" sz="2400">
                <a:solidFill>
                  <a:srgbClr val="000000"/>
                </a:solidFill>
                <a:latin typeface="Calibri" pitchFamily="34" charset="0"/>
              </a:rPr>
              <a:t>de </a:t>
            </a:r>
            <a:r>
              <a:rPr lang="en-US" sz="2400" smtClean="0">
                <a:solidFill>
                  <a:srgbClr val="000000"/>
                </a:solidFill>
                <a:latin typeface="Calibri" pitchFamily="34" charset="0"/>
              </a:rPr>
              <a:t>Rajel</a:t>
            </a:r>
            <a:endParaRPr lang="es-CO" sz="30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smtClean="0">
                <a:latin typeface="Calibri" pitchFamily="34" charset="0"/>
              </a:rPr>
              <a:t>30:23</a:t>
            </a:r>
            <a:r>
              <a:rPr lang="es-CO" sz="2400" smtClean="0">
                <a:latin typeface="Calibri" pitchFamily="34" charset="0"/>
              </a:rPr>
              <a:t>   y concibió y parió un hijo, y dijo: ¡Ha quitado Dios mi oprobio!</a:t>
            </a:r>
          </a:p>
          <a:p>
            <a:r>
              <a:rPr lang="es-CO" sz="2400" b="1" smtClean="0">
                <a:latin typeface="Calibri" pitchFamily="34" charset="0"/>
              </a:rPr>
              <a:t>Vatahar vateled ben vatomer asaf Elohim et-jerpati.</a:t>
            </a:r>
          </a:p>
          <a:p>
            <a:r>
              <a:rPr lang="es-CO" sz="2400" b="1" i="1" smtClean="0">
                <a:latin typeface="Calibri" pitchFamily="34" charset="0"/>
              </a:rPr>
              <a:t>30:24</a:t>
            </a:r>
            <a:r>
              <a:rPr lang="es-CO" sz="2400" smtClean="0">
                <a:latin typeface="Calibri" pitchFamily="34" charset="0"/>
              </a:rPr>
              <a:t>   Y llamó su nombre José (Yosef), diciendo: ¡que añada el Eterno para mí otro hijo!</a:t>
            </a:r>
          </a:p>
          <a:p>
            <a:r>
              <a:rPr lang="es-CO" sz="2400" b="1" smtClean="0">
                <a:latin typeface="Calibri" pitchFamily="34" charset="0"/>
              </a:rPr>
              <a:t>Vatikra et-shemo Yosef lemor yosef Adonay li ben ajer.</a:t>
            </a:r>
          </a:p>
          <a:p>
            <a:r>
              <a:rPr lang="es-CO" sz="2300" smtClean="0">
                <a:latin typeface="Calibri" pitchFamily="34" charset="0"/>
              </a:rPr>
              <a:t>Para recordar, el nombre de Yosef es un juego de palabras en torno a dos conceptos: que el nacimiento del hijo le había quitado el oprobio de encima, y que, sabiendo que Yacov iba a tener un hijo mas, Rajel quería que el nombre encarnara una súplica de que ella fuera la madre del último.</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i="1" smtClean="0">
                <a:latin typeface="Calibri" pitchFamily="34" charset="0"/>
              </a:rPr>
              <a:t>La elección de Rajel es significativa: Elohim, el Dios del Juicio, había quitado el oprobio de ella, ya que ella reconocía lo que había motivado que Dios respondiera a sus plegarias.</a:t>
            </a:r>
          </a:p>
          <a:p>
            <a:r>
              <a:rPr lang="es-CO" sz="2400" i="1" smtClean="0">
                <a:latin typeface="Calibri" pitchFamily="34" charset="0"/>
              </a:rPr>
              <a:t>Pero el pedido que ella hace con respecto al futuro, es un ruego por Misericordia, a Hashem –</a:t>
            </a:r>
            <a:r>
              <a:rPr lang="he-IL" sz="2400" i="1" smtClean="0">
                <a:latin typeface="Calibri" pitchFamily="34" charset="0"/>
              </a:rPr>
              <a:t>יהוה </a:t>
            </a:r>
            <a:r>
              <a:rPr lang="es-CO" sz="2400" i="1" smtClean="0">
                <a:latin typeface="Calibri" pitchFamily="34" charset="0"/>
              </a:rPr>
              <a:t>  el Nombre de Compasión, pues los Justos nunca confían del todo en sí mismos; ella reconocía que dependía de la clemencia de Hashem.</a:t>
            </a:r>
            <a:endParaRPr sz="2300" smtClean="0">
              <a:latin typeface="Calibri"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5123"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5124" name="Content Placeholder 2"/>
          <p:cNvSpPr txBox="1">
            <a:spLocks noGrp="1"/>
          </p:cNvSpPr>
          <p:nvPr>
            <p:ph idx="1"/>
          </p:nvPr>
        </p:nvSpPr>
        <p:spPr>
          <a:xfrm>
            <a:off x="685800" y="1371600"/>
            <a:ext cx="7772400" cy="4648200"/>
          </a:xfrm>
        </p:spPr>
        <p:txBody>
          <a:bodyPr/>
          <a:lstStyle/>
          <a:p>
            <a:r>
              <a:rPr lang="es-CO" sz="2100" i="1" smtClean="0">
                <a:latin typeface="Calibri" pitchFamily="34" charset="0"/>
              </a:rPr>
              <a:t>Cuando Rashi cita el Midrash Bereshit Rabá, se refiere a que un aspecto del oprobio de Rajel era que la mujer sin hijos carga con la culpa de todo lo que va mal en la casa, de todo lo que se rompe.</a:t>
            </a:r>
          </a:p>
          <a:p>
            <a:r>
              <a:rPr lang="es-CO" sz="2100" i="1" smtClean="0">
                <a:latin typeface="Calibri" pitchFamily="34" charset="0"/>
              </a:rPr>
              <a:t>Pero cuando hay un bebe en la casa, le echan la culpa al bebé y la gente le resta importancia.</a:t>
            </a:r>
          </a:p>
          <a:p>
            <a:r>
              <a:rPr lang="es-CO" sz="2100" i="1" smtClean="0">
                <a:latin typeface="Calibri" pitchFamily="34" charset="0"/>
              </a:rPr>
              <a:t>Rabbí Gedalía Schorr explicó que este comentario aparentemente extraño da testimonio de la perfección de la bendición de Dios.</a:t>
            </a:r>
          </a:p>
          <a:p>
            <a:r>
              <a:rPr lang="es-CO" sz="2100" i="1" smtClean="0">
                <a:latin typeface="Calibri" pitchFamily="34" charset="0"/>
              </a:rPr>
              <a:t>Por ejemplo, en el caso de Rajel, no solo que la bendición de un hijo era de vital importancia para ella porque le permitía participar del destino del pueblo Judío, sino que la bondad de Dios se extendía incluso a cosas tan mínimas como que no le echaran la culpa de los platos rotos.</a:t>
            </a:r>
            <a:endParaRPr sz="2100" smtClean="0">
              <a:latin typeface="Calibri"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6148" name="Content Placeholder 2"/>
          <p:cNvSpPr txBox="1">
            <a:spLocks noGrp="1"/>
          </p:cNvSpPr>
          <p:nvPr>
            <p:ph idx="1"/>
          </p:nvPr>
        </p:nvSpPr>
        <p:spPr>
          <a:xfrm>
            <a:off x="685800" y="1371600"/>
            <a:ext cx="7772400" cy="4648200"/>
          </a:xfrm>
        </p:spPr>
        <p:txBody>
          <a:bodyPr/>
          <a:lstStyle/>
          <a:p>
            <a:r>
              <a:rPr lang="es-CO" sz="2400" b="1" i="1" smtClean="0">
                <a:latin typeface="Calibri" pitchFamily="34" charset="0"/>
              </a:rPr>
              <a:t>30:25</a:t>
            </a:r>
            <a:r>
              <a:rPr lang="es-CO" sz="2400" smtClean="0">
                <a:latin typeface="Calibri" pitchFamily="34" charset="0"/>
              </a:rPr>
              <a:t>   Y aconteció que cuando Raquel hubo parido a José, Jacob dijo a Labán: Despídeme e iré a mi lugar y a mi tierra.</a:t>
            </a:r>
          </a:p>
          <a:p>
            <a:r>
              <a:rPr lang="es-CO" sz="2400" b="1" smtClean="0">
                <a:latin typeface="Calibri" pitchFamily="34" charset="0"/>
              </a:rPr>
              <a:t>Vayehi ka'asher yaldah Rajel et-Yosef vayomer Ya'akov el-Lavan shaljeni ve'eljah el-mekomi ule'artsi.</a:t>
            </a:r>
          </a:p>
          <a:p>
            <a:r>
              <a:rPr lang="es-CO" sz="2400" b="1" i="1" smtClean="0">
                <a:latin typeface="Calibri" pitchFamily="34" charset="0"/>
              </a:rPr>
              <a:t>30:26</a:t>
            </a:r>
            <a:r>
              <a:rPr lang="es-CO" sz="2400" smtClean="0">
                <a:latin typeface="Calibri" pitchFamily="34" charset="0"/>
              </a:rPr>
              <a:t>   Dame mis mujeres y mis hijos, por quienes te he servido, y me iré; pues tú sabes el servicio con que te he servido.</a:t>
            </a:r>
          </a:p>
          <a:p>
            <a:r>
              <a:rPr lang="es-CO" sz="2400" b="1" smtClean="0">
                <a:latin typeface="Calibri" pitchFamily="34" charset="0"/>
              </a:rPr>
              <a:t>Tenah et-nashay ve'et-yeladay asher avadeti oteja bahen ve'elejah ki atah yadata et-avodati asher avadetija.</a:t>
            </a:r>
          </a:p>
          <a:p>
            <a:endParaRPr sz="2400" b="1" smtClean="0">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7172" name="Content Placeholder 2"/>
          <p:cNvSpPr txBox="1">
            <a:spLocks noGrp="1"/>
          </p:cNvSpPr>
          <p:nvPr>
            <p:ph idx="1"/>
          </p:nvPr>
        </p:nvSpPr>
        <p:spPr>
          <a:xfrm>
            <a:off x="685800" y="1371600"/>
            <a:ext cx="7772400" cy="4648200"/>
          </a:xfrm>
        </p:spPr>
        <p:txBody>
          <a:bodyPr/>
          <a:lstStyle/>
          <a:p>
            <a:r>
              <a:rPr lang="es-CO" sz="2100" smtClean="0">
                <a:latin typeface="Calibri" pitchFamily="34" charset="0"/>
              </a:rPr>
              <a:t>Según el Midrash, si bien los 14 años que Yacov trabajó por sus mujeres habían finalizado y teóricamente podía irse en cualquier momento, de todos modos esperó hasta después del nacimiento de Yosef debido a que sabía proféticamente que, por el merito de la tribu de Yosef, Dios le permitiría conquistar a Esav.</a:t>
            </a:r>
          </a:p>
          <a:p>
            <a:r>
              <a:rPr lang="es-CO" sz="2100" smtClean="0">
                <a:latin typeface="Calibri" pitchFamily="34" charset="0"/>
              </a:rPr>
              <a:t>Una vez que nació Yosef, Yacov estaba listo para enfrentarse a la ira de Esav, con el peligro que esto implicaba, y devolverse sano y salvo a su tierra.</a:t>
            </a:r>
          </a:p>
          <a:p>
            <a:r>
              <a:rPr lang="es-CO" sz="2100" smtClean="0">
                <a:latin typeface="Calibri" pitchFamily="34" charset="0"/>
              </a:rPr>
              <a:t>Por pura educación le pidió permiso a Labán para irse. Sin embargo, Labán se mostró renuente a separarse de Yacov quien, como Labán mismo admitió, trabaja muy bien para él y en cuyo mérito Dios lo había bendecido.</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8195"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8196" name="Content Placeholder 2"/>
          <p:cNvSpPr txBox="1">
            <a:spLocks noGrp="1"/>
          </p:cNvSpPr>
          <p:nvPr>
            <p:ph idx="1"/>
          </p:nvPr>
        </p:nvSpPr>
        <p:spPr>
          <a:xfrm>
            <a:off x="685800" y="1371600"/>
            <a:ext cx="7772400" cy="4648200"/>
          </a:xfrm>
        </p:spPr>
        <p:txBody>
          <a:bodyPr/>
          <a:lstStyle/>
          <a:p>
            <a:r>
              <a:rPr lang="es-CO" sz="2400" smtClean="0">
                <a:latin typeface="Calibri" pitchFamily="34" charset="0"/>
              </a:rPr>
              <a:t>Dice Rashí que Yacov decidió partir inmediatamente después de haber nacido Yosef , quien se convertiría en el oponente de Esav, como se declara: "La casa de Yacov  será fuego y la casa de Yosef llama, y la casa de Esav se convertirá en hojarasca. Obadía 1:18</a:t>
            </a:r>
          </a:p>
          <a:p>
            <a:r>
              <a:rPr lang="es-CO" sz="2400" smtClean="0">
                <a:latin typeface="Calibri" pitchFamily="34" charset="0"/>
              </a:rPr>
              <a:t>El fuego –Yacov- sin llama –Yosef- no tiene efecto a distancia, lo que implica que cuando nació Yosef, Yacov puso su confianza en el Eterno y quiso volver a su tierra.</a:t>
            </a:r>
          </a:p>
          <a:p>
            <a:r>
              <a:rPr lang="es-CO" sz="2400" smtClean="0">
                <a:latin typeface="Calibri" pitchFamily="34" charset="0"/>
              </a:rPr>
              <a:t>De acuerdo a Bereshit Rabá 73:7, Yacov percibió proféticamente que la descendencia de Esav caería solamente en manos de la descendencia de Yosef.</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9219"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9220" name="Content Placeholder 2"/>
          <p:cNvSpPr txBox="1">
            <a:spLocks noGrp="1"/>
          </p:cNvSpPr>
          <p:nvPr>
            <p:ph idx="1"/>
          </p:nvPr>
        </p:nvSpPr>
        <p:spPr>
          <a:xfrm>
            <a:off x="685800" y="1371600"/>
            <a:ext cx="7772400" cy="4648200"/>
          </a:xfrm>
        </p:spPr>
        <p:txBody>
          <a:bodyPr/>
          <a:lstStyle/>
          <a:p>
            <a:r>
              <a:rPr lang="es-CO" sz="2200" smtClean="0">
                <a:latin typeface="Calibri" pitchFamily="34" charset="0"/>
              </a:rPr>
              <a:t>30:27 Mas Labán le respondió: ¡Que yo halle, por favor, gracia a tus ojos, pues he adivinado que el Eterno me ha bendecido por tu causa! </a:t>
            </a:r>
          </a:p>
          <a:p>
            <a:r>
              <a:rPr lang="es-CO" sz="2200" b="1" smtClean="0">
                <a:latin typeface="Calibri" pitchFamily="34" charset="0"/>
              </a:rPr>
              <a:t>Vayomer elav Lavan im-na matsati jen be'eyneyja nijashti vayevarjeni Adonay biglaleja.</a:t>
            </a:r>
          </a:p>
          <a:p>
            <a:r>
              <a:rPr lang="es-ES" sz="2200" i="1" smtClean="0">
                <a:latin typeface="Calibri" pitchFamily="34" charset="0"/>
              </a:rPr>
              <a:t>El israelita siempre constituyó un factor de progreso y de bendición allí donde vivió. Activo y laborioso, se destacó en todos los ramos: en el comercio, en las ciencias, en la cultura, etc. Cuando el sultán Bayazet II de Turquía; acogió a los israelitas expulsados por la parte fanática de España en 1492, dijo entonces estas palabras: "Yo considero al rey Fernando y a la reina Isabel de España personas inteligentes, pues enviando fuera a los judíos empobrece a su país y enriquece al mío".</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0243"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0244" name="Content Placeholder 2"/>
          <p:cNvSpPr txBox="1">
            <a:spLocks noGrp="1"/>
          </p:cNvSpPr>
          <p:nvPr>
            <p:ph idx="1"/>
          </p:nvPr>
        </p:nvSpPr>
        <p:spPr>
          <a:xfrm>
            <a:off x="685800" y="1371600"/>
            <a:ext cx="7772400" cy="4648200"/>
          </a:xfrm>
        </p:spPr>
        <p:txBody>
          <a:bodyPr/>
          <a:lstStyle/>
          <a:p>
            <a:r>
              <a:rPr lang="es-CO" sz="2400" smtClean="0">
                <a:latin typeface="Calibri" pitchFamily="34" charset="0"/>
              </a:rPr>
              <a:t>Labán era adivinador. Quiso decir: “Por medio de mis adivinaciones he descubierto que gracias a ti me llegó la bendición, pues antes de que vinieras no tenía hijos varones.</a:t>
            </a:r>
          </a:p>
          <a:p>
            <a:r>
              <a:rPr lang="es-CO" sz="2400" smtClean="0">
                <a:latin typeface="Calibri" pitchFamily="34" charset="0"/>
              </a:rPr>
              <a:t>La prueba es que al respecto se declara: “He aquí a su hija Rajel que viene con el rebaño” (29:6)</a:t>
            </a:r>
          </a:p>
          <a:p>
            <a:r>
              <a:rPr lang="es-CO" sz="2400" smtClean="0">
                <a:latin typeface="Calibri" pitchFamily="34" charset="0"/>
              </a:rPr>
              <a:t>Es posible que si hubiera tenido hijos varones haya enviado a su hija con los pastores? Obviamente no, y por eso Rajel era la pastora de su rebaño.</a:t>
            </a:r>
          </a:p>
          <a:p>
            <a:r>
              <a:rPr lang="es-CO" sz="2400" smtClean="0">
                <a:latin typeface="Calibri" pitchFamily="34" charset="0"/>
              </a:rPr>
              <a:t>Pero ahora ya tenía hijos varones, como se declara: “[Yacov] oyó las palabras de los hijos de Labán” (31:1)</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1267"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1268" name="Content Placeholder 2"/>
          <p:cNvSpPr txBox="1">
            <a:spLocks noGrp="1"/>
          </p:cNvSpPr>
          <p:nvPr>
            <p:ph idx="1"/>
          </p:nvPr>
        </p:nvSpPr>
        <p:spPr>
          <a:xfrm>
            <a:off x="685800" y="1371600"/>
            <a:ext cx="7772400" cy="4648200"/>
          </a:xfrm>
        </p:spPr>
        <p:txBody>
          <a:bodyPr/>
          <a:lstStyle/>
          <a:p>
            <a:r>
              <a:rPr lang="es-CO" sz="2400" smtClean="0">
                <a:latin typeface="Calibri" pitchFamily="34" charset="0"/>
              </a:rPr>
              <a:t>Cuando le dice, “si he hallado gracia en tus ojos”, quería decirle: “si me amaras como se debe amar a un familiar, no me abandonarías, dice Sforno.</a:t>
            </a:r>
          </a:p>
          <a:p>
            <a:r>
              <a:rPr lang="es-CO" sz="2400" b="1" smtClean="0">
                <a:latin typeface="Calibri" pitchFamily="34" charset="0"/>
              </a:rPr>
              <a:t>Es posible que Labán haya tratado de provocarle sentimientos de culpa a Yacov, pues su partida redundaría en un desastroso decaimiento en las fortunas de la familia de sus mujeres y de sus hijos.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2291"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2292" name="Content Placeholder 2"/>
          <p:cNvSpPr txBox="1">
            <a:spLocks noGrp="1"/>
          </p:cNvSpPr>
          <p:nvPr>
            <p:ph idx="1"/>
          </p:nvPr>
        </p:nvSpPr>
        <p:spPr>
          <a:xfrm>
            <a:off x="685800" y="1371600"/>
            <a:ext cx="7772400" cy="4648200"/>
          </a:xfrm>
        </p:spPr>
        <p:txBody>
          <a:bodyPr/>
          <a:lstStyle/>
          <a:p>
            <a:r>
              <a:rPr lang="es-CO" sz="2200" b="1" i="1" smtClean="0">
                <a:latin typeface="Calibri" pitchFamily="34" charset="0"/>
              </a:rPr>
              <a:t>30:28</a:t>
            </a:r>
            <a:r>
              <a:rPr lang="es-CO" sz="2200" smtClean="0">
                <a:latin typeface="Calibri" pitchFamily="34" charset="0"/>
              </a:rPr>
              <a:t>   Y dijo (más): Fija tu salario y te lo daré.</a:t>
            </a:r>
          </a:p>
          <a:p>
            <a:r>
              <a:rPr lang="es-CO" sz="2200" b="1" smtClean="0">
                <a:latin typeface="Calibri" pitchFamily="34" charset="0"/>
              </a:rPr>
              <a:t>Vayomar nakvah sejareja alay ve'etenah.</a:t>
            </a:r>
          </a:p>
          <a:p>
            <a:r>
              <a:rPr lang="es-CO" sz="2200" smtClean="0">
                <a:latin typeface="Calibri" pitchFamily="34" charset="0"/>
              </a:rPr>
              <a:t>30:29 Y él contestó: Tú sabes como te he servido, y lo que ha venido a ser tu ganado conmigo;</a:t>
            </a:r>
          </a:p>
          <a:p>
            <a:r>
              <a:rPr lang="es-CO" sz="2200" b="1" smtClean="0">
                <a:latin typeface="Calibri" pitchFamily="34" charset="0"/>
              </a:rPr>
              <a:t>Vayomer elav atah yadata et asher avadetija ve'et asher-hayah mikneja iti.</a:t>
            </a:r>
          </a:p>
          <a:p>
            <a:r>
              <a:rPr lang="es-CO" sz="2200" b="1" i="1" smtClean="0">
                <a:latin typeface="Calibri" pitchFamily="34" charset="0"/>
              </a:rPr>
              <a:t>30:30</a:t>
            </a:r>
            <a:r>
              <a:rPr lang="es-CO" sz="2200" smtClean="0">
                <a:latin typeface="Calibri" pitchFamily="34" charset="0"/>
              </a:rPr>
              <a:t>   porque lo poco que tenías antes de mi venida, ha crecido grandemente, pues te ha bendecido el Eterno por mi causa; y ahora ¿cuándo he de trabajar también para mi casa? </a:t>
            </a:r>
          </a:p>
          <a:p>
            <a:r>
              <a:rPr lang="es-CO" sz="2200" b="1" smtClean="0">
                <a:latin typeface="Calibri" pitchFamily="34" charset="0"/>
              </a:rPr>
              <a:t>Ki me'at asher-hayah leja lefanay vayifrots larov vayevarej Adonay otja leragli ve'atah matay e'eseh gam-anoji leveyti.</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3315"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3316" name="Content Placeholder 2"/>
          <p:cNvSpPr txBox="1">
            <a:spLocks noGrp="1"/>
          </p:cNvSpPr>
          <p:nvPr>
            <p:ph idx="1"/>
          </p:nvPr>
        </p:nvSpPr>
        <p:spPr>
          <a:xfrm>
            <a:off x="685800" y="1371600"/>
            <a:ext cx="7772400" cy="4648200"/>
          </a:xfrm>
        </p:spPr>
        <p:txBody>
          <a:bodyPr/>
          <a:lstStyle/>
          <a:p>
            <a:r>
              <a:rPr lang="es-CO" sz="2400" smtClean="0">
                <a:latin typeface="Calibri" pitchFamily="34" charset="0"/>
              </a:rPr>
              <a:t>Labán había albergado la esperanza de que el piadoso Yacov se sintiera halagado con este reconocimiento de la intervención Divina y declara su disposición a quedarse sin goce de sueldo. Pero cuando Yacov se quedó en silencio, Laban se dio cuenta de que tenía que ofrecerle un incentivo. Por eso le pidió a Yacov que estipulara sus términos.</a:t>
            </a:r>
            <a:endParaRPr lang="es-CO" sz="2300" smtClean="0">
              <a:latin typeface="Calibri" pitchFamily="34" charset="0"/>
            </a:endParaRPr>
          </a:p>
          <a:p>
            <a:r>
              <a:rPr lang="es-CO" sz="2300" b="1" i="1" smtClean="0">
                <a:latin typeface="Calibri" pitchFamily="34" charset="0"/>
              </a:rPr>
              <a:t>30:31</a:t>
            </a:r>
            <a:r>
              <a:rPr lang="es-CO" sz="2300" smtClean="0">
                <a:latin typeface="Calibri" pitchFamily="34" charset="0"/>
              </a:rPr>
              <a:t>   Y le dijo: ¿Qué te he de dar? Y respondió Jacob: No me des nada, mas si me concedieres esta cosa, volveré a apacentar y a cuidar tu ganado.</a:t>
            </a:r>
          </a:p>
          <a:p>
            <a:r>
              <a:rPr lang="es-CO" sz="2300" b="1" smtClean="0">
                <a:latin typeface="Calibri" pitchFamily="34" charset="0"/>
              </a:rPr>
              <a:t>Vayomer mah eten-laj vayomer Ya'akov lo-titen-li me'umah im-ta'aseh-li hadavar hazeh ashuvah er'eh tsonja eshmor.</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4339"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4340" name="Content Placeholder 2"/>
          <p:cNvSpPr txBox="1">
            <a:spLocks noGrp="1"/>
          </p:cNvSpPr>
          <p:nvPr>
            <p:ph idx="1"/>
          </p:nvPr>
        </p:nvSpPr>
        <p:spPr>
          <a:xfrm>
            <a:off x="685800" y="1371600"/>
            <a:ext cx="7772400" cy="4648200"/>
          </a:xfrm>
        </p:spPr>
        <p:txBody>
          <a:bodyPr/>
          <a:lstStyle/>
          <a:p>
            <a:r>
              <a:rPr sz="2100" b="1" i="1" smtClean="0">
                <a:latin typeface="Calibri" pitchFamily="34" charset="0"/>
              </a:rPr>
              <a:t>30:32</a:t>
            </a:r>
            <a:r>
              <a:rPr sz="2100" smtClean="0">
                <a:latin typeface="Calibri" pitchFamily="34" charset="0"/>
              </a:rPr>
              <a:t>   Pasaré por todos tus rebaños hoy, y tú aparta de ellos toda oveja salpicada y manchada, y toda oveja morena entre los corderos, y la manchada y salpicada entre las cabras, y de éstas será mi salario.</a:t>
            </a:r>
          </a:p>
          <a:p>
            <a:r>
              <a:rPr sz="2100" b="1" smtClean="0">
                <a:latin typeface="Calibri" pitchFamily="34" charset="0"/>
              </a:rPr>
              <a:t>E'evor bejol-tsonja hayom haser misham kol-seh nakod vetalu vejol-sehjum baksavim vetalu venakod ba'izim vahayah sejari.</a:t>
            </a:r>
          </a:p>
          <a:p>
            <a:r>
              <a:rPr sz="2100" b="1" i="1" smtClean="0">
                <a:latin typeface="Calibri" pitchFamily="34" charset="0"/>
              </a:rPr>
              <a:t>30:33</a:t>
            </a:r>
            <a:r>
              <a:rPr sz="2100" smtClean="0">
                <a:latin typeface="Calibri" pitchFamily="34" charset="0"/>
              </a:rPr>
              <a:t>   Y mi justicia (integridad) responderá por mí el día de mañana, cuando vinieres para revisar mi salario, que tendrás delante de ti; todo lo que no sea salpicado y manchado entre las cabras, y moreno entre los corderos, téngase por robado por mí.</a:t>
            </a:r>
          </a:p>
          <a:p>
            <a:r>
              <a:rPr sz="2100" b="1" smtClean="0">
                <a:latin typeface="Calibri" pitchFamily="34" charset="0"/>
              </a:rPr>
              <a:t>Ve'antah-bi tsidkati beyom majar ki-tavo al-sjari lefaneyja kol ashereyneynu nakod vetalu ba'izim vejum baksavim ganuv hu iti.</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5363"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5364" name="Content Placeholder 2"/>
          <p:cNvSpPr txBox="1">
            <a:spLocks noGrp="1"/>
          </p:cNvSpPr>
          <p:nvPr>
            <p:ph idx="1"/>
          </p:nvPr>
        </p:nvSpPr>
        <p:spPr>
          <a:xfrm>
            <a:off x="685800" y="1371600"/>
            <a:ext cx="7772400" cy="4724400"/>
          </a:xfrm>
        </p:spPr>
        <p:txBody>
          <a:bodyPr/>
          <a:lstStyle/>
          <a:p>
            <a:r>
              <a:rPr lang="es-CO" sz="2400" smtClean="0">
                <a:latin typeface="Calibri" pitchFamily="34" charset="0"/>
              </a:rPr>
              <a:t>Cual era el convenio?</a:t>
            </a:r>
          </a:p>
          <a:p>
            <a:r>
              <a:rPr lang="es-CO" sz="2400" smtClean="0">
                <a:latin typeface="Calibri" pitchFamily="34" charset="0"/>
              </a:rPr>
              <a:t>De los rebaños que se encontraban a cargo de Yacov, Labán quitaría todos los animales de pelaje inusual, dejándole a Yacov los animales de pelaje común.</a:t>
            </a:r>
          </a:p>
          <a:p>
            <a:r>
              <a:rPr lang="es-CO" sz="2400" smtClean="0">
                <a:latin typeface="Calibri" pitchFamily="34" charset="0"/>
              </a:rPr>
              <a:t>De los animales que nacieran de los rebaños que él mismo iba a cuidar, Yacov se iba a quedar solamente con los animales de pelaje inusual.</a:t>
            </a:r>
          </a:p>
          <a:p>
            <a:r>
              <a:rPr lang="es-CO" sz="2400" smtClean="0">
                <a:latin typeface="Calibri" pitchFamily="34" charset="0"/>
              </a:rPr>
              <a:t>Dado que tales animales son raros, y debido a que Yacov añadió que debían ser separados del rebaño para que los factores hereditarios no tuvieran injerencia alguna en el futuro nacimiento de semejantes animales, el convenio era completamente favorable a Labán.</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6387"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6388" name="Content Placeholder 2"/>
          <p:cNvSpPr txBox="1">
            <a:spLocks noGrp="1"/>
          </p:cNvSpPr>
          <p:nvPr>
            <p:ph idx="1"/>
          </p:nvPr>
        </p:nvSpPr>
        <p:spPr>
          <a:xfrm>
            <a:off x="685800" y="1371600"/>
            <a:ext cx="7772400" cy="4648200"/>
          </a:xfrm>
        </p:spPr>
        <p:txBody>
          <a:bodyPr/>
          <a:lstStyle/>
          <a:p>
            <a:r>
              <a:rPr lang="es-CO" sz="2400" b="1" i="1" smtClean="0">
                <a:latin typeface="Calibri" pitchFamily="34" charset="0"/>
              </a:rPr>
              <a:t>30:34</a:t>
            </a:r>
            <a:r>
              <a:rPr lang="es-CO" sz="2400" smtClean="0">
                <a:latin typeface="Calibri" pitchFamily="34" charset="0"/>
              </a:rPr>
              <a:t>   Y dijo Laván: ¡Convenido. Pueda ser que sea conforme a tu dicho.</a:t>
            </a:r>
          </a:p>
          <a:p>
            <a:r>
              <a:rPr lang="es-CO" sz="2400" b="1" smtClean="0">
                <a:latin typeface="Calibri" pitchFamily="34" charset="0"/>
              </a:rPr>
              <a:t>Vayomer Lavan hen lu yehi jidvareja.</a:t>
            </a:r>
          </a:p>
          <a:p>
            <a:r>
              <a:rPr lang="es-CO" sz="2400" b="1" i="1" smtClean="0">
                <a:latin typeface="Calibri" pitchFamily="34" charset="0"/>
              </a:rPr>
              <a:t>30:35</a:t>
            </a:r>
            <a:r>
              <a:rPr lang="es-CO" sz="2400" smtClean="0">
                <a:latin typeface="Calibri" pitchFamily="34" charset="0"/>
              </a:rPr>
              <a:t>   Y apartó aquel mismo día los machos cabríos listados y manchados, y todas lascabras salpicadas y manchadas; todo (animal) que tenía algo de blanco en él, y todo lo moreno entre los corderos, y los entrego en manos de sus hijos.</a:t>
            </a:r>
          </a:p>
          <a:p>
            <a:r>
              <a:rPr lang="es-CO" sz="2400" b="1" smtClean="0">
                <a:latin typeface="Calibri" pitchFamily="34" charset="0"/>
              </a:rPr>
              <a:t>Vayasar bayom hahu et-hateyashim ha'akudim vehatlu'im ve'et kol-ha'izim hanekudot vehatlu'ot kol-asher-Lavan bo vejol-jum baksavim vayiten beyad-banav.</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7412" name="Content Placeholder 2"/>
          <p:cNvSpPr txBox="1">
            <a:spLocks noGrp="1"/>
          </p:cNvSpPr>
          <p:nvPr>
            <p:ph idx="1"/>
          </p:nvPr>
        </p:nvSpPr>
        <p:spPr>
          <a:xfrm>
            <a:off x="685800" y="1371600"/>
            <a:ext cx="7772400" cy="4648200"/>
          </a:xfrm>
        </p:spPr>
        <p:txBody>
          <a:bodyPr/>
          <a:lstStyle/>
          <a:p>
            <a:r>
              <a:rPr lang="es-CO" sz="2400" b="1" i="1" smtClean="0">
                <a:latin typeface="Calibri" pitchFamily="34" charset="0"/>
              </a:rPr>
              <a:t>30:36</a:t>
            </a:r>
            <a:r>
              <a:rPr lang="es-CO" sz="2400" smtClean="0">
                <a:latin typeface="Calibri" pitchFamily="34" charset="0"/>
              </a:rPr>
              <a:t>   E interpuso una distancia de tres días entre él y Jacob; y Jacob apacentaba el resto el rebaño de Labán.</a:t>
            </a:r>
          </a:p>
          <a:p>
            <a:r>
              <a:rPr lang="es-CO" sz="2400" b="1" smtClean="0">
                <a:latin typeface="Calibri" pitchFamily="34" charset="0"/>
              </a:rPr>
              <a:t>Vayasem derej shloshet yamim beyno uveyn Ya'akov veYa'akov ro'eh ettson Lavan hanotarot.</a:t>
            </a:r>
          </a:p>
          <a:p>
            <a:r>
              <a:rPr lang="es-CO" sz="2400" smtClean="0">
                <a:latin typeface="Calibri" pitchFamily="34" charset="0"/>
              </a:rPr>
              <a:t>Labán mantuvo una gran distancia entre los rebaños que separó para sí y los que le dejó a Yacov para que los animales no se mezclaran ni se aparearan.</a:t>
            </a:r>
          </a:p>
          <a:p>
            <a:r>
              <a:rPr lang="es-CO" sz="2400" smtClean="0">
                <a:latin typeface="Calibri" pitchFamily="34" charset="0"/>
              </a:rPr>
              <a:t>A primera vista parecería que Labán tenía derecho a hacer todo esto, ya que en cualquier convenio de negocios cada uno tiene derecho a proteger sus propios intereses. Sin embargo, Labán no cumplió con su parte.</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8435"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8436" name="Content Placeholder 2"/>
          <p:cNvSpPr txBox="1">
            <a:spLocks noGrp="1"/>
          </p:cNvSpPr>
          <p:nvPr>
            <p:ph idx="1"/>
          </p:nvPr>
        </p:nvSpPr>
        <p:spPr>
          <a:xfrm>
            <a:off x="685800" y="1371600"/>
            <a:ext cx="7772400" cy="4648200"/>
          </a:xfrm>
        </p:spPr>
        <p:txBody>
          <a:bodyPr/>
          <a:lstStyle/>
          <a:p>
            <a:r>
              <a:rPr lang="es-CO" sz="2400" smtClean="0">
                <a:latin typeface="Calibri" pitchFamily="34" charset="0"/>
              </a:rPr>
              <a:t>Los comentaristas no se ponen de acuerdo en cuanto a qué fue lo que hizo Labán exactamente, pero de acuerdo a la acusación de Yacov, Labán cambió cien veces los términos del convenio en forma unilateral. (31:41)</a:t>
            </a:r>
          </a:p>
          <a:p>
            <a:r>
              <a:rPr lang="es-CO" sz="2400" b="1" i="1" smtClean="0">
                <a:latin typeface="Calibri" pitchFamily="34" charset="0"/>
              </a:rPr>
              <a:t>30:37</a:t>
            </a:r>
            <a:r>
              <a:rPr lang="es-CO" sz="2400" smtClean="0">
                <a:latin typeface="Calibri" pitchFamily="34" charset="0"/>
              </a:rPr>
              <a:t>   Y Jacob tomó para sí varas de álamo blanco y fresco, y de avellano y de castaño, y descortezó en ellas listas blancas, haciendo descubrir lo blanco que había en las varas;</a:t>
            </a:r>
          </a:p>
          <a:p>
            <a:r>
              <a:rPr lang="es-CO" sz="2400" b="1" smtClean="0">
                <a:latin typeface="Calibri" pitchFamily="34" charset="0"/>
              </a:rPr>
              <a:t>Vayikaj-lo Ya'akov makal livneh laj veluz ve'armon vayefatsel bahen petsalot levanot majsof halavan asher al-hamaklot.</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9459"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19460" name="Content Placeholder 2"/>
          <p:cNvSpPr txBox="1">
            <a:spLocks noGrp="1"/>
          </p:cNvSpPr>
          <p:nvPr>
            <p:ph idx="1"/>
          </p:nvPr>
        </p:nvSpPr>
        <p:spPr>
          <a:xfrm>
            <a:off x="685800" y="1371600"/>
            <a:ext cx="7772400" cy="4724400"/>
          </a:xfrm>
        </p:spPr>
        <p:txBody>
          <a:bodyPr/>
          <a:lstStyle/>
          <a:p>
            <a:r>
              <a:rPr lang="es-CO" sz="2400" b="1" i="1" smtClean="0">
                <a:latin typeface="Calibri" pitchFamily="34" charset="0"/>
              </a:rPr>
              <a:t>30:38</a:t>
            </a:r>
            <a:r>
              <a:rPr lang="es-CO" sz="2400" smtClean="0">
                <a:latin typeface="Calibri" pitchFamily="34" charset="0"/>
              </a:rPr>
              <a:t>   y puso las varas que había descortezado en las pilas delante del ganado, en los abrevaderos del agua donde solían las ovejas venir a beber; y ellas se ponían en celo cuando venían a beber.</a:t>
            </a:r>
          </a:p>
          <a:p>
            <a:r>
              <a:rPr lang="es-CO" sz="2400" b="1" smtClean="0">
                <a:latin typeface="Calibri" pitchFamily="34" charset="0"/>
              </a:rPr>
              <a:t>Vayatseg et-hamaklot asher pitsel barehatim beshikatot hamayim asher tavona hatson lishtot lenojaj hatson vayejamnah bevo'an lishtot.</a:t>
            </a:r>
          </a:p>
          <a:p>
            <a:r>
              <a:rPr lang="es-CO" sz="2400" b="1" i="1" smtClean="0">
                <a:latin typeface="Calibri" pitchFamily="34" charset="0"/>
              </a:rPr>
              <a:t>30:39</a:t>
            </a:r>
            <a:r>
              <a:rPr lang="es-CO" sz="2400" smtClean="0">
                <a:latin typeface="Calibri" pitchFamily="34" charset="0"/>
              </a:rPr>
              <a:t>   De suerte que se ponían en celo las ovejas delante de las varas, y parían las ovejas crías listadas, salpicadas y manchadas.</a:t>
            </a:r>
          </a:p>
          <a:p>
            <a:r>
              <a:rPr lang="es-CO" sz="2400" b="1" smtClean="0">
                <a:latin typeface="Calibri" pitchFamily="34" charset="0"/>
              </a:rPr>
              <a:t>Vayejemu hatson el-hamaklot vateladnah hatson akudim nekudim utlu'im.</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0483"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20484" name="Content Placeholder 2"/>
          <p:cNvSpPr txBox="1">
            <a:spLocks noGrp="1"/>
          </p:cNvSpPr>
          <p:nvPr>
            <p:ph idx="1"/>
          </p:nvPr>
        </p:nvSpPr>
        <p:spPr>
          <a:xfrm>
            <a:off x="685800" y="1371600"/>
            <a:ext cx="7772400" cy="4648200"/>
          </a:xfrm>
        </p:spPr>
        <p:txBody>
          <a:bodyPr/>
          <a:lstStyle/>
          <a:p>
            <a:r>
              <a:rPr lang="es-CO" sz="2400" smtClean="0">
                <a:latin typeface="Calibri" pitchFamily="34" charset="0"/>
              </a:rPr>
              <a:t>Citando a 2 Shemuel 22:27, donde el verso dice: "con el fiel, actúa fielmente; y con el malvado, actúa con astucia", el Talmud (Meguilá 13b) enseña que si bien nunca está permitido robar ni mentir, uno debe protegerse contra ladrones e intrigantes.</a:t>
            </a:r>
          </a:p>
          <a:p>
            <a:r>
              <a:rPr lang="es-CO" sz="2400" smtClean="0">
                <a:latin typeface="Calibri" pitchFamily="34" charset="0"/>
              </a:rPr>
              <a:t>Yacov recurrió a distintas estratagemas para burlar a su tío y quedarse con lo que por derecho le correspondía, según el convenio original.</a:t>
            </a:r>
          </a:p>
          <a:p>
            <a:r>
              <a:rPr lang="es-CO" sz="2400" b="1" smtClean="0">
                <a:latin typeface="Calibri" pitchFamily="34" charset="0"/>
              </a:rPr>
              <a:t>Así, colocó varas coloreadas delante de los rebaños en la época de celo para que dieran a luz corderos que tuvieran las mismas marcas que las varas que tenían enfrente.</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sz="2400" smtClean="0">
                <a:latin typeface="Calibri" pitchFamily="34" charset="0"/>
              </a:rPr>
              <a:t>Rabenu Bejaie y otros comentaristas sostienen que Yacov no se decidió a hacer esta acción, sino hasta que un ángel le ordenó que lo hiciera. (31: 10-12)</a:t>
            </a:r>
          </a:p>
          <a:p>
            <a:r>
              <a:rPr lang="es-ES" sz="2400" smtClean="0">
                <a:latin typeface="Calibri" pitchFamily="34" charset="0"/>
              </a:rPr>
              <a:t>Cuando las ovejas hembras veían las varas en los abrevaderos, se asustaban y retrocedían. En ese momento, los machos se apareaban con ellas y después estas daban a luz corderos que tenían las mismas marcas que las varas que tenían en frente.</a:t>
            </a:r>
          </a:p>
          <a:p>
            <a:r>
              <a:rPr lang="es-ES" sz="2400" smtClean="0">
                <a:latin typeface="Calibri" pitchFamily="34" charset="0"/>
              </a:rPr>
              <a:t>Rabenu Bejaie señala que este concepto contiene una lección muy importante.</a:t>
            </a:r>
          </a:p>
          <a:p>
            <a:r>
              <a:rPr lang="es-ES" sz="2400" smtClean="0">
                <a:latin typeface="Calibri" pitchFamily="34" charset="0"/>
              </a:rPr>
              <a:t>La imaginación es un factor muy importante y decisivo en la naturaleza de los corderos que estaban por nacer.</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2531"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22532" name="Content Placeholder 2"/>
          <p:cNvSpPr txBox="1">
            <a:spLocks noGrp="1"/>
          </p:cNvSpPr>
          <p:nvPr>
            <p:ph idx="1"/>
          </p:nvPr>
        </p:nvSpPr>
        <p:spPr>
          <a:xfrm>
            <a:off x="685800" y="1371600"/>
            <a:ext cx="7772400" cy="4648200"/>
          </a:xfrm>
        </p:spPr>
        <p:txBody>
          <a:bodyPr/>
          <a:lstStyle/>
          <a:p>
            <a:r>
              <a:rPr lang="es-ES" sz="2200" b="1" i="1" smtClean="0">
                <a:latin typeface="Calibri" pitchFamily="34" charset="0"/>
              </a:rPr>
              <a:t>30:40</a:t>
            </a:r>
            <a:r>
              <a:rPr lang="es-ES" sz="2200" smtClean="0">
                <a:latin typeface="Calibri" pitchFamily="34" charset="0"/>
              </a:rPr>
              <a:t>   Y estos corderos los apartaba Jacob, y dirigió la vista del ganado de Labán hacia lo listado y todo lo moreno de entre el rebaño de Labán, y ponía los rebaños de él aparte, y no los ponía con el ganado de Labán.</a:t>
            </a:r>
          </a:p>
          <a:p>
            <a:r>
              <a:rPr lang="es-ES" sz="2200" b="1" smtClean="0">
                <a:latin typeface="Calibri" pitchFamily="34" charset="0"/>
              </a:rPr>
              <a:t>Vehaksavim hifrid Ya'akov vayiten peney hatson el-akod vejol-jum betson Lavan vayashet lo adarim levado velo shatam al-tson Lavan.</a:t>
            </a:r>
          </a:p>
          <a:p>
            <a:r>
              <a:rPr lang="es-ES" sz="2200" b="1" i="1" smtClean="0">
                <a:latin typeface="Calibri" pitchFamily="34" charset="0"/>
              </a:rPr>
              <a:t>30:41</a:t>
            </a:r>
            <a:r>
              <a:rPr lang="es-ES" sz="2200" smtClean="0">
                <a:latin typeface="Calibri" pitchFamily="34" charset="0"/>
              </a:rPr>
              <a:t>   Y era así que cada vez que andaba en celo el ganado robusto, puso Jacob las varas delante de los ojos del ganado en las pilas, para hacerlo poner en celo entre las varas.</a:t>
            </a:r>
          </a:p>
          <a:p>
            <a:r>
              <a:rPr lang="es-ES" sz="2200" b="1" smtClean="0">
                <a:latin typeface="Calibri" pitchFamily="34" charset="0"/>
              </a:rPr>
              <a:t>Vehayah bejol-yajem hatson hamekusharot vesam Ya'akov et-hamaklot le'eyney hatson barehatim leyajmenah bamaklot.</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3555" name="Title 1"/>
          <p:cNvSpPr txBox="1">
            <a:spLocks noGrp="1"/>
          </p:cNvSpPr>
          <p:nvPr>
            <p:ph type="title"/>
          </p:nvPr>
        </p:nvSpPr>
        <p:spPr/>
        <p:txBody>
          <a:bodyPr/>
          <a:lstStyle/>
          <a:p>
            <a:pPr eaLnBrk="1"/>
            <a:r>
              <a:rPr lang="es-CO" smtClean="0">
                <a:latin typeface="Calibri" pitchFamily="34" charset="0"/>
              </a:rPr>
              <a:t>BERESHIT-  </a:t>
            </a:r>
            <a:r>
              <a:rPr lang="he-IL" smtClean="0">
                <a:latin typeface="Calibri" pitchFamily="34" charset="0"/>
              </a:rPr>
              <a:t>ספר בראשית</a:t>
            </a:r>
            <a:endParaRPr smtClean="0">
              <a:latin typeface="Calibri" pitchFamily="34" charset="0"/>
            </a:endParaRPr>
          </a:p>
        </p:txBody>
      </p:sp>
      <p:sp>
        <p:nvSpPr>
          <p:cNvPr id="23556" name="Content Placeholder 2"/>
          <p:cNvSpPr txBox="1">
            <a:spLocks noGrp="1"/>
          </p:cNvSpPr>
          <p:nvPr>
            <p:ph idx="1"/>
          </p:nvPr>
        </p:nvSpPr>
        <p:spPr>
          <a:xfrm>
            <a:off x="685800" y="1371600"/>
            <a:ext cx="7772400" cy="4648200"/>
          </a:xfrm>
        </p:spPr>
        <p:txBody>
          <a:bodyPr/>
          <a:lstStyle/>
          <a:p>
            <a:r>
              <a:rPr sz="2400" b="1" i="1" smtClean="0">
                <a:latin typeface="Calibri" pitchFamily="34" charset="0"/>
              </a:rPr>
              <a:t>30:42</a:t>
            </a:r>
            <a:r>
              <a:rPr sz="2400" smtClean="0">
                <a:latin typeface="Calibri" pitchFamily="34" charset="0"/>
              </a:rPr>
              <a:t>   Mas siempre que era débil el ganado, no las ponía; con lo cual vino a ser lo débil para Laván, y lo robusto para Jacob.</a:t>
            </a:r>
          </a:p>
          <a:p>
            <a:r>
              <a:rPr sz="2400" b="1" smtClean="0">
                <a:latin typeface="Calibri" pitchFamily="34" charset="0"/>
              </a:rPr>
              <a:t>Uveha'atif hatson lo yasim vehayah ha'atufim le-Lavan vehakshurim le- Ya'akov.</a:t>
            </a:r>
          </a:p>
          <a:p>
            <a:r>
              <a:rPr sz="2400" b="1" i="1" smtClean="0">
                <a:latin typeface="Calibri" pitchFamily="34" charset="0"/>
              </a:rPr>
              <a:t>30:43</a:t>
            </a:r>
            <a:r>
              <a:rPr sz="2400" smtClean="0">
                <a:latin typeface="Calibri" pitchFamily="34" charset="0"/>
              </a:rPr>
              <a:t>   Y (de este modo), el hombre (Jacob), medró de manera extraordinaria, y tuvo muchos rebaños, y siervas, y siervos, y camellos y asnos.</a:t>
            </a:r>
          </a:p>
          <a:p>
            <a:r>
              <a:rPr sz="2400" b="1" smtClean="0">
                <a:latin typeface="Calibri" pitchFamily="34" charset="0"/>
              </a:rPr>
              <a:t>Vayifrots ha'ish me'od me'od vayehi-lo tson rabot ushfajot va'avadim ugmalim vajamorim.</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smtClean="0">
                <a:solidFill>
                  <a:srgbClr val="000000"/>
                </a:solidFill>
                <a:latin typeface="Calibri" pitchFamily="34" charset="0"/>
              </a:rPr>
              <a:t>Fuentes: Torah, Talmud, Jewish Concepts, Wikipedia, Kabbalah Online, Zohar, Rambán, Rashí, Maimonides, Bereshit con Rashí, El Jumash.</a:t>
            </a:r>
            <a:endParaRPr lang="sv-SE" sz="2000" smtClean="0">
              <a:solidFill>
                <a:srgbClr val="000000"/>
              </a:solidFill>
              <a:latin typeface="Calibri" pitchFamily="34" charset="0"/>
            </a:endParaRPr>
          </a:p>
          <a:p>
            <a:pPr eaLnBrk="1" hangingPunct="1">
              <a:lnSpc>
                <a:spcPct val="90000"/>
              </a:lnSpc>
              <a:spcBef>
                <a:spcPts val="500"/>
              </a:spcBef>
            </a:pPr>
            <a:r>
              <a:rPr lang="es-CO" sz="2000" smtClean="0">
                <a:solidFill>
                  <a:srgbClr val="000000"/>
                </a:solidFill>
                <a:latin typeface="Calibri" pitchFamily="34" charset="0"/>
              </a:rPr>
              <a:t> </a:t>
            </a:r>
            <a:endParaRPr lang="es-CO" smtClean="0">
              <a:latin typeface="Calibri" pitchFamily="34" charset="0"/>
            </a:endParaRPr>
          </a:p>
          <a:p>
            <a:pPr eaLnBrk="1" hangingPunct="1">
              <a:lnSpc>
                <a:spcPct val="90000"/>
              </a:lnSpc>
            </a:pPr>
            <a:r>
              <a:rPr lang="es-CO" smtClean="0">
                <a:latin typeface="Calibri" pitchFamily="34" charset="0"/>
              </a:rPr>
              <a:t>Derechos Reservados Shalom Haverim Org</a:t>
            </a:r>
          </a:p>
          <a:p>
            <a:pPr eaLnBrk="1" hangingPunct="1">
              <a:lnSpc>
                <a:spcPct val="90000"/>
              </a:lnSpc>
            </a:pPr>
            <a:r>
              <a:rPr lang="es-CO" smtClean="0">
                <a:latin typeface="Calibri" pitchFamily="34" charset="0"/>
                <a:hlinkClick r:id="rId4"/>
              </a:rPr>
              <a:t>http://www.shalomhaverim.org</a:t>
            </a:r>
            <a:endParaRPr lang="es-CO" smtClean="0">
              <a:latin typeface="Calibri" pitchFamily="34" charset="0"/>
            </a:endParaRPr>
          </a:p>
          <a:p>
            <a:pPr eaLnBrk="1" hangingPunct="1">
              <a:lnSpc>
                <a:spcPct val="90000"/>
              </a:lnSpc>
            </a:pPr>
            <a:r>
              <a:rPr lang="es-CO" smtClean="0">
                <a:latin typeface="Calibri" pitchFamily="34" charset="0"/>
              </a:rPr>
              <a:t>Director: -</a:t>
            </a:r>
          </a:p>
          <a:p>
            <a:pPr eaLnBrk="1" hangingPunct="1">
              <a:lnSpc>
                <a:spcPct val="90000"/>
              </a:lnSpc>
            </a:pPr>
            <a:r>
              <a:rPr lang="es-CO" smtClean="0">
                <a:latin typeface="Calibri" pitchFamily="34" charset="0"/>
              </a:rPr>
              <a:t>ELIYAHU BAYONA BEN YOSEF</a:t>
            </a:r>
          </a:p>
          <a:p>
            <a:pPr eaLnBrk="1" hangingPunct="1">
              <a:lnSpc>
                <a:spcPct val="90000"/>
              </a:lnSpc>
              <a:spcBef>
                <a:spcPts val="400"/>
              </a:spcBef>
            </a:pPr>
            <a:r>
              <a:rPr lang="es-CO" sz="1800" smtClean="0">
                <a:latin typeface="Calibri" pitchFamily="34" charset="0"/>
              </a:rPr>
              <a:t>7 de Iyar 5775– 26 de Abril, 2015- Monsey New York</a:t>
            </a:r>
            <a:endParaRPr sz="180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73015</TotalTime>
  <Words>2434</Words>
  <Application>Microsoft Office PowerPoint</Application>
  <PresentationFormat>Presentación en pantalla (4:3)</PresentationFormat>
  <Paragraphs>132</Paragraphs>
  <Slides>23</Slides>
  <Notes>21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23</vt:i4>
      </vt:variant>
    </vt:vector>
  </HeadingPairs>
  <TitlesOfParts>
    <vt:vector size="26" baseType="lpstr">
      <vt:lpstr>Arial</vt:lpstr>
      <vt:lpstr>Calibri</vt:lpstr>
      <vt:lpstr>Office Theme</vt:lpstr>
      <vt:lpstr> </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Diapositiva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2992</cp:revision>
  <dcterms:created xsi:type="dcterms:W3CDTF">2013-10-13T19:31:46Z</dcterms:created>
  <dcterms:modified xsi:type="dcterms:W3CDTF">2015-11-02T21:25:02Z</dcterms:modified>
</cp:coreProperties>
</file>