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872" r:id="rId3"/>
    <p:sldId id="1106" r:id="rId4"/>
    <p:sldId id="1109" r:id="rId5"/>
    <p:sldId id="1114" r:id="rId6"/>
    <p:sldId id="1129" r:id="rId7"/>
    <p:sldId id="1130" r:id="rId8"/>
    <p:sldId id="1131" r:id="rId9"/>
    <p:sldId id="1132" r:id="rId10"/>
    <p:sldId id="1133" r:id="rId11"/>
    <p:sldId id="1134" r:id="rId12"/>
    <p:sldId id="1135" r:id="rId13"/>
    <p:sldId id="1136" r:id="rId14"/>
    <p:sldId id="1137" r:id="rId15"/>
    <p:sldId id="1138" r:id="rId16"/>
    <p:sldId id="1139" r:id="rId17"/>
    <p:sldId id="1140" r:id="rId18"/>
    <p:sldId id="1141" r:id="rId19"/>
    <p:sldId id="1142" r:id="rId20"/>
    <p:sldId id="1143" r:id="rId21"/>
    <p:sldId id="1144" r:id="rId22"/>
    <p:sldId id="1145" r:id="rId23"/>
    <p:sldId id="1146" r:id="rId24"/>
    <p:sldId id="1147" r:id="rId25"/>
    <p:sldId id="1148" r:id="rId26"/>
    <p:sldId id="1149" r:id="rId27"/>
    <p:sldId id="1150" r:id="rId28"/>
    <p:sldId id="1151" r:id="rId29"/>
    <p:sldId id="1152" r:id="rId30"/>
    <p:sldId id="292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CC00"/>
    <a:srgbClr val="080808"/>
    <a:srgbClr val="D6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95" autoAdjust="0"/>
    <p:restoredTop sz="94660"/>
  </p:normalViewPr>
  <p:slideViewPr>
    <p:cSldViewPr>
      <p:cViewPr>
        <p:scale>
          <a:sx n="66" d="100"/>
          <a:sy n="66" d="100"/>
        </p:scale>
        <p:origin x="-312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9969C10C-F7C2-4EAB-B1BF-1692C3D444E8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25604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5D1BC4A-F6A0-497B-A714-ED214A0F090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231DD5-7C20-4FC1-8267-991A51FCE364}" type="slidenum">
              <a:rPr smtClean="0"/>
              <a:pPr>
                <a:defRPr/>
              </a:pPr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231DD5-7C20-4FC1-8267-991A51FCE364}" type="slidenum">
              <a:rPr smtClean="0"/>
              <a:pPr>
                <a:defRPr/>
              </a:pPr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231DD5-7C20-4FC1-8267-991A51FCE364}" type="slidenum">
              <a:rPr smtClean="0"/>
              <a:pPr>
                <a:defRPr/>
              </a:pPr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231DD5-7C20-4FC1-8267-991A51FCE364}" type="slidenum">
              <a:rPr smtClean="0"/>
              <a:pPr>
                <a:defRPr/>
              </a:pPr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6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7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8</a:t>
            </a:fld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9</a:t>
            </a:fld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10</a:t>
            </a:fld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11</a:t>
            </a:fld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12</a:t>
            </a:fld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13</a:t>
            </a:fld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14</a:t>
            </a:fld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15</a:t>
            </a:fld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16</a:t>
            </a:fld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17</a:t>
            </a:fld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18</a:t>
            </a:fld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19</a:t>
            </a:fld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20</a:t>
            </a:fld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21</a:t>
            </a:fld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22</a:t>
            </a:fld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23</a:t>
            </a:fld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24</a:t>
            </a:fld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25</a:t>
            </a:fld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26</a:t>
            </a:fld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27</a:t>
            </a:fld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28</a:t>
            </a:fld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29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8DD98-7322-4381-BBDC-374F040BA38A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37D7A-D259-403B-B861-517097D53EB9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A4E18-765B-4390-950A-4551FBAA0E52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3720C-3410-4445-8108-70149025062B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F57F2-39B0-4A05-A7FE-794A09D5EAB3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6E84E-A8C2-4558-8277-2375EDA4754F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0DAD1-DE86-42AE-9C23-EE490BDE7285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BE2DB-8E27-418C-B8E6-623869CBAF0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506E8-E1AC-419A-B980-7A7C8D7E63D8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315D7-1EF9-4BFD-BEBF-4E2386718C15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1F877-9510-40C5-9530-D610BCB7840A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2F4A3-FFA4-4A9C-8395-14C2F9A300D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A9B28-7127-4154-8D90-52807DCE72A1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CCD56-D380-4D11-8B85-F05C2F81D53E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9F38C-C89C-4399-9409-487D254A91FD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2A9BB-569E-4677-9827-F311647F717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EDA63-D592-488C-A8FE-CE303BC1EC42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B9ACC-0A3C-4B3F-9AF0-3A20853A38D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03D24-5E6C-40F2-A989-5BD0478C6B8C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3EB4E-CD10-4C02-9C28-1FC660AB384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1B3D3-30B9-4627-B096-BDFF63AE1C39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CB039-AA18-484C-9F00-09B486F23A2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C6CDD609-21F3-4D82-9432-96B3D23041FE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5529F329-470F-4ACD-895A-5BB75130FBF1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ible.ort.org/webmedia/t1/0105.ra" TargetMode="External"/><Relationship Id="rId5" Type="http://schemas.openxmlformats.org/officeDocument/2006/relationships/hyperlink" Target="http://bible.ort.org/webmedia/t1/0103.ra" TargetMode="External"/><Relationship Id="rId4" Type="http://schemas.openxmlformats.org/officeDocument/2006/relationships/hyperlink" Target="http://bible.ort.org/webmedia/t1/0101.r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://bible.ort.org/webmedia/t1/0108.ra" TargetMode="External"/><Relationship Id="rId4" Type="http://schemas.openxmlformats.org/officeDocument/2006/relationships/hyperlink" Target="http://bible.ort.org/webmedia/t1/0106.ra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.png"/><Relationship Id="rId7" Type="http://schemas.openxmlformats.org/officeDocument/2006/relationships/hyperlink" Target="http://bible.ort.org/books/torahd5.asp?action=displaypage&amp;book=1&amp;chapter=1&amp;verse=12&amp;portion=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ible.ort.org/webmedia/t1/0113.ra" TargetMode="External"/><Relationship Id="rId5" Type="http://schemas.openxmlformats.org/officeDocument/2006/relationships/hyperlink" Target="http://bible.ort.org/webmedia/t1/0111.ra" TargetMode="External"/><Relationship Id="rId4" Type="http://schemas.openxmlformats.org/officeDocument/2006/relationships/hyperlink" Target="http://bible.ort.org/webmedia/t1/0109.ra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ible.ort.org/webmedia/t1/0119.ra" TargetMode="External"/><Relationship Id="rId5" Type="http://schemas.openxmlformats.org/officeDocument/2006/relationships/hyperlink" Target="http://bible.ort.org/webmedia/t1/0116.ra" TargetMode="External"/><Relationship Id="rId4" Type="http://schemas.openxmlformats.org/officeDocument/2006/relationships/hyperlink" Target="http://bible.ort.org/webmedia/t1/0114.ra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4100">
                <a:solidFill>
                  <a:srgbClr val="000000"/>
                </a:solidFill>
                <a:latin typeface="Calibri" pitchFamily="34" charset="0"/>
              </a:rPr>
              <a:t>Parashat  </a:t>
            </a:r>
            <a:r>
              <a:rPr lang="es-CO" sz="4100" smtClean="0">
                <a:solidFill>
                  <a:srgbClr val="000000"/>
                </a:solidFill>
                <a:latin typeface="Calibri" pitchFamily="34" charset="0"/>
              </a:rPr>
              <a:t>Bereshit 2</a:t>
            </a:r>
            <a:endParaRPr lang="es-CO" sz="41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Debates Rabínicos</a:t>
            </a:r>
            <a:endParaRPr lang="es-CO" sz="32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3076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3077" name="Content Placeholder 2"/>
          <p:cNvSpPr txBox="1">
            <a:spLocks noGrp="1"/>
          </p:cNvSpPr>
          <p:nvPr>
            <p:ph idx="1"/>
          </p:nvPr>
        </p:nvSpPr>
        <p:spPr>
          <a:xfrm>
            <a:off x="838200" y="1600200"/>
            <a:ext cx="3962400" cy="4800600"/>
          </a:xfrm>
        </p:spPr>
        <p:txBody>
          <a:bodyPr/>
          <a:lstStyle/>
          <a:p>
            <a:r>
              <a:rPr lang="es-CO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Parasha</a:t>
            </a:r>
            <a:r>
              <a:rPr lang="es-CO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Bereshit- En el Comienzo</a:t>
            </a:r>
          </a:p>
          <a:p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1:1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principio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" action="ppaction://hlinkfile"/>
              </a:rPr>
              <a:t>creó Dios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los cielos y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" action="ppaction://hlinkfile"/>
              </a:rPr>
              <a:t>la tierra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 </a:t>
            </a:r>
            <a:endParaRPr lang="es-E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1:3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dijo Dios: Haya luz, y hubo luz.</a:t>
            </a:r>
          </a:p>
          <a:p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1:5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llamó Dios a la luz, día, y a la oscuridad llamó noche. Y fue tarde y fue mañana: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" action="ppaction://hlinkfile"/>
              </a:rPr>
              <a:t>día uno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he-IL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היום הראשון</a:t>
            </a:r>
            <a:endParaRPr lang="es-E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80" name="Picture 8" descr="http://i.ytimg.com/vi/3PvnNREu4KQ/maxresdefaul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200" y="2514601"/>
            <a:ext cx="3657599" cy="2057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3076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3077" name="Content Placeholder 2"/>
          <p:cNvSpPr txBox="1">
            <a:spLocks noGrp="1"/>
          </p:cNvSpPr>
          <p:nvPr>
            <p:ph idx="1"/>
          </p:nvPr>
        </p:nvSpPr>
        <p:spPr>
          <a:xfrm>
            <a:off x="838200" y="1600200"/>
            <a:ext cx="7162800" cy="4800600"/>
          </a:xfrm>
        </p:spPr>
        <p:txBody>
          <a:bodyPr/>
          <a:lstStyle/>
          <a:p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1:6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dijo Dios: Haya un firmamento en medio de las aguas y que separe las aguas de las aguas.  </a:t>
            </a:r>
            <a:endParaRPr lang="es-E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1:8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llamó Dios al firmamento, cielos. Y fue tarde y fue mañana: día segundo. 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יום שני</a:t>
            </a:r>
            <a:endParaRPr lang="he-IL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endParaRPr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75778" name="Picture 2" descr="http://www.crestviewcocwf.com/uploads/2/1/4/9/21495736/9408052_ori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4267200"/>
            <a:ext cx="7096125" cy="22527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3076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3077" name="Content Placeholder 2"/>
          <p:cNvSpPr txBox="1">
            <a:spLocks noGrp="1"/>
          </p:cNvSpPr>
          <p:nvPr>
            <p:ph idx="1"/>
          </p:nvPr>
        </p:nvSpPr>
        <p:spPr>
          <a:xfrm>
            <a:off x="838200" y="1600200"/>
            <a:ext cx="7772400" cy="4800600"/>
          </a:xfrm>
        </p:spPr>
        <p:txBody>
          <a:bodyPr/>
          <a:lstStyle/>
          <a:p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1:9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dijo Dios: Júntense las aguas que están debajo de los cielos en un lugar, y se vea lo seco; y fue así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s-CO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1:11</a:t>
            </a:r>
            <a:r>
              <a:rPr lang="es-CO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dijo Dios: Produzca la tierra hierbas, hierba que dé simiente; árbol de fruto que dé fruto de su especie, cuya simiente esté en él, sobre la tierra; y fue así.</a:t>
            </a:r>
            <a:endParaRPr lang="es-CO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r>
              <a:rPr lang="es-CO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1:13</a:t>
            </a:r>
            <a:r>
              <a:rPr lang="es-CO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fue tarde y fue mañana: </a:t>
            </a:r>
            <a:r>
              <a:rPr lang="es-CO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" action="ppaction://hlinkfile"/>
              </a:rPr>
              <a:t>día tercero</a:t>
            </a:r>
            <a:r>
              <a:rPr lang="es-CO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/>
              </a:rPr>
              <a:t>.</a:t>
            </a:r>
            <a:r>
              <a:rPr lang="es-CO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היום</a:t>
            </a:r>
            <a:r>
              <a:rPr lang="es-CO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השלישי</a:t>
            </a:r>
            <a:endParaRPr lang="es-CO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81922" name="Picture 2" descr="http://biblestudyoutlines.org/wp-content/uploads/2012/06/LetThereBeLight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62200" y="4572000"/>
            <a:ext cx="4495800" cy="196659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3076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3077" name="Content Placeholder 2"/>
          <p:cNvSpPr txBox="1">
            <a:spLocks noGrp="1"/>
          </p:cNvSpPr>
          <p:nvPr>
            <p:ph idx="1"/>
          </p:nvPr>
        </p:nvSpPr>
        <p:spPr>
          <a:xfrm>
            <a:off x="838200" y="1600200"/>
            <a:ext cx="5105400" cy="4800600"/>
          </a:xfrm>
        </p:spPr>
        <p:txBody>
          <a:bodyPr/>
          <a:lstStyle/>
          <a:p>
            <a:r>
              <a:rPr lang="es-CO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1:14</a:t>
            </a:r>
            <a:r>
              <a:rPr lang="es-CO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dijo Dios: Haya luceros en la expansión de los cielos para apartar el día de la noche, y </a:t>
            </a:r>
            <a:r>
              <a:rPr lang="es-CO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sean por señales, y por plazos, y por días y años; </a:t>
            </a:r>
            <a:endParaRPr lang="es-CO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1:16</a:t>
            </a:r>
            <a:r>
              <a:rPr lang="es-CO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hizo Dios los dos luceros grandes: al lucero grande, para que señorease en el día y al lucero pequeño para que señorease en la noche; e (hizo también) las estrellas. </a:t>
            </a:r>
            <a:endParaRPr lang="es-CO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r>
              <a:rPr lang="es-E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1:19</a:t>
            </a:r>
            <a:r>
              <a:rPr lang="es-E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fue tarde y fue mañana: día cuarto. </a:t>
            </a:r>
            <a:r>
              <a:rPr lang="he-IL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היום רביעי</a:t>
            </a:r>
            <a:endParaRPr lang="he-IL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endParaRPr lang="es-CO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92162" name="Picture 2" descr="http://www.desafiomaterno.com/wp-content/uploads/2015/02/sol-y-lun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3600" y="2743200"/>
            <a:ext cx="3021840" cy="20193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609600" y="1600200"/>
            <a:ext cx="55626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Lo más interesante es la opinión de Rabí Itzjak de Akko, un Talmid y colega de Rambán, y uno de los cabalistas más importantes de su tiempo.</a:t>
            </a:r>
          </a:p>
          <a:p>
            <a:r>
              <a:rPr lang="es-ES" sz="2400" dirty="0" smtClean="0">
                <a:latin typeface="Calibri" pitchFamily="34" charset="0"/>
              </a:rPr>
              <a:t>El rabino Kaplan hizo sus cálculos basado en los escritos del rabino Itzjak, lo que indica que el rabino Itzjak pensaba que el universo era de 15,3 mil millones de años! </a:t>
            </a:r>
          </a:p>
          <a:p>
            <a:r>
              <a:rPr lang="es-ES" sz="2400" dirty="0" smtClean="0">
                <a:latin typeface="Calibri" pitchFamily="34" charset="0"/>
              </a:rPr>
              <a:t>Esto está increíblemente cerca de la teoría del "big bang" postulada por los científicos de hoy en día.</a:t>
            </a:r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24930" name="Picture 2" descr="http://www.gstatic.com/tv/thumb/tvbanners/185554/p185554_b_v8_a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2362200"/>
            <a:ext cx="2209800" cy="3314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609600" y="1600200"/>
            <a:ext cx="55626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Comenta el Rabino Marc </a:t>
            </a:r>
            <a:r>
              <a:rPr lang="es-ES" sz="2400" dirty="0" err="1" smtClean="0">
                <a:latin typeface="Calibri" pitchFamily="34" charset="0"/>
              </a:rPr>
              <a:t>Angel</a:t>
            </a:r>
            <a:r>
              <a:rPr lang="es-ES" sz="2400" dirty="0" smtClean="0">
                <a:latin typeface="Calibri" pitchFamily="34" charset="0"/>
              </a:rPr>
              <a:t>: Dedicamos </a:t>
            </a:r>
            <a:r>
              <a:rPr lang="es-ES" sz="2400" dirty="0" smtClean="0">
                <a:latin typeface="Calibri" pitchFamily="34" charset="0"/>
              </a:rPr>
              <a:t>enormes recursos para asegurar que nuestros hijos y nietos </a:t>
            </a:r>
            <a:r>
              <a:rPr lang="es-ES" sz="2400" dirty="0" smtClean="0">
                <a:latin typeface="Calibri" pitchFamily="34" charset="0"/>
              </a:rPr>
              <a:t>para que se empapen </a:t>
            </a:r>
            <a:r>
              <a:rPr lang="es-ES" sz="2400" dirty="0" smtClean="0">
                <a:latin typeface="Calibri" pitchFamily="34" charset="0"/>
              </a:rPr>
              <a:t>en </a:t>
            </a:r>
            <a:r>
              <a:rPr lang="es-ES" sz="2400" dirty="0" smtClean="0">
                <a:latin typeface="Calibri" pitchFamily="34" charset="0"/>
              </a:rPr>
              <a:t>el conocimiento </a:t>
            </a:r>
            <a:r>
              <a:rPr lang="es-ES" sz="2400" dirty="0" smtClean="0">
                <a:latin typeface="Calibri" pitchFamily="34" charset="0"/>
              </a:rPr>
              <a:t>de la Torá y crecer en </a:t>
            </a:r>
            <a:r>
              <a:rPr lang="es-ES" sz="2400" dirty="0" smtClean="0">
                <a:latin typeface="Calibri" pitchFamily="34" charset="0"/>
              </a:rPr>
              <a:t>la observancia </a:t>
            </a:r>
            <a:r>
              <a:rPr lang="es-ES" sz="2400" dirty="0" smtClean="0">
                <a:latin typeface="Calibri" pitchFamily="34" charset="0"/>
              </a:rPr>
              <a:t>de la </a:t>
            </a:r>
            <a:r>
              <a:rPr lang="es-ES" sz="2400" dirty="0" smtClean="0">
                <a:latin typeface="Calibri" pitchFamily="34" charset="0"/>
              </a:rPr>
              <a:t>Torá como Judíos</a:t>
            </a:r>
            <a:r>
              <a:rPr lang="es-ES" sz="2400" dirty="0" smtClean="0">
                <a:latin typeface="Calibri" pitchFamily="34" charset="0"/>
              </a:rPr>
              <a:t>. 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Una </a:t>
            </a:r>
            <a:r>
              <a:rPr lang="es-ES" sz="2400" dirty="0" smtClean="0">
                <a:latin typeface="Calibri" pitchFamily="34" charset="0"/>
              </a:rPr>
              <a:t>preocupación fundamental debe ser la forma en que nosotros y nuestras escuelas transmitimos las palabras de </a:t>
            </a:r>
            <a:r>
              <a:rPr lang="es-ES" sz="2400" dirty="0" err="1" smtClean="0">
                <a:latin typeface="Calibri" pitchFamily="34" charset="0"/>
              </a:rPr>
              <a:t>Hazal</a:t>
            </a:r>
            <a:r>
              <a:rPr lang="es-ES" sz="2400" dirty="0" smtClean="0">
                <a:latin typeface="Calibri" pitchFamily="34" charset="0"/>
              </a:rPr>
              <a:t> a nuestros estudiantes. </a:t>
            </a:r>
            <a:endParaRPr lang="es-ES" sz="2400" dirty="0" smtClean="0">
              <a:latin typeface="Calibri" pitchFamily="34" charset="0"/>
            </a:endParaRPr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2438400"/>
            <a:ext cx="25622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6477000" y="43434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Rabí Marc </a:t>
            </a:r>
            <a:r>
              <a:rPr lang="es-CO" dirty="0" err="1" smtClean="0"/>
              <a:t>A</a:t>
            </a:r>
            <a:r>
              <a:rPr lang="es-CO" dirty="0" err="1" smtClean="0"/>
              <a:t>ngel</a:t>
            </a:r>
            <a:endParaRPr lang="es-CO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609600" y="1600200"/>
            <a:ext cx="55626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Obviamente</a:t>
            </a:r>
            <a:r>
              <a:rPr lang="es-ES" sz="2400" dirty="0" smtClean="0">
                <a:latin typeface="Calibri" pitchFamily="34" charset="0"/>
              </a:rPr>
              <a:t>, las enseñanzas de nuestros sabios son de vital importancia; es lamentable, pues, cuando las </a:t>
            </a:r>
            <a:r>
              <a:rPr lang="es-ES" sz="2400" dirty="0" smtClean="0">
                <a:latin typeface="Calibri" pitchFamily="34" charset="0"/>
              </a:rPr>
              <a:t>palabras de </a:t>
            </a:r>
            <a:r>
              <a:rPr lang="es-ES" sz="2400" dirty="0" err="1" smtClean="0">
                <a:latin typeface="Calibri" pitchFamily="34" charset="0"/>
              </a:rPr>
              <a:t>Hazal</a:t>
            </a:r>
            <a:r>
              <a:rPr lang="es-ES" sz="2400" dirty="0" smtClean="0">
                <a:latin typeface="Calibri" pitchFamily="34" charset="0"/>
              </a:rPr>
              <a:t> se les enseña de manera inapropiada. La educación religiosa se convierte en mala educación</a:t>
            </a:r>
            <a:r>
              <a:rPr lang="es-ES" sz="2400" dirty="0" smtClean="0">
                <a:latin typeface="Calibri" pitchFamily="34" charset="0"/>
              </a:rPr>
              <a:t>.</a:t>
            </a:r>
          </a:p>
          <a:p>
            <a:r>
              <a:rPr lang="es-ES" sz="2400" dirty="0" smtClean="0">
                <a:latin typeface="Calibri" pitchFamily="34" charset="0"/>
              </a:rPr>
              <a:t>Según Rambam, los que insisten en la verdad literal de todas las declaraciones de </a:t>
            </a:r>
            <a:r>
              <a:rPr lang="es-ES" sz="2400" dirty="0" err="1" smtClean="0">
                <a:latin typeface="Calibri" pitchFamily="34" charset="0"/>
              </a:rPr>
              <a:t>Hazal</a:t>
            </a:r>
            <a:r>
              <a:rPr lang="es-ES" sz="2400" dirty="0" smtClean="0">
                <a:latin typeface="Calibri" pitchFamily="34" charset="0"/>
              </a:rPr>
              <a:t> no </a:t>
            </a:r>
            <a:r>
              <a:rPr lang="es-ES" sz="2400" dirty="0" smtClean="0">
                <a:latin typeface="Calibri" pitchFamily="34" charset="0"/>
              </a:rPr>
              <a:t>solamente le están </a:t>
            </a:r>
            <a:r>
              <a:rPr lang="es-ES" sz="2400" dirty="0" smtClean="0">
                <a:latin typeface="Calibri" pitchFamily="34" charset="0"/>
              </a:rPr>
              <a:t>haciendo un flaco favor a nuestros sabios, </a:t>
            </a:r>
            <a:r>
              <a:rPr lang="es-ES" sz="2400" dirty="0" smtClean="0">
                <a:latin typeface="Calibri" pitchFamily="34" charset="0"/>
              </a:rPr>
              <a:t>sino que están </a:t>
            </a:r>
            <a:r>
              <a:rPr lang="es-ES" sz="2400" dirty="0" smtClean="0">
                <a:latin typeface="Calibri" pitchFamily="34" charset="0"/>
              </a:rPr>
              <a:t>corrompiendo nuestra religión. </a:t>
            </a:r>
            <a:endParaRPr lang="es-ES" sz="2400" dirty="0" smtClean="0">
              <a:latin typeface="Calibri" pitchFamily="34" charset="0"/>
            </a:endParaRPr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9" name="8 CuadroTexto"/>
          <p:cNvSpPr txBox="1"/>
          <p:nvPr/>
        </p:nvSpPr>
        <p:spPr>
          <a:xfrm>
            <a:off x="6477000" y="43434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Rabbi Moshe </a:t>
            </a:r>
            <a:r>
              <a:rPr lang="en-US" dirty="0" err="1" smtClean="0"/>
              <a:t>ben</a:t>
            </a:r>
            <a:r>
              <a:rPr lang="en-US" dirty="0" smtClean="0"/>
              <a:t> </a:t>
            </a:r>
            <a:r>
              <a:rPr lang="en-US" dirty="0" err="1" smtClean="0"/>
              <a:t>Nahman</a:t>
            </a:r>
            <a:endParaRPr lang="es-CO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1828800"/>
            <a:ext cx="20955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609600" y="1600200"/>
            <a:ext cx="55626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“Con este </a:t>
            </a:r>
            <a:r>
              <a:rPr lang="es-ES" sz="2400" dirty="0" smtClean="0">
                <a:latin typeface="Calibri" pitchFamily="34" charset="0"/>
              </a:rPr>
              <a:t>grupo de pobre entendimiento </a:t>
            </a:r>
            <a:r>
              <a:rPr lang="es-ES" sz="2400" dirty="0" smtClean="0">
                <a:latin typeface="Calibri" pitchFamily="34" charset="0"/>
              </a:rPr>
              <a:t>-uno debe tener </a:t>
            </a:r>
            <a:r>
              <a:rPr lang="es-ES" sz="2400" dirty="0" smtClean="0">
                <a:latin typeface="Calibri" pitchFamily="34" charset="0"/>
              </a:rPr>
              <a:t>piedad </a:t>
            </a:r>
            <a:r>
              <a:rPr lang="es-ES" sz="2400" dirty="0" smtClean="0">
                <a:latin typeface="Calibri" pitchFamily="34" charset="0"/>
              </a:rPr>
              <a:t>de su </a:t>
            </a:r>
            <a:r>
              <a:rPr lang="es-ES" sz="2400" dirty="0" smtClean="0">
                <a:latin typeface="Calibri" pitchFamily="34" charset="0"/>
              </a:rPr>
              <a:t>necedad. 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De </a:t>
            </a:r>
            <a:r>
              <a:rPr lang="es-ES" sz="2400" dirty="0" smtClean="0">
                <a:latin typeface="Calibri" pitchFamily="34" charset="0"/>
              </a:rPr>
              <a:t>acuerdo con su comprensión, están honrando y elevando </a:t>
            </a:r>
            <a:r>
              <a:rPr lang="es-ES" sz="2400" dirty="0" smtClean="0">
                <a:latin typeface="Calibri" pitchFamily="34" charset="0"/>
              </a:rPr>
              <a:t>a nuestros </a:t>
            </a:r>
            <a:r>
              <a:rPr lang="es-ES" sz="2400" dirty="0" smtClean="0">
                <a:latin typeface="Calibri" pitchFamily="34" charset="0"/>
              </a:rPr>
              <a:t>sabios; de hecho, ellos están </a:t>
            </a:r>
            <a:r>
              <a:rPr lang="es-ES" sz="2400" dirty="0" smtClean="0">
                <a:latin typeface="Calibri" pitchFamily="34" charset="0"/>
              </a:rPr>
              <a:t>descendiendo hasta </a:t>
            </a:r>
            <a:r>
              <a:rPr lang="es-ES" sz="2400" dirty="0" smtClean="0">
                <a:latin typeface="Calibri" pitchFamily="34" charset="0"/>
              </a:rPr>
              <a:t>el final de la humildad. 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Ellos </a:t>
            </a:r>
            <a:r>
              <a:rPr lang="es-ES" sz="2400" dirty="0" smtClean="0">
                <a:latin typeface="Calibri" pitchFamily="34" charset="0"/>
              </a:rPr>
              <a:t>no entienden esto. Por el cielo! Este grupo está disipando la gloria de la Torá y nublando </a:t>
            </a:r>
            <a:r>
              <a:rPr lang="es-ES" sz="2400" dirty="0" smtClean="0">
                <a:latin typeface="Calibri" pitchFamily="34" charset="0"/>
              </a:rPr>
              <a:t>su luz, colocando la </a:t>
            </a:r>
            <a:r>
              <a:rPr lang="es-ES" sz="2400" dirty="0" smtClean="0">
                <a:latin typeface="Calibri" pitchFamily="34" charset="0"/>
              </a:rPr>
              <a:t>Torá de Dios </a:t>
            </a:r>
            <a:r>
              <a:rPr lang="es-ES" sz="2400" dirty="0" smtClean="0">
                <a:latin typeface="Calibri" pitchFamily="34" charset="0"/>
              </a:rPr>
              <a:t>opuesta a su intención”. </a:t>
            </a:r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9" name="8 CuadroTexto"/>
          <p:cNvSpPr txBox="1"/>
          <p:nvPr/>
        </p:nvSpPr>
        <p:spPr>
          <a:xfrm>
            <a:off x="6324600" y="43434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smtClean="0"/>
              <a:t>Vilna Gaón -Ibn Ezra</a:t>
            </a:r>
          </a:p>
          <a:p>
            <a:pPr algn="ctr"/>
            <a:r>
              <a:rPr lang="es-CO" sz="1400" dirty="0" smtClean="0"/>
              <a:t>Rambam  -  Rashí </a:t>
            </a:r>
            <a:endParaRPr lang="es-CO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50" y="2514600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533400" y="1600200"/>
            <a:ext cx="56388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Rambam </a:t>
            </a:r>
            <a:r>
              <a:rPr lang="es-ES" sz="2400" dirty="0" smtClean="0">
                <a:latin typeface="Calibri" pitchFamily="34" charset="0"/>
              </a:rPr>
              <a:t>cree que </a:t>
            </a:r>
            <a:r>
              <a:rPr lang="es-ES" sz="2400" dirty="0" smtClean="0">
                <a:latin typeface="Calibri" pitchFamily="34" charset="0"/>
              </a:rPr>
              <a:t>al exigir </a:t>
            </a:r>
            <a:r>
              <a:rPr lang="es-ES" sz="2400" dirty="0" smtClean="0">
                <a:latin typeface="Calibri" pitchFamily="34" charset="0"/>
              </a:rPr>
              <a:t>la aceptación de las palabras de </a:t>
            </a:r>
            <a:r>
              <a:rPr lang="es-ES" sz="2400" dirty="0" err="1" smtClean="0">
                <a:latin typeface="Calibri" pitchFamily="34" charset="0"/>
              </a:rPr>
              <a:t>Hazal</a:t>
            </a:r>
            <a:r>
              <a:rPr lang="es-ES" sz="2400" dirty="0" smtClean="0">
                <a:latin typeface="Calibri" pitchFamily="34" charset="0"/>
              </a:rPr>
              <a:t> incluso cuando </a:t>
            </a:r>
            <a:r>
              <a:rPr lang="es-ES" sz="2400" dirty="0" smtClean="0">
                <a:latin typeface="Calibri" pitchFamily="34" charset="0"/>
              </a:rPr>
              <a:t>están </a:t>
            </a:r>
            <a:r>
              <a:rPr lang="es-ES" sz="2400" dirty="0" smtClean="0">
                <a:latin typeface="Calibri" pitchFamily="34" charset="0"/>
              </a:rPr>
              <a:t>manifiestamente </a:t>
            </a:r>
            <a:r>
              <a:rPr lang="es-ES" sz="2400" dirty="0" smtClean="0">
                <a:latin typeface="Calibri" pitchFamily="34" charset="0"/>
              </a:rPr>
              <a:t>irrazonables </a:t>
            </a:r>
            <a:r>
              <a:rPr lang="es-ES" sz="2400" dirty="0" smtClean="0">
                <a:latin typeface="Calibri" pitchFamily="34" charset="0"/>
              </a:rPr>
              <a:t>o </a:t>
            </a:r>
            <a:r>
              <a:rPr lang="es-ES" sz="2400" dirty="0" smtClean="0">
                <a:latin typeface="Calibri" pitchFamily="34" charset="0"/>
              </a:rPr>
              <a:t>erróneos, </a:t>
            </a:r>
            <a:r>
              <a:rPr lang="es-ES" sz="2400" dirty="0" smtClean="0">
                <a:latin typeface="Calibri" pitchFamily="34" charset="0"/>
              </a:rPr>
              <a:t>no </a:t>
            </a:r>
            <a:r>
              <a:rPr lang="es-ES" sz="2400" dirty="0" smtClean="0">
                <a:latin typeface="Calibri" pitchFamily="34" charset="0"/>
              </a:rPr>
              <a:t>es una </a:t>
            </a:r>
            <a:r>
              <a:rPr lang="es-ES" sz="2400" dirty="0" smtClean="0">
                <a:latin typeface="Calibri" pitchFamily="34" charset="0"/>
              </a:rPr>
              <a:t>demostración de lealtad a </a:t>
            </a:r>
            <a:r>
              <a:rPr lang="es-ES" sz="2400" dirty="0" smtClean="0">
                <a:latin typeface="Calibri" pitchFamily="34" charset="0"/>
              </a:rPr>
              <a:t>los </a:t>
            </a:r>
            <a:r>
              <a:rPr lang="es-ES" sz="2400" dirty="0" smtClean="0">
                <a:latin typeface="Calibri" pitchFamily="34" charset="0"/>
              </a:rPr>
              <a:t>rabinos; más bien se </a:t>
            </a:r>
            <a:r>
              <a:rPr lang="es-ES" sz="2400" dirty="0" smtClean="0">
                <a:latin typeface="Calibri" pitchFamily="34" charset="0"/>
              </a:rPr>
              <a:t>trata </a:t>
            </a:r>
            <a:r>
              <a:rPr lang="es-ES" sz="2400" dirty="0" smtClean="0">
                <a:latin typeface="Calibri" pitchFamily="34" charset="0"/>
              </a:rPr>
              <a:t>de una grave </a:t>
            </a:r>
            <a:r>
              <a:rPr lang="es-ES" sz="2400" dirty="0" smtClean="0">
                <a:latin typeface="Calibri" pitchFamily="34" charset="0"/>
              </a:rPr>
              <a:t>humillación de </a:t>
            </a:r>
            <a:r>
              <a:rPr lang="es-ES" sz="2400" dirty="0" smtClean="0">
                <a:latin typeface="Calibri" pitchFamily="34" charset="0"/>
              </a:rPr>
              <a:t>su credibilidad intelectual. 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La </a:t>
            </a:r>
            <a:r>
              <a:rPr lang="es-ES" sz="2400" dirty="0" smtClean="0">
                <a:latin typeface="Calibri" pitchFamily="34" charset="0"/>
              </a:rPr>
              <a:t>gente razonable </a:t>
            </a:r>
            <a:r>
              <a:rPr lang="es-ES" sz="2400" dirty="0" smtClean="0">
                <a:latin typeface="Calibri" pitchFamily="34" charset="0"/>
              </a:rPr>
              <a:t>vendría entonces </a:t>
            </a:r>
            <a:r>
              <a:rPr lang="es-ES" sz="2400" dirty="0" smtClean="0">
                <a:latin typeface="Calibri" pitchFamily="34" charset="0"/>
              </a:rPr>
              <a:t>a </a:t>
            </a:r>
            <a:r>
              <a:rPr lang="es-ES" sz="2400" dirty="0" smtClean="0">
                <a:latin typeface="Calibri" pitchFamily="34" charset="0"/>
              </a:rPr>
              <a:t>desconocer a </a:t>
            </a:r>
            <a:r>
              <a:rPr lang="es-ES" sz="2400" dirty="0" smtClean="0">
                <a:latin typeface="Calibri" pitchFamily="34" charset="0"/>
              </a:rPr>
              <a:t>los rabinos como pensadores serios, y perderían la confianza en su autoridad religiosa.</a:t>
            </a:r>
            <a:endParaRPr lang="es-ES" sz="2400" dirty="0" smtClean="0">
              <a:latin typeface="Calibri" pitchFamily="34" charset="0"/>
            </a:endParaRPr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9" name="8 CuadroTexto"/>
          <p:cNvSpPr txBox="1"/>
          <p:nvPr/>
        </p:nvSpPr>
        <p:spPr>
          <a:xfrm>
            <a:off x="6324600" y="43434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smtClean="0"/>
              <a:t>Vilna Gaón -Ibn Ezra</a:t>
            </a:r>
          </a:p>
          <a:p>
            <a:pPr algn="ctr"/>
            <a:r>
              <a:rPr lang="es-CO" sz="1400" dirty="0" smtClean="0"/>
              <a:t>Rambam  -  Rashí </a:t>
            </a:r>
            <a:endParaRPr lang="es-CO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50" y="2514600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6477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Rabino Abraham, hijo de Rambam, señaló que no hay que aceptar la verdad de un enunciado </a:t>
            </a:r>
            <a:r>
              <a:rPr lang="es-ES" sz="2400" dirty="0" smtClean="0">
                <a:latin typeface="Calibri" pitchFamily="34" charset="0"/>
              </a:rPr>
              <a:t>basado simplemente </a:t>
            </a:r>
            <a:r>
              <a:rPr lang="es-ES" sz="2400" dirty="0" smtClean="0">
                <a:latin typeface="Calibri" pitchFamily="34" charset="0"/>
              </a:rPr>
              <a:t>en la autoridad de la persona que lo dijo.</a:t>
            </a:r>
          </a:p>
          <a:p>
            <a:r>
              <a:rPr lang="es-ES" sz="2400" dirty="0" smtClean="0">
                <a:latin typeface="Calibri" pitchFamily="34" charset="0"/>
              </a:rPr>
              <a:t>Más </a:t>
            </a:r>
            <a:r>
              <a:rPr lang="es-ES" sz="2400" dirty="0" smtClean="0">
                <a:latin typeface="Calibri" pitchFamily="34" charset="0"/>
              </a:rPr>
              <a:t>bien, debemos usar nuestra razón para determinar su validez. 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Por </a:t>
            </a:r>
            <a:r>
              <a:rPr lang="es-ES" sz="2400" dirty="0" smtClean="0">
                <a:latin typeface="Calibri" pitchFamily="34" charset="0"/>
              </a:rPr>
              <a:t>otra parte, </a:t>
            </a:r>
            <a:r>
              <a:rPr lang="es-ES" sz="2400" dirty="0" smtClean="0">
                <a:latin typeface="Calibri" pitchFamily="34" charset="0"/>
              </a:rPr>
              <a:t>no tiene solidez intelectual aceptar </a:t>
            </a:r>
            <a:r>
              <a:rPr lang="es-ES" sz="2400" dirty="0" smtClean="0">
                <a:latin typeface="Calibri" pitchFamily="34" charset="0"/>
              </a:rPr>
              <a:t>ciegamente las enseñanzas de nuestros sabios en materia de medicina y ciencias naturales, ya que </a:t>
            </a:r>
            <a:r>
              <a:rPr lang="es-ES" sz="2400" dirty="0" smtClean="0">
                <a:latin typeface="Calibri" pitchFamily="34" charset="0"/>
              </a:rPr>
              <a:t>estas </a:t>
            </a:r>
            <a:r>
              <a:rPr lang="es-ES" sz="2400" dirty="0" smtClean="0">
                <a:latin typeface="Calibri" pitchFamily="34" charset="0"/>
              </a:rPr>
              <a:t>no eran sus áreas de especialización</a:t>
            </a:r>
            <a:r>
              <a:rPr lang="es-ES" sz="2400" dirty="0" smtClean="0">
                <a:latin typeface="Calibri" pitchFamily="34" charset="0"/>
              </a:rPr>
              <a:t>.</a:t>
            </a:r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9" name="8 CuadroTexto"/>
          <p:cNvSpPr txBox="1"/>
          <p:nvPr/>
        </p:nvSpPr>
        <p:spPr>
          <a:xfrm>
            <a:off x="7086600" y="2971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00" dirty="0" smtClean="0"/>
              <a:t>Vilna Gaón -Ibn Ezra</a:t>
            </a:r>
          </a:p>
          <a:p>
            <a:pPr algn="ctr"/>
            <a:r>
              <a:rPr lang="es-CO" sz="900" dirty="0" smtClean="0"/>
              <a:t>Rambam  -  Rashí </a:t>
            </a:r>
            <a:endParaRPr lang="es-CO" sz="9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1828800"/>
            <a:ext cx="10096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533400" y="1600200"/>
            <a:ext cx="6477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"</a:t>
            </a:r>
            <a:r>
              <a:rPr lang="es-ES" sz="2400" dirty="0" smtClean="0">
                <a:latin typeface="Calibri" pitchFamily="34" charset="0"/>
              </a:rPr>
              <a:t>Nosotros y toda persona inteligente y </a:t>
            </a:r>
            <a:r>
              <a:rPr lang="es-ES" sz="2400" dirty="0" smtClean="0">
                <a:latin typeface="Calibri" pitchFamily="34" charset="0"/>
              </a:rPr>
              <a:t>sabia, </a:t>
            </a:r>
            <a:r>
              <a:rPr lang="es-ES" sz="2400" dirty="0" smtClean="0">
                <a:latin typeface="Calibri" pitchFamily="34" charset="0"/>
              </a:rPr>
              <a:t>estamos obligados a evaluar cada idea y cada declaración, para encontrar la forma en que </a:t>
            </a:r>
            <a:r>
              <a:rPr lang="es-ES" sz="2400" dirty="0" smtClean="0">
                <a:latin typeface="Calibri" pitchFamily="34" charset="0"/>
              </a:rPr>
              <a:t>podamos entenderlo</a:t>
            </a:r>
            <a:r>
              <a:rPr lang="es-ES" sz="2400" dirty="0" smtClean="0">
                <a:latin typeface="Calibri" pitchFamily="34" charset="0"/>
              </a:rPr>
              <a:t>; para probar la verdad y establecer lo que es digno de ser </a:t>
            </a:r>
            <a:r>
              <a:rPr lang="es-ES" sz="2400" dirty="0" smtClean="0">
                <a:latin typeface="Calibri" pitchFamily="34" charset="0"/>
              </a:rPr>
              <a:t>establecido, </a:t>
            </a:r>
            <a:r>
              <a:rPr lang="es-ES" sz="2400" dirty="0" smtClean="0">
                <a:latin typeface="Calibri" pitchFamily="34" charset="0"/>
              </a:rPr>
              <a:t>y para anular lo que es digno de ser anulado ....</a:t>
            </a:r>
          </a:p>
          <a:p>
            <a:r>
              <a:rPr lang="es-ES" sz="2400" dirty="0" smtClean="0">
                <a:latin typeface="Calibri" pitchFamily="34" charset="0"/>
              </a:rPr>
              <a:t>Vemos </a:t>
            </a:r>
            <a:r>
              <a:rPr lang="es-ES" sz="2400" dirty="0" smtClean="0">
                <a:latin typeface="Calibri" pitchFamily="34" charset="0"/>
              </a:rPr>
              <a:t>que nuestros sabios </a:t>
            </a:r>
            <a:r>
              <a:rPr lang="es-ES" sz="2400" dirty="0" smtClean="0">
                <a:latin typeface="Calibri" pitchFamily="34" charset="0"/>
              </a:rPr>
              <a:t>dijeron: </a:t>
            </a:r>
            <a:r>
              <a:rPr lang="es-ES" sz="2400" dirty="0" smtClean="0">
                <a:latin typeface="Calibri" pitchFamily="34" charset="0"/>
              </a:rPr>
              <a:t>si es una </a:t>
            </a:r>
            <a:r>
              <a:rPr lang="es-ES" sz="2400" dirty="0" smtClean="0">
                <a:latin typeface="Calibri" pitchFamily="34" charset="0"/>
              </a:rPr>
              <a:t>Halajá </a:t>
            </a:r>
            <a:r>
              <a:rPr lang="es-ES" sz="2400" dirty="0" smtClean="0">
                <a:latin typeface="Calibri" pitchFamily="34" charset="0"/>
              </a:rPr>
              <a:t>[tradición </a:t>
            </a:r>
            <a:r>
              <a:rPr lang="es-ES" sz="2400" dirty="0" smtClean="0">
                <a:latin typeface="Calibri" pitchFamily="34" charset="0"/>
              </a:rPr>
              <a:t>legal universalmente </a:t>
            </a:r>
            <a:r>
              <a:rPr lang="es-ES" sz="2400" dirty="0" smtClean="0">
                <a:latin typeface="Calibri" pitchFamily="34" charset="0"/>
              </a:rPr>
              <a:t>aceptada] vamos a aceptarlo; pero si se trata de una decisión [sobre la base de la opinión individual], hay espacio para la discusión.</a:t>
            </a:r>
            <a:endParaRPr lang="es-ES" sz="2400" dirty="0" smtClean="0">
              <a:latin typeface="Calibri" pitchFamily="34" charset="0"/>
            </a:endParaRPr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9" name="8 CuadroTexto"/>
          <p:cNvSpPr txBox="1"/>
          <p:nvPr/>
        </p:nvSpPr>
        <p:spPr>
          <a:xfrm>
            <a:off x="7086600" y="29718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00" dirty="0" smtClean="0"/>
              <a:t>Vilna Gaón -Ibn Ezra</a:t>
            </a:r>
          </a:p>
          <a:p>
            <a:pPr algn="ctr"/>
            <a:r>
              <a:rPr lang="es-CO" sz="1000" dirty="0" smtClean="0"/>
              <a:t>Rambam  -  Rashí </a:t>
            </a:r>
            <a:endParaRPr lang="es-CO" sz="10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1828800"/>
            <a:ext cx="10096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533400" y="1600200"/>
            <a:ext cx="66294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Rambam y su hijo argumentaron que uno no necesita y no hay que suprimir la razón para ser una persona religiosa. 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Uno no </a:t>
            </a:r>
            <a:r>
              <a:rPr lang="es-ES" sz="2400" dirty="0" smtClean="0">
                <a:latin typeface="Calibri" pitchFamily="34" charset="0"/>
              </a:rPr>
              <a:t>debe esperar a rendirse </a:t>
            </a:r>
            <a:r>
              <a:rPr lang="es-ES" sz="2400" dirty="0" smtClean="0">
                <a:latin typeface="Calibri" pitchFamily="34" charset="0"/>
              </a:rPr>
              <a:t>en su razón </a:t>
            </a:r>
            <a:r>
              <a:rPr lang="es-ES" sz="2400" dirty="0" smtClean="0">
                <a:latin typeface="Calibri" pitchFamily="34" charset="0"/>
              </a:rPr>
              <a:t>cuando evaluamos declaraciones rabínicas. Tampoco hay que enseñar Torá a nuestros hijos y estudiantes de una manera que </a:t>
            </a:r>
            <a:r>
              <a:rPr lang="es-ES" sz="2400" dirty="0" smtClean="0">
                <a:latin typeface="Calibri" pitchFamily="34" charset="0"/>
              </a:rPr>
              <a:t>exija </a:t>
            </a:r>
            <a:r>
              <a:rPr lang="es-ES" sz="2400" dirty="0" smtClean="0">
                <a:latin typeface="Calibri" pitchFamily="34" charset="0"/>
              </a:rPr>
              <a:t>obediencia ciega y </a:t>
            </a:r>
            <a:r>
              <a:rPr lang="es-ES" sz="2400" dirty="0" smtClean="0">
                <a:latin typeface="Calibri" pitchFamily="34" charset="0"/>
              </a:rPr>
              <a:t>suspender </a:t>
            </a:r>
            <a:r>
              <a:rPr lang="es-ES" sz="2400" dirty="0" smtClean="0">
                <a:latin typeface="Calibri" pitchFamily="34" charset="0"/>
              </a:rPr>
              <a:t>la razón. De lo contrario, crecerán un día y </a:t>
            </a:r>
            <a:r>
              <a:rPr lang="es-ES" sz="2400" dirty="0" smtClean="0">
                <a:latin typeface="Calibri" pitchFamily="34" charset="0"/>
              </a:rPr>
              <a:t>se darán cuenta </a:t>
            </a:r>
            <a:r>
              <a:rPr lang="es-ES" sz="2400" dirty="0" smtClean="0">
                <a:latin typeface="Calibri" pitchFamily="34" charset="0"/>
              </a:rPr>
              <a:t>de que hemos enseñado esas cosas irracionales o incorrectas; esto hará </a:t>
            </a:r>
            <a:r>
              <a:rPr lang="es-ES" sz="2400" dirty="0" smtClean="0">
                <a:latin typeface="Calibri" pitchFamily="34" charset="0"/>
              </a:rPr>
              <a:t>desconfiar </a:t>
            </a:r>
            <a:r>
              <a:rPr lang="es-ES" sz="2400" dirty="0" smtClean="0">
                <a:latin typeface="Calibri" pitchFamily="34" charset="0"/>
              </a:rPr>
              <a:t>de todo lo que les hemos enseñado</a:t>
            </a:r>
            <a:r>
              <a:rPr lang="es-ES" sz="2400" dirty="0" smtClean="0">
                <a:latin typeface="Calibri" pitchFamily="34" charset="0"/>
              </a:rPr>
              <a:t>.</a:t>
            </a:r>
            <a:endParaRPr lang="es-ES" sz="2400" dirty="0" smtClean="0">
              <a:latin typeface="Calibri" pitchFamily="34" charset="0"/>
            </a:endParaRPr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9" name="8 CuadroTexto"/>
          <p:cNvSpPr txBox="1"/>
          <p:nvPr/>
        </p:nvSpPr>
        <p:spPr>
          <a:xfrm>
            <a:off x="7239000" y="312420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00" dirty="0" smtClean="0"/>
              <a:t>Vilna Gaón -Ibn Ezra</a:t>
            </a:r>
          </a:p>
          <a:p>
            <a:pPr algn="ctr"/>
            <a:r>
              <a:rPr lang="es-CO" sz="1000" dirty="0" smtClean="0"/>
              <a:t>Rambam  -  Rashí </a:t>
            </a:r>
            <a:endParaRPr lang="es-CO" sz="1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1905000"/>
            <a:ext cx="10858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7912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Estos </a:t>
            </a:r>
            <a:r>
              <a:rPr lang="es-ES" sz="2400" dirty="0" smtClean="0">
                <a:latin typeface="Calibri" pitchFamily="34" charset="0"/>
              </a:rPr>
              <a:t>pensamientos han venido a la mente recientemente debido a una serie de casos específicos</a:t>
            </a:r>
            <a:r>
              <a:rPr lang="es-ES" sz="2400" dirty="0" smtClean="0">
                <a:latin typeface="Calibri" pitchFamily="34" charset="0"/>
              </a:rPr>
              <a:t>.</a:t>
            </a:r>
          </a:p>
          <a:p>
            <a:r>
              <a:rPr lang="es-ES" sz="2400" dirty="0" smtClean="0">
                <a:latin typeface="Calibri" pitchFamily="34" charset="0"/>
              </a:rPr>
              <a:t>1. </a:t>
            </a:r>
            <a:r>
              <a:rPr lang="es-ES" sz="2400" dirty="0" smtClean="0">
                <a:latin typeface="Calibri" pitchFamily="34" charset="0"/>
              </a:rPr>
              <a:t>Un </a:t>
            </a:r>
            <a:r>
              <a:rPr lang="es-ES" sz="2400" dirty="0" smtClean="0">
                <a:latin typeface="Calibri" pitchFamily="34" charset="0"/>
              </a:rPr>
              <a:t>niño de diez </a:t>
            </a:r>
            <a:r>
              <a:rPr lang="es-ES" sz="2400" dirty="0" smtClean="0">
                <a:latin typeface="Calibri" pitchFamily="34" charset="0"/>
              </a:rPr>
              <a:t>años en un día de clase su </a:t>
            </a:r>
            <a:r>
              <a:rPr lang="es-ES" sz="2400" dirty="0" smtClean="0">
                <a:latin typeface="Calibri" pitchFamily="34" charset="0"/>
              </a:rPr>
              <a:t>maestro </a:t>
            </a:r>
            <a:r>
              <a:rPr lang="es-ES" sz="2400" dirty="0" smtClean="0">
                <a:latin typeface="Calibri" pitchFamily="34" charset="0"/>
              </a:rPr>
              <a:t>de Torá le </a:t>
            </a:r>
            <a:r>
              <a:rPr lang="es-ES" sz="2400" dirty="0" smtClean="0">
                <a:latin typeface="Calibri" pitchFamily="34" charset="0"/>
              </a:rPr>
              <a:t>dijo </a:t>
            </a:r>
            <a:r>
              <a:rPr lang="es-ES" sz="2400" dirty="0" smtClean="0">
                <a:latin typeface="Calibri" pitchFamily="34" charset="0"/>
              </a:rPr>
              <a:t>que </a:t>
            </a:r>
            <a:r>
              <a:rPr lang="es-ES" sz="2400" dirty="0" smtClean="0">
                <a:latin typeface="Calibri" pitchFamily="34" charset="0"/>
              </a:rPr>
              <a:t>los dinosaurios nunca existieron.</a:t>
            </a:r>
          </a:p>
          <a:p>
            <a:r>
              <a:rPr lang="es-ES" sz="2400" dirty="0" smtClean="0">
                <a:latin typeface="Calibri" pitchFamily="34" charset="0"/>
              </a:rPr>
              <a:t>Ya que </a:t>
            </a:r>
            <a:r>
              <a:rPr lang="es-ES" sz="2400" dirty="0" smtClean="0">
                <a:latin typeface="Calibri" pitchFamily="34" charset="0"/>
              </a:rPr>
              <a:t>la tradición rabínica enseña que el mundo se encuentra a menos de 6000 años de edad, no es posible que los científicos pueden </a:t>
            </a:r>
            <a:r>
              <a:rPr lang="es-ES" sz="2400" dirty="0" smtClean="0">
                <a:latin typeface="Calibri" pitchFamily="34" charset="0"/>
              </a:rPr>
              <a:t>estar correctos </a:t>
            </a:r>
            <a:r>
              <a:rPr lang="es-ES" sz="2400" dirty="0" smtClean="0">
                <a:latin typeface="Calibri" pitchFamily="34" charset="0"/>
              </a:rPr>
              <a:t>cuando afirman que los dinosaurios vivieron en la tierra millones de años atrás</a:t>
            </a:r>
            <a:r>
              <a:rPr lang="es-ES" sz="2400" dirty="0" smtClean="0">
                <a:latin typeface="Calibri" pitchFamily="34" charset="0"/>
              </a:rPr>
              <a:t>.</a:t>
            </a:r>
            <a:endParaRPr lang="es-ES" sz="2400" dirty="0" smtClean="0">
              <a:latin typeface="Calibri" pitchFamily="34" charset="0"/>
            </a:endParaRPr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" name="Picture 2" descr="https://upload.wikimedia.org/wikipedia/commons/a/ab/Palais_de_la_Decouverte_Tyrannosaurus_rex_p10500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6340" y="2438400"/>
            <a:ext cx="2828041" cy="1828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2054" y="2743200"/>
            <a:ext cx="2745246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7912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El </a:t>
            </a:r>
            <a:r>
              <a:rPr lang="es-ES" sz="2400" dirty="0" smtClean="0">
                <a:latin typeface="Calibri" pitchFamily="34" charset="0"/>
              </a:rPr>
              <a:t>muchacho dijo a su maestro que recientemente visitó el Museo de Historia Natural de la ciudad de Nueva York y vio los huesos de dinosaurios con sus propios ojos! 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¿</a:t>
            </a:r>
            <a:r>
              <a:rPr lang="es-ES" sz="2400" dirty="0" smtClean="0">
                <a:latin typeface="Calibri" pitchFamily="34" charset="0"/>
              </a:rPr>
              <a:t>Cómo podría el maestro negar que existieron los dinosaurios? 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El </a:t>
            </a:r>
            <a:r>
              <a:rPr lang="es-ES" sz="2400" dirty="0" smtClean="0">
                <a:latin typeface="Calibri" pitchFamily="34" charset="0"/>
              </a:rPr>
              <a:t>maestro respondió: "usted no vio los huesos de dinosaurios.</a:t>
            </a:r>
          </a:p>
          <a:p>
            <a:r>
              <a:rPr lang="es-ES" sz="2400" dirty="0" smtClean="0">
                <a:latin typeface="Calibri" pitchFamily="34" charset="0"/>
              </a:rPr>
              <a:t>Lo </a:t>
            </a:r>
            <a:r>
              <a:rPr lang="es-ES" sz="2400" dirty="0" smtClean="0">
                <a:latin typeface="Calibri" pitchFamily="34" charset="0"/>
              </a:rPr>
              <a:t>que viste eran huesos de perro que se </a:t>
            </a:r>
            <a:r>
              <a:rPr lang="es-ES" sz="2400" dirty="0" smtClean="0">
                <a:latin typeface="Calibri" pitchFamily="34" charset="0"/>
              </a:rPr>
              <a:t>hincharon </a:t>
            </a:r>
            <a:r>
              <a:rPr lang="es-ES" sz="2400" dirty="0" smtClean="0">
                <a:latin typeface="Calibri" pitchFamily="34" charset="0"/>
              </a:rPr>
              <a:t>durante el diluvio de </a:t>
            </a:r>
            <a:r>
              <a:rPr lang="es-ES" sz="2400" dirty="0" smtClean="0">
                <a:latin typeface="Calibri" pitchFamily="34" charset="0"/>
              </a:rPr>
              <a:t>Noé".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Picture 4" descr="https://encrypted-tbn0.gstatic.com/images?q=tbn:ANd9GcSpy-4J9_9m8RRvbFy5nexc4qnwfUjbw89c-KW9kErauozxZDjqd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8918" y="2362200"/>
            <a:ext cx="2804008" cy="2286000"/>
          </a:xfrm>
          <a:prstGeom prst="rect">
            <a:avLst/>
          </a:prstGeom>
          <a:noFill/>
        </p:spPr>
      </p:pic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48768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2. Un profesor de ciencias en una moderna escuela </a:t>
            </a:r>
            <a:r>
              <a:rPr lang="es-ES" sz="2400" dirty="0" smtClean="0">
                <a:latin typeface="Calibri" pitchFamily="34" charset="0"/>
              </a:rPr>
              <a:t>ortodoxa </a:t>
            </a:r>
            <a:r>
              <a:rPr lang="es-ES" sz="2400" dirty="0" smtClean="0">
                <a:latin typeface="Calibri" pitchFamily="34" charset="0"/>
              </a:rPr>
              <a:t>estaba diseccionando la laringe de una oveja, como parte de una clase de ciencias para su clase de octavo grado.</a:t>
            </a:r>
          </a:p>
          <a:p>
            <a:r>
              <a:rPr lang="es-ES" sz="2400" dirty="0" smtClean="0">
                <a:latin typeface="Calibri" pitchFamily="34" charset="0"/>
              </a:rPr>
              <a:t>Algunos </a:t>
            </a:r>
            <a:r>
              <a:rPr lang="es-ES" sz="2400" dirty="0" smtClean="0">
                <a:latin typeface="Calibri" pitchFamily="34" charset="0"/>
              </a:rPr>
              <a:t>estudiantes se dieron cuenta de que </a:t>
            </a:r>
            <a:r>
              <a:rPr lang="es-ES" sz="2400" dirty="0" smtClean="0">
                <a:latin typeface="Calibri" pitchFamily="34" charset="0"/>
              </a:rPr>
              <a:t>la cavidad del aire estaba </a:t>
            </a:r>
            <a:r>
              <a:rPr lang="es-ES" sz="2400" dirty="0" smtClean="0">
                <a:latin typeface="Calibri" pitchFamily="34" charset="0"/>
              </a:rPr>
              <a:t>en frente y </a:t>
            </a:r>
            <a:r>
              <a:rPr lang="es-ES" sz="2400" dirty="0" smtClean="0">
                <a:latin typeface="Calibri" pitchFamily="34" charset="0"/>
              </a:rPr>
              <a:t>la cavidad de </a:t>
            </a:r>
            <a:r>
              <a:rPr lang="es-ES" sz="2400" dirty="0" smtClean="0">
                <a:latin typeface="Calibri" pitchFamily="34" charset="0"/>
              </a:rPr>
              <a:t>alimentación </a:t>
            </a:r>
            <a:r>
              <a:rPr lang="es-ES" sz="2400" dirty="0" smtClean="0">
                <a:latin typeface="Calibri" pitchFamily="34" charset="0"/>
              </a:rPr>
              <a:t>estaba detrás </a:t>
            </a:r>
            <a:r>
              <a:rPr lang="es-ES" sz="2400" dirty="0" smtClean="0">
                <a:latin typeface="Calibri" pitchFamily="34" charset="0"/>
              </a:rPr>
              <a:t>de él. </a:t>
            </a:r>
            <a:endParaRPr lang="es-ES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4864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Los </a:t>
            </a:r>
            <a:r>
              <a:rPr lang="es-ES" sz="2400" dirty="0" smtClean="0">
                <a:latin typeface="Calibri" pitchFamily="34" charset="0"/>
              </a:rPr>
              <a:t>estudiantes dijeron: esto no puede ser correcto</a:t>
            </a:r>
            <a:r>
              <a:rPr lang="es-ES" sz="2400" dirty="0" smtClean="0">
                <a:latin typeface="Calibri" pitchFamily="34" charset="0"/>
              </a:rPr>
              <a:t>.</a:t>
            </a:r>
            <a:r>
              <a:rPr lang="es-ES" sz="2400" dirty="0" smtClean="0">
                <a:latin typeface="Calibri" pitchFamily="34" charset="0"/>
              </a:rPr>
              <a:t> Hemos aprendido en la clase de Torá que el tubo de alimentación está a la izquierda y la tráquea está a la derecha.</a:t>
            </a:r>
          </a:p>
          <a:p>
            <a:r>
              <a:rPr lang="es-ES" sz="2400" dirty="0" smtClean="0">
                <a:latin typeface="Calibri" pitchFamily="34" charset="0"/>
              </a:rPr>
              <a:t>Es </a:t>
            </a:r>
            <a:r>
              <a:rPr lang="es-ES" sz="2400" dirty="0" smtClean="0">
                <a:latin typeface="Calibri" pitchFamily="34" charset="0"/>
              </a:rPr>
              <a:t>por eso </a:t>
            </a:r>
            <a:r>
              <a:rPr lang="es-ES" sz="2400" dirty="0" smtClean="0">
                <a:latin typeface="Calibri" pitchFamily="34" charset="0"/>
              </a:rPr>
              <a:t>que descansamos </a:t>
            </a:r>
            <a:r>
              <a:rPr lang="es-ES" sz="2400" dirty="0" smtClean="0">
                <a:latin typeface="Calibri" pitchFamily="34" charset="0"/>
              </a:rPr>
              <a:t>a la izquierda en la </a:t>
            </a:r>
            <a:r>
              <a:rPr lang="es-ES" sz="2400" dirty="0" smtClean="0">
                <a:latin typeface="Calibri" pitchFamily="34" charset="0"/>
              </a:rPr>
              <a:t>víspera de la </a:t>
            </a:r>
            <a:r>
              <a:rPr lang="es-ES" sz="2400" dirty="0" smtClean="0">
                <a:latin typeface="Calibri" pitchFamily="34" charset="0"/>
              </a:rPr>
              <a:t>Pascua </a:t>
            </a:r>
            <a:r>
              <a:rPr lang="es-ES" sz="2400" dirty="0" smtClean="0">
                <a:latin typeface="Calibri" pitchFamily="34" charset="0"/>
              </a:rPr>
              <a:t>en </a:t>
            </a:r>
            <a:r>
              <a:rPr lang="es-ES" sz="2400" dirty="0" smtClean="0">
                <a:latin typeface="Calibri" pitchFamily="34" charset="0"/>
              </a:rPr>
              <a:t>el </a:t>
            </a:r>
            <a:r>
              <a:rPr lang="es-ES" sz="2400" dirty="0" smtClean="0">
                <a:latin typeface="Calibri" pitchFamily="34" charset="0"/>
              </a:rPr>
              <a:t>Séder</a:t>
            </a:r>
            <a:r>
              <a:rPr lang="es-ES" sz="2400" dirty="0" smtClean="0">
                <a:latin typeface="Calibri" pitchFamily="34" charset="0"/>
              </a:rPr>
              <a:t>, por lo que la comida va a ir hacia abajo </a:t>
            </a:r>
            <a:r>
              <a:rPr lang="es-ES" sz="2400" dirty="0" smtClean="0">
                <a:latin typeface="Calibri" pitchFamily="34" charset="0"/>
              </a:rPr>
              <a:t>al </a:t>
            </a:r>
            <a:r>
              <a:rPr lang="es-ES" sz="2400" dirty="0" smtClean="0">
                <a:latin typeface="Calibri" pitchFamily="34" charset="0"/>
              </a:rPr>
              <a:t>tubo de alimentación. Si nos inclinamos hacia la derecha, la comida </a:t>
            </a:r>
            <a:r>
              <a:rPr lang="es-ES" sz="2400" dirty="0" smtClean="0">
                <a:latin typeface="Calibri" pitchFamily="34" charset="0"/>
              </a:rPr>
              <a:t>iría a </a:t>
            </a:r>
            <a:r>
              <a:rPr lang="es-ES" sz="2400" dirty="0" smtClean="0">
                <a:latin typeface="Calibri" pitchFamily="34" charset="0"/>
              </a:rPr>
              <a:t>la tráquea y nos </a:t>
            </a:r>
            <a:r>
              <a:rPr lang="es-ES" sz="2400" dirty="0" smtClean="0">
                <a:latin typeface="Calibri" pitchFamily="34" charset="0"/>
              </a:rPr>
              <a:t>podríamos ahogar.</a:t>
            </a:r>
            <a:endParaRPr lang="es-ES" sz="2400" dirty="0" smtClean="0">
              <a:latin typeface="Calibri" pitchFamily="34" charset="0"/>
            </a:endParaRPr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209800"/>
            <a:ext cx="280438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4864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El </a:t>
            </a:r>
            <a:r>
              <a:rPr lang="es-ES" sz="2400" dirty="0" smtClean="0">
                <a:latin typeface="Calibri" pitchFamily="34" charset="0"/>
              </a:rPr>
              <a:t>profesor pidió a los estudiantes </a:t>
            </a:r>
            <a:r>
              <a:rPr lang="es-ES" sz="2400" dirty="0" smtClean="0">
                <a:latin typeface="Calibri" pitchFamily="34" charset="0"/>
              </a:rPr>
              <a:t>que vieran la </a:t>
            </a:r>
            <a:r>
              <a:rPr lang="es-ES" sz="2400" dirty="0" smtClean="0">
                <a:latin typeface="Calibri" pitchFamily="34" charset="0"/>
              </a:rPr>
              <a:t>laringe de las ovejas: podían ver por sí mismos que las tuberías se encuentran uno detrás del otro, no de lado a lado.</a:t>
            </a:r>
          </a:p>
          <a:p>
            <a:r>
              <a:rPr lang="es-ES" sz="2400" dirty="0" smtClean="0">
                <a:latin typeface="Calibri" pitchFamily="34" charset="0"/>
              </a:rPr>
              <a:t>Un </a:t>
            </a:r>
            <a:r>
              <a:rPr lang="es-ES" sz="2400" dirty="0" smtClean="0">
                <a:latin typeface="Calibri" pitchFamily="34" charset="0"/>
              </a:rPr>
              <a:t>estudiante sugirió que esto puede ser cierto para las ovejas, pero no podría ser cierto para los seres humanos.</a:t>
            </a:r>
          </a:p>
          <a:p>
            <a:r>
              <a:rPr lang="es-ES" sz="2400" dirty="0" smtClean="0">
                <a:latin typeface="Calibri" pitchFamily="34" charset="0"/>
              </a:rPr>
              <a:t>El </a:t>
            </a:r>
            <a:r>
              <a:rPr lang="es-ES" sz="2400" dirty="0" smtClean="0">
                <a:latin typeface="Calibri" pitchFamily="34" charset="0"/>
              </a:rPr>
              <a:t>maestro señaló que la fisiología para los seres humanos era </a:t>
            </a:r>
            <a:r>
              <a:rPr lang="es-ES" sz="2400" dirty="0" smtClean="0">
                <a:latin typeface="Calibri" pitchFamily="34" charset="0"/>
              </a:rPr>
              <a:t>la misma. </a:t>
            </a:r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209800"/>
            <a:ext cx="280438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0178" name="Picture 2" descr="http://www.proyectosalonhogar.com/images/CuerpoHumano/respi3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600200"/>
            <a:ext cx="4124325" cy="4229101"/>
          </a:xfrm>
          <a:prstGeom prst="rect">
            <a:avLst/>
          </a:prstGeom>
          <a:noFill/>
        </p:spPr>
      </p:pic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42672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Después </a:t>
            </a:r>
            <a:r>
              <a:rPr lang="es-ES" sz="2400" dirty="0" smtClean="0">
                <a:latin typeface="Calibri" pitchFamily="34" charset="0"/>
              </a:rPr>
              <a:t>de la clase, el profesor examinó esta cuestión con varios maestros </a:t>
            </a:r>
            <a:r>
              <a:rPr lang="es-ES" sz="2400" dirty="0" smtClean="0">
                <a:latin typeface="Calibri" pitchFamily="34" charset="0"/>
              </a:rPr>
              <a:t>de estudios </a:t>
            </a:r>
            <a:r>
              <a:rPr lang="es-ES" sz="2400" dirty="0" smtClean="0">
                <a:latin typeface="Calibri" pitchFamily="34" charset="0"/>
              </a:rPr>
              <a:t>judíos </a:t>
            </a:r>
            <a:r>
              <a:rPr lang="es-ES" sz="2400" dirty="0" smtClean="0">
                <a:latin typeface="Calibri" pitchFamily="34" charset="0"/>
              </a:rPr>
              <a:t>y </a:t>
            </a:r>
            <a:r>
              <a:rPr lang="es-ES" sz="2400" dirty="0" smtClean="0">
                <a:latin typeface="Calibri" pitchFamily="34" charset="0"/>
              </a:rPr>
              <a:t>miembros de la administración.</a:t>
            </a:r>
          </a:p>
          <a:p>
            <a:r>
              <a:rPr lang="es-ES" sz="2400" dirty="0" smtClean="0">
                <a:latin typeface="Calibri" pitchFamily="34" charset="0"/>
              </a:rPr>
              <a:t>La </a:t>
            </a:r>
            <a:r>
              <a:rPr lang="es-ES" sz="2400" dirty="0" smtClean="0">
                <a:latin typeface="Calibri" pitchFamily="34" charset="0"/>
              </a:rPr>
              <a:t>mayoría había asumido que las tuberías estaban al lado del otro. Incluso cuando se les </a:t>
            </a:r>
            <a:r>
              <a:rPr lang="es-ES" sz="2400" dirty="0" smtClean="0">
                <a:latin typeface="Calibri" pitchFamily="34" charset="0"/>
              </a:rPr>
              <a:t>presentaron </a:t>
            </a:r>
            <a:r>
              <a:rPr lang="es-ES" sz="2400" dirty="0" smtClean="0">
                <a:latin typeface="Calibri" pitchFamily="34" charset="0"/>
              </a:rPr>
              <a:t>los hechos científicos, </a:t>
            </a:r>
            <a:r>
              <a:rPr lang="es-ES" sz="2400" dirty="0" smtClean="0">
                <a:latin typeface="Calibri" pitchFamily="34" charset="0"/>
              </a:rPr>
              <a:t>fueron reacios </a:t>
            </a:r>
            <a:r>
              <a:rPr lang="es-ES" sz="2400" dirty="0" smtClean="0">
                <a:latin typeface="Calibri" pitchFamily="34" charset="0"/>
              </a:rPr>
              <a:t>a aceptar esta información</a:t>
            </a:r>
            <a:r>
              <a:rPr lang="es-ES" sz="2400" dirty="0" smtClean="0">
                <a:latin typeface="Calibri" pitchFamily="34" charset="0"/>
              </a:rPr>
              <a:t>.</a:t>
            </a:r>
            <a:endParaRPr lang="es-ES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42672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Un </a:t>
            </a:r>
            <a:r>
              <a:rPr lang="es-ES" sz="2400" dirty="0" smtClean="0">
                <a:latin typeface="Calibri" pitchFamily="34" charset="0"/>
              </a:rPr>
              <a:t>maestro dijo: </a:t>
            </a:r>
            <a:r>
              <a:rPr lang="es-ES" sz="2400" dirty="0" smtClean="0">
                <a:latin typeface="Calibri" pitchFamily="34" charset="0"/>
              </a:rPr>
              <a:t>“encuentro muy difícil tener que </a:t>
            </a:r>
            <a:r>
              <a:rPr lang="es-ES" sz="2400" dirty="0" smtClean="0">
                <a:latin typeface="Calibri" pitchFamily="34" charset="0"/>
              </a:rPr>
              <a:t>enseñar algo que va en contra de </a:t>
            </a:r>
            <a:r>
              <a:rPr lang="es-ES" sz="2400" dirty="0" err="1" smtClean="0">
                <a:latin typeface="Calibri" pitchFamily="34" charset="0"/>
              </a:rPr>
              <a:t>Hazal</a:t>
            </a:r>
            <a:r>
              <a:rPr lang="es-ES" sz="2400" dirty="0" smtClean="0">
                <a:latin typeface="Calibri" pitchFamily="34" charset="0"/>
              </a:rPr>
              <a:t>." 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(</a:t>
            </a:r>
            <a:r>
              <a:rPr lang="es-ES" sz="2400" dirty="0" smtClean="0">
                <a:latin typeface="Calibri" pitchFamily="34" charset="0"/>
              </a:rPr>
              <a:t>Pero al parecer, no le resultaría difícil enseñar algo que era demostrablemente falsa!)</a:t>
            </a:r>
            <a:endParaRPr lang="es-ES" sz="2400" dirty="0" smtClean="0">
              <a:latin typeface="Calibri" pitchFamily="34" charset="0"/>
            </a:endParaRPr>
          </a:p>
        </p:txBody>
      </p:sp>
      <p:pic>
        <p:nvPicPr>
          <p:cNvPr id="54276" name="Picture 4" descr="http://www.buldumbuldum.com/blog/wp-content/uploads/2014/02/kafani-bunlara-yordugun-kadar-derslere-yorsan-profesor-olmustun-anne-sozundeki-kafa-yorulan-10-sey-350x3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1905000"/>
            <a:ext cx="3333750" cy="3314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2819400"/>
            <a:ext cx="2861854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6388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3. Una clase de la escuela secundaria estaba estudiando las leyes relacionadas con el lavado de </a:t>
            </a:r>
            <a:r>
              <a:rPr lang="es-ES" sz="2400" dirty="0" smtClean="0">
                <a:latin typeface="Calibri" pitchFamily="34" charset="0"/>
              </a:rPr>
              <a:t>las manos </a:t>
            </a:r>
            <a:r>
              <a:rPr lang="es-ES" sz="2400" dirty="0" smtClean="0">
                <a:latin typeface="Calibri" pitchFamily="34" charset="0"/>
              </a:rPr>
              <a:t>en la mañana. 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El </a:t>
            </a:r>
            <a:r>
              <a:rPr lang="es-ES" sz="2400" dirty="0" smtClean="0">
                <a:latin typeface="Calibri" pitchFamily="34" charset="0"/>
              </a:rPr>
              <a:t>profesor explicó, tras el </a:t>
            </a:r>
            <a:r>
              <a:rPr lang="es-ES" sz="2400" dirty="0" err="1" smtClean="0">
                <a:latin typeface="Calibri" pitchFamily="34" charset="0"/>
              </a:rPr>
              <a:t>Shuljan</a:t>
            </a:r>
            <a:r>
              <a:rPr lang="es-ES" sz="2400" dirty="0" smtClean="0">
                <a:latin typeface="Calibri" pitchFamily="34" charset="0"/>
              </a:rPr>
              <a:t> Aruj (</a:t>
            </a:r>
            <a:r>
              <a:rPr lang="es-ES" sz="2400" dirty="0" smtClean="0">
                <a:latin typeface="Calibri" pitchFamily="34" charset="0"/>
              </a:rPr>
              <a:t>O.H. </a:t>
            </a:r>
            <a:r>
              <a:rPr lang="es-ES" sz="2400" dirty="0" smtClean="0">
                <a:latin typeface="Calibri" pitchFamily="34" charset="0"/>
              </a:rPr>
              <a:t>4: 2-3), que las manos se lavan para eliminar un espíritu maligno </a:t>
            </a:r>
            <a:r>
              <a:rPr lang="es-ES" sz="2400" dirty="0" smtClean="0">
                <a:latin typeface="Calibri" pitchFamily="34" charset="0"/>
              </a:rPr>
              <a:t>(</a:t>
            </a:r>
            <a:r>
              <a:rPr lang="es-ES" sz="2400" dirty="0" err="1" smtClean="0">
                <a:latin typeface="Calibri" pitchFamily="34" charset="0"/>
              </a:rPr>
              <a:t>ruah</a:t>
            </a:r>
            <a:r>
              <a:rPr lang="es-ES" sz="2400" dirty="0" smtClean="0">
                <a:latin typeface="Calibri" pitchFamily="34" charset="0"/>
              </a:rPr>
              <a:t> </a:t>
            </a:r>
            <a:r>
              <a:rPr lang="es-ES" sz="2400" dirty="0" err="1" smtClean="0">
                <a:latin typeface="Calibri" pitchFamily="34" charset="0"/>
              </a:rPr>
              <a:t>ra'ah</a:t>
            </a:r>
            <a:r>
              <a:rPr lang="es-ES" sz="2400" dirty="0" smtClean="0">
                <a:latin typeface="Calibri" pitchFamily="34" charset="0"/>
              </a:rPr>
              <a:t>).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Uno no está permitido tocar los ojos u otras partes sensibles del cuerpo antes de lavarse las manos, de lo contrario existe el peligro de que el espíritu del mal causará daño</a:t>
            </a:r>
            <a:r>
              <a:rPr lang="es-ES" sz="2400" dirty="0" smtClean="0">
                <a:latin typeface="Calibri" pitchFamily="34" charset="0"/>
              </a:rPr>
              <a:t>.</a:t>
            </a:r>
            <a:endParaRPr lang="es-ES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2819400"/>
            <a:ext cx="2861854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6388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Un </a:t>
            </a:r>
            <a:r>
              <a:rPr lang="es-ES" sz="2400" dirty="0" smtClean="0">
                <a:latin typeface="Calibri" pitchFamily="34" charset="0"/>
              </a:rPr>
              <a:t>estudiante preguntó: ¿cuál es el significado del espíritu maligno? La mayoría de personas en el mundo no se lavan las manos </a:t>
            </a:r>
            <a:r>
              <a:rPr lang="es-ES" sz="2400" dirty="0" smtClean="0">
                <a:latin typeface="Calibri" pitchFamily="34" charset="0"/>
              </a:rPr>
              <a:t>como lo primero </a:t>
            </a:r>
            <a:r>
              <a:rPr lang="es-ES" sz="2400" dirty="0" smtClean="0">
                <a:latin typeface="Calibri" pitchFamily="34" charset="0"/>
              </a:rPr>
              <a:t>que ritualmente </a:t>
            </a:r>
            <a:r>
              <a:rPr lang="es-ES" sz="2400" dirty="0" smtClean="0">
                <a:latin typeface="Calibri" pitchFamily="34" charset="0"/>
              </a:rPr>
              <a:t>está prescrito hacer por </a:t>
            </a:r>
            <a:r>
              <a:rPr lang="es-ES" sz="2400" dirty="0" smtClean="0">
                <a:latin typeface="Calibri" pitchFamily="34" charset="0"/>
              </a:rPr>
              <a:t>la mañana.</a:t>
            </a:r>
          </a:p>
          <a:p>
            <a:r>
              <a:rPr lang="es-ES" sz="2400" dirty="0" smtClean="0">
                <a:latin typeface="Calibri" pitchFamily="34" charset="0"/>
              </a:rPr>
              <a:t>Ellos </a:t>
            </a:r>
            <a:r>
              <a:rPr lang="es-ES" sz="2400" dirty="0" smtClean="0">
                <a:latin typeface="Calibri" pitchFamily="34" charset="0"/>
              </a:rPr>
              <a:t>se tocan </a:t>
            </a:r>
            <a:r>
              <a:rPr lang="es-ES" sz="2400" dirty="0" smtClean="0">
                <a:latin typeface="Calibri" pitchFamily="34" charset="0"/>
              </a:rPr>
              <a:t>sus ojos y oídos, pero ningún daño parece pasar con ellos! ¿El espíritu del mal sólo </a:t>
            </a:r>
            <a:r>
              <a:rPr lang="es-ES" sz="2400" dirty="0" smtClean="0">
                <a:latin typeface="Calibri" pitchFamily="34" charset="0"/>
              </a:rPr>
              <a:t>afecta a Judíos </a:t>
            </a:r>
            <a:r>
              <a:rPr lang="es-ES" sz="2400" dirty="0" smtClean="0">
                <a:latin typeface="Calibri" pitchFamily="34" charset="0"/>
              </a:rPr>
              <a:t>religiosos, y nadie más</a:t>
            </a:r>
            <a:r>
              <a:rPr lang="es-ES" sz="2400" dirty="0" smtClean="0">
                <a:latin typeface="Calibri" pitchFamily="34" charset="0"/>
              </a:rPr>
              <a:t>?</a:t>
            </a:r>
            <a:endParaRPr lang="es-ES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2819400"/>
            <a:ext cx="2861854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6388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El </a:t>
            </a:r>
            <a:r>
              <a:rPr lang="es-ES" sz="2400" dirty="0" smtClean="0">
                <a:latin typeface="Calibri" pitchFamily="34" charset="0"/>
              </a:rPr>
              <a:t>maestro le dijo al estudiante que estaba siendo insolente, y que era un principio de fe que debemos confiar en la sabiduría de nuestros sabios.</a:t>
            </a:r>
          </a:p>
          <a:p>
            <a:r>
              <a:rPr lang="es-ES" sz="2400" dirty="0" smtClean="0">
                <a:latin typeface="Calibri" pitchFamily="34" charset="0"/>
              </a:rPr>
              <a:t>Si el </a:t>
            </a:r>
            <a:r>
              <a:rPr lang="es-ES" sz="2400" dirty="0" smtClean="0">
                <a:latin typeface="Calibri" pitchFamily="34" charset="0"/>
              </a:rPr>
              <a:t>Shulján </a:t>
            </a:r>
            <a:r>
              <a:rPr lang="es-ES" sz="2400" dirty="0" smtClean="0">
                <a:latin typeface="Calibri" pitchFamily="34" charset="0"/>
              </a:rPr>
              <a:t>Aruj dice que hay un espíritu maligno </a:t>
            </a:r>
            <a:r>
              <a:rPr lang="es-ES" sz="2400" dirty="0" smtClean="0">
                <a:latin typeface="Calibri" pitchFamily="34" charset="0"/>
              </a:rPr>
              <a:t>peligroso </a:t>
            </a:r>
            <a:r>
              <a:rPr lang="es-ES" sz="2400" dirty="0" smtClean="0">
                <a:latin typeface="Calibri" pitchFamily="34" charset="0"/>
              </a:rPr>
              <a:t>en nuestras manos por la mañana, entonces eso es un hecho absoluto, no sujeto a dudar de nuestra parte.</a:t>
            </a:r>
            <a:endParaRPr lang="es-ES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6388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4. </a:t>
            </a:r>
            <a:r>
              <a:rPr lang="es-ES" sz="2400" dirty="0" smtClean="0">
                <a:latin typeface="Calibri" pitchFamily="34" charset="0"/>
              </a:rPr>
              <a:t>Mientras estudiaban la </a:t>
            </a:r>
            <a:r>
              <a:rPr lang="es-ES" sz="2400" dirty="0" smtClean="0">
                <a:latin typeface="Calibri" pitchFamily="34" charset="0"/>
              </a:rPr>
              <a:t>porción de la Torá que trata con el matrimonio de Itzjak y </a:t>
            </a:r>
            <a:r>
              <a:rPr lang="es-ES" sz="2400" dirty="0" err="1" smtClean="0">
                <a:latin typeface="Calibri" pitchFamily="34" charset="0"/>
              </a:rPr>
              <a:t>Rivka</a:t>
            </a:r>
            <a:r>
              <a:rPr lang="es-ES" sz="2400" dirty="0" smtClean="0">
                <a:latin typeface="Calibri" pitchFamily="34" charset="0"/>
              </a:rPr>
              <a:t>, </a:t>
            </a:r>
            <a:r>
              <a:rPr lang="es-ES" sz="2400" dirty="0" smtClean="0">
                <a:latin typeface="Calibri" pitchFamily="34" charset="0"/>
              </a:rPr>
              <a:t>a los </a:t>
            </a:r>
            <a:r>
              <a:rPr lang="es-ES" sz="2400" dirty="0" smtClean="0">
                <a:latin typeface="Calibri" pitchFamily="34" charset="0"/>
              </a:rPr>
              <a:t>estudiantes se les dijo por su maestro que </a:t>
            </a:r>
            <a:r>
              <a:rPr lang="es-ES" sz="2400" dirty="0" err="1" smtClean="0">
                <a:latin typeface="Calibri" pitchFamily="34" charset="0"/>
              </a:rPr>
              <a:t>Rivka</a:t>
            </a:r>
            <a:r>
              <a:rPr lang="es-ES" sz="2400" dirty="0" smtClean="0">
                <a:latin typeface="Calibri" pitchFamily="34" charset="0"/>
              </a:rPr>
              <a:t> </a:t>
            </a:r>
            <a:r>
              <a:rPr lang="es-ES" sz="2400" dirty="0" smtClean="0">
                <a:latin typeface="Calibri" pitchFamily="34" charset="0"/>
              </a:rPr>
              <a:t>era de </a:t>
            </a:r>
            <a:r>
              <a:rPr lang="es-ES" sz="2400" dirty="0" smtClean="0">
                <a:latin typeface="Calibri" pitchFamily="34" charset="0"/>
              </a:rPr>
              <a:t>tres años de edad cuando ella proporcionó agua a los camellos del siervo de Abraham, y cuando poco después se casó con Isaac.</a:t>
            </a:r>
          </a:p>
          <a:p>
            <a:r>
              <a:rPr lang="es-ES" sz="2400" dirty="0" smtClean="0">
                <a:latin typeface="Calibri" pitchFamily="34" charset="0"/>
              </a:rPr>
              <a:t>Esto, por supuesto, es una enseñanza midráshica. </a:t>
            </a:r>
            <a:endParaRPr lang="es-ES" sz="2400" dirty="0" smtClean="0">
              <a:latin typeface="Calibri" pitchFamily="34" charset="0"/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667000"/>
            <a:ext cx="24193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6388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Un </a:t>
            </a:r>
            <a:r>
              <a:rPr lang="es-ES" sz="2400" dirty="0" smtClean="0">
                <a:latin typeface="Calibri" pitchFamily="34" charset="0"/>
              </a:rPr>
              <a:t>estudiante preguntó: ¿cómo era posible que una niña de tres años de edad, </a:t>
            </a:r>
            <a:r>
              <a:rPr lang="es-ES" sz="2400" dirty="0" smtClean="0">
                <a:latin typeface="Calibri" pitchFamily="34" charset="0"/>
              </a:rPr>
              <a:t>diera de beber a </a:t>
            </a:r>
            <a:r>
              <a:rPr lang="es-ES" sz="2400" dirty="0" smtClean="0">
                <a:latin typeface="Calibri" pitchFamily="34" charset="0"/>
              </a:rPr>
              <a:t>los </a:t>
            </a:r>
            <a:r>
              <a:rPr lang="es-ES" sz="2400" dirty="0" smtClean="0">
                <a:latin typeface="Calibri" pitchFamily="34" charset="0"/>
              </a:rPr>
              <a:t>camellos? </a:t>
            </a:r>
            <a:r>
              <a:rPr lang="es-ES" sz="2400" dirty="0" smtClean="0">
                <a:latin typeface="Calibri" pitchFamily="34" charset="0"/>
              </a:rPr>
              <a:t>Hubiera requerido demasiada fuerza para cualquier niño tan joven. 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Por </a:t>
            </a:r>
            <a:r>
              <a:rPr lang="es-ES" sz="2400" dirty="0" smtClean="0">
                <a:latin typeface="Calibri" pitchFamily="34" charset="0"/>
              </a:rPr>
              <a:t>otra parte, si fuera tan </a:t>
            </a:r>
            <a:r>
              <a:rPr lang="es-ES" sz="2400" dirty="0" smtClean="0">
                <a:latin typeface="Calibri" pitchFamily="34" charset="0"/>
              </a:rPr>
              <a:t>sólo de </a:t>
            </a:r>
            <a:r>
              <a:rPr lang="es-ES" sz="2400" dirty="0" smtClean="0">
                <a:latin typeface="Calibri" pitchFamily="34" charset="0"/>
              </a:rPr>
              <a:t>tres años, ¿por qué su padre le preguntó si ella estaba dispuesta a salir de casa para casarse con el hijo de Abraham: ella </a:t>
            </a:r>
            <a:r>
              <a:rPr lang="es-ES" sz="2400" dirty="0" smtClean="0">
                <a:latin typeface="Calibri" pitchFamily="34" charset="0"/>
              </a:rPr>
              <a:t>hubiera sido </a:t>
            </a:r>
            <a:r>
              <a:rPr lang="es-ES" sz="2400" dirty="0" smtClean="0">
                <a:latin typeface="Calibri" pitchFamily="34" charset="0"/>
              </a:rPr>
              <a:t>demasiado joven para tomar tal decisión</a:t>
            </a:r>
            <a:r>
              <a:rPr lang="es-ES" sz="2400" dirty="0" smtClean="0">
                <a:latin typeface="Calibri" pitchFamily="34" charset="0"/>
              </a:rPr>
              <a:t>.</a:t>
            </a:r>
            <a:endParaRPr lang="es-ES" sz="2400" dirty="0" smtClean="0">
              <a:latin typeface="Calibri" pitchFamily="34" charset="0"/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667000"/>
            <a:ext cx="24193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6388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Además</a:t>
            </a:r>
            <a:r>
              <a:rPr lang="es-ES" sz="2400" dirty="0" smtClean="0">
                <a:latin typeface="Calibri" pitchFamily="34" charset="0"/>
              </a:rPr>
              <a:t>, ¿es razonable pensar que un hombre de cuarenta años de edad, al igual que Isaac </a:t>
            </a:r>
            <a:r>
              <a:rPr lang="es-ES" sz="2400" dirty="0" smtClean="0">
                <a:latin typeface="Calibri" pitchFamily="34" charset="0"/>
              </a:rPr>
              <a:t>fuera realmente a casarse </a:t>
            </a:r>
            <a:r>
              <a:rPr lang="es-ES" sz="2400" dirty="0" smtClean="0">
                <a:latin typeface="Calibri" pitchFamily="34" charset="0"/>
              </a:rPr>
              <a:t>con una niña de tres años de edad? 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La descripción </a:t>
            </a:r>
            <a:r>
              <a:rPr lang="es-ES" sz="2400" dirty="0" smtClean="0">
                <a:latin typeface="Calibri" pitchFamily="34" charset="0"/>
              </a:rPr>
              <a:t>de la Torá de </a:t>
            </a:r>
            <a:r>
              <a:rPr lang="es-ES" sz="2400" dirty="0" err="1" smtClean="0">
                <a:latin typeface="Calibri" pitchFamily="34" charset="0"/>
              </a:rPr>
              <a:t>Rivka</a:t>
            </a:r>
            <a:r>
              <a:rPr lang="es-ES" sz="2400" dirty="0" smtClean="0">
                <a:latin typeface="Calibri" pitchFamily="34" charset="0"/>
              </a:rPr>
              <a:t> ciertamente implica que ella era mucho mayor que </a:t>
            </a:r>
            <a:r>
              <a:rPr lang="es-ES" sz="2400" dirty="0" smtClean="0">
                <a:latin typeface="Calibri" pitchFamily="34" charset="0"/>
              </a:rPr>
              <a:t>tres años de edad.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El rabino respondió: si </a:t>
            </a:r>
            <a:r>
              <a:rPr lang="es-ES" sz="2400" dirty="0" err="1" smtClean="0">
                <a:latin typeface="Calibri" pitchFamily="34" charset="0"/>
              </a:rPr>
              <a:t>Hazal</a:t>
            </a:r>
            <a:r>
              <a:rPr lang="es-ES" sz="2400" dirty="0" smtClean="0">
                <a:latin typeface="Calibri" pitchFamily="34" charset="0"/>
              </a:rPr>
              <a:t> </a:t>
            </a:r>
            <a:r>
              <a:rPr lang="es-ES" sz="2400" dirty="0" smtClean="0">
                <a:latin typeface="Calibri" pitchFamily="34" charset="0"/>
              </a:rPr>
              <a:t>dicen que </a:t>
            </a:r>
            <a:r>
              <a:rPr lang="es-ES" sz="2400" dirty="0" err="1" smtClean="0">
                <a:latin typeface="Calibri" pitchFamily="34" charset="0"/>
              </a:rPr>
              <a:t>Rivka</a:t>
            </a:r>
            <a:r>
              <a:rPr lang="es-ES" sz="2400" dirty="0" smtClean="0">
                <a:latin typeface="Calibri" pitchFamily="34" charset="0"/>
              </a:rPr>
              <a:t> tenía tres años, esa es la edad que tenía! No hay espacio para continuar el debate.</a:t>
            </a:r>
            <a:endParaRPr lang="es-ES" sz="2400" dirty="0" smtClean="0">
              <a:latin typeface="Calibri" pitchFamily="34" charset="0"/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667000"/>
            <a:ext cx="24193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56388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5. Un estudiante de </a:t>
            </a:r>
            <a:r>
              <a:rPr lang="es-ES" sz="2400" dirty="0" err="1" smtClean="0">
                <a:latin typeface="Calibri" pitchFamily="34" charset="0"/>
              </a:rPr>
              <a:t>kindergarden</a:t>
            </a:r>
            <a:r>
              <a:rPr lang="es-ES" sz="2400" dirty="0" smtClean="0">
                <a:latin typeface="Calibri" pitchFamily="34" charset="0"/>
              </a:rPr>
              <a:t> </a:t>
            </a:r>
            <a:r>
              <a:rPr lang="es-ES" sz="2400" dirty="0" smtClean="0">
                <a:latin typeface="Calibri" pitchFamily="34" charset="0"/>
              </a:rPr>
              <a:t>trajo a casa un paquete con imágenes que describen la historia de Meguilat Ester.</a:t>
            </a:r>
          </a:p>
          <a:p>
            <a:r>
              <a:rPr lang="es-ES" sz="2400" dirty="0" smtClean="0">
                <a:latin typeface="Calibri" pitchFamily="34" charset="0"/>
              </a:rPr>
              <a:t>Una de las imágenes </a:t>
            </a:r>
            <a:r>
              <a:rPr lang="es-ES" sz="2400" dirty="0" smtClean="0">
                <a:latin typeface="Calibri" pitchFamily="34" charset="0"/>
              </a:rPr>
              <a:t>representaba a </a:t>
            </a:r>
            <a:r>
              <a:rPr lang="es-ES" sz="2400" dirty="0" err="1" smtClean="0">
                <a:latin typeface="Calibri" pitchFamily="34" charset="0"/>
              </a:rPr>
              <a:t>Vasti</a:t>
            </a:r>
            <a:r>
              <a:rPr lang="es-ES" sz="2400" dirty="0" smtClean="0">
                <a:latin typeface="Calibri" pitchFamily="34" charset="0"/>
              </a:rPr>
              <a:t> con granos y una cola verde. </a:t>
            </a:r>
            <a:endParaRPr lang="es-ES" sz="2400" dirty="0" smtClean="0">
              <a:latin typeface="Calibri" pitchFamily="34" charset="0"/>
            </a:endParaRPr>
          </a:p>
          <a:p>
            <a:r>
              <a:rPr lang="es-ES" sz="2400" dirty="0" smtClean="0">
                <a:latin typeface="Calibri" pitchFamily="34" charset="0"/>
              </a:rPr>
              <a:t>Los </a:t>
            </a:r>
            <a:r>
              <a:rPr lang="es-ES" sz="2400" dirty="0" smtClean="0">
                <a:latin typeface="Calibri" pitchFamily="34" charset="0"/>
              </a:rPr>
              <a:t>padres del niño le </a:t>
            </a:r>
            <a:r>
              <a:rPr lang="es-ES" sz="2400" dirty="0" smtClean="0">
                <a:latin typeface="Calibri" pitchFamily="34" charset="0"/>
              </a:rPr>
              <a:t>preguntaron </a:t>
            </a:r>
            <a:r>
              <a:rPr lang="es-ES" sz="2400" dirty="0" smtClean="0">
                <a:latin typeface="Calibri" pitchFamily="34" charset="0"/>
              </a:rPr>
              <a:t>al maestro por qué se había incluido una imagen tan extraña, cuando no había nada en el texto de la Meguilá que </a:t>
            </a:r>
            <a:r>
              <a:rPr lang="es-ES" sz="2400" dirty="0" smtClean="0">
                <a:latin typeface="Calibri" pitchFamily="34" charset="0"/>
              </a:rPr>
              <a:t>justificara </a:t>
            </a:r>
            <a:r>
              <a:rPr lang="es-ES" sz="2400" dirty="0" smtClean="0">
                <a:latin typeface="Calibri" pitchFamily="34" charset="0"/>
              </a:rPr>
              <a:t>una interpretación tan extraña de </a:t>
            </a:r>
            <a:r>
              <a:rPr lang="es-ES" sz="2400" dirty="0" err="1" smtClean="0">
                <a:latin typeface="Calibri" pitchFamily="34" charset="0"/>
              </a:rPr>
              <a:t>Vasti</a:t>
            </a:r>
            <a:r>
              <a:rPr lang="es-ES" sz="2400" dirty="0" smtClean="0">
                <a:latin typeface="Calibri" pitchFamily="34" charset="0"/>
              </a:rPr>
              <a:t>.</a:t>
            </a:r>
            <a:endParaRPr lang="es-ES" sz="2400" dirty="0" smtClean="0">
              <a:latin typeface="Calibri" pitchFamily="34" charset="0"/>
            </a:endParaRPr>
          </a:p>
        </p:txBody>
      </p:sp>
      <p:pic>
        <p:nvPicPr>
          <p:cNvPr id="59394" name="Picture 2" descr="https://upload.wikimedia.org/wikipedia/commons/a/ac/Vashti_or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2362200"/>
            <a:ext cx="1905000" cy="23812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El </a:t>
            </a:r>
            <a:r>
              <a:rPr lang="es-ES" sz="2400" dirty="0" smtClean="0">
                <a:latin typeface="Calibri" pitchFamily="34" charset="0"/>
              </a:rPr>
              <a:t>maestro respondió que eso es lo que había aprendido de la historia, y que estaba basado en una descripción midráshica de </a:t>
            </a:r>
            <a:r>
              <a:rPr lang="es-ES" sz="2400" dirty="0" err="1" smtClean="0">
                <a:latin typeface="Calibri" pitchFamily="34" charset="0"/>
              </a:rPr>
              <a:t>Vasti</a:t>
            </a:r>
            <a:r>
              <a:rPr lang="es-ES" sz="2400" dirty="0" smtClean="0">
                <a:latin typeface="Calibri" pitchFamily="34" charset="0"/>
              </a:rPr>
              <a:t>.</a:t>
            </a:r>
          </a:p>
          <a:p>
            <a:r>
              <a:rPr lang="es-ES" sz="2400" dirty="0" smtClean="0">
                <a:latin typeface="Calibri" pitchFamily="34" charset="0"/>
              </a:rPr>
              <a:t>El padre le preguntó por qué el maestro no le dijo a los estudiantes que se trataba del </a:t>
            </a:r>
            <a:r>
              <a:rPr lang="es-ES" sz="2400" dirty="0" err="1" smtClean="0">
                <a:latin typeface="Calibri" pitchFamily="34" charset="0"/>
              </a:rPr>
              <a:t>midrash</a:t>
            </a:r>
            <a:r>
              <a:rPr lang="es-ES" sz="2400" dirty="0" smtClean="0">
                <a:latin typeface="Calibri" pitchFamily="34" charset="0"/>
              </a:rPr>
              <a:t>, y no </a:t>
            </a:r>
            <a:r>
              <a:rPr lang="es-ES" sz="2400" dirty="0" smtClean="0">
                <a:latin typeface="Calibri" pitchFamily="34" charset="0"/>
              </a:rPr>
              <a:t>del texto </a:t>
            </a:r>
            <a:r>
              <a:rPr lang="es-ES" sz="2400" dirty="0" smtClean="0">
                <a:latin typeface="Calibri" pitchFamily="34" charset="0"/>
              </a:rPr>
              <a:t>de la Meguilá.</a:t>
            </a:r>
          </a:p>
          <a:p>
            <a:r>
              <a:rPr lang="es-ES" sz="2400" dirty="0" smtClean="0">
                <a:latin typeface="Calibri" pitchFamily="34" charset="0"/>
              </a:rPr>
              <a:t>El maestro respondió que las enseñanzas de </a:t>
            </a:r>
            <a:r>
              <a:rPr lang="es-ES" sz="2400" dirty="0" err="1" smtClean="0">
                <a:latin typeface="Calibri" pitchFamily="34" charset="0"/>
              </a:rPr>
              <a:t>Hazal</a:t>
            </a:r>
            <a:r>
              <a:rPr lang="es-ES" sz="2400" dirty="0" smtClean="0">
                <a:latin typeface="Calibri" pitchFamily="34" charset="0"/>
              </a:rPr>
              <a:t> en el </a:t>
            </a:r>
            <a:r>
              <a:rPr lang="es-ES" sz="2400" dirty="0" err="1" smtClean="0">
                <a:latin typeface="Calibri" pitchFamily="34" charset="0"/>
              </a:rPr>
              <a:t>midrash</a:t>
            </a:r>
            <a:r>
              <a:rPr lang="es-ES" sz="2400" dirty="0" smtClean="0">
                <a:latin typeface="Calibri" pitchFamily="34" charset="0"/>
              </a:rPr>
              <a:t> proporcionan el verdadero significado del texto, y que no hay necesidad de diferenciar entre el texto bíblico y la interpretación rabínica.</a:t>
            </a:r>
            <a:endParaRPr lang="es-ES" sz="2400" dirty="0" smtClean="0">
              <a:latin typeface="Calibri" pitchFamily="34" charset="0"/>
            </a:endParaRPr>
          </a:p>
        </p:txBody>
      </p:sp>
      <p:pic>
        <p:nvPicPr>
          <p:cNvPr id="59394" name="Picture 2" descr="https://upload.wikimedia.org/wikipedia/commons/a/ac/Vashti_or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2362200"/>
            <a:ext cx="1905000" cy="23812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smtClean="0">
                <a:latin typeface="Calibri" pitchFamily="34" charset="0"/>
              </a:rPr>
              <a:t>Parashat Semanal</a:t>
            </a:r>
            <a:br>
              <a:rPr lang="es-CO" sz="4000" smtClean="0">
                <a:latin typeface="Calibri" pitchFamily="34" charset="0"/>
              </a:rPr>
            </a:br>
            <a:r>
              <a:rPr lang="es-CO" sz="4000" smtClean="0">
                <a:latin typeface="Calibri" pitchFamily="34" charset="0"/>
              </a:rPr>
              <a:t> </a:t>
            </a:r>
            <a:r>
              <a:rPr lang="he-IL" sz="4000" smtClean="0">
                <a:latin typeface="Calibri" pitchFamily="34" charset="0"/>
              </a:rPr>
              <a:t>פרשת שבוע</a:t>
            </a:r>
            <a:r>
              <a:rPr lang="es-CO" sz="4000" smtClean="0">
                <a:latin typeface="Calibri" pitchFamily="34" charset="0"/>
              </a:rPr>
              <a:t>     </a:t>
            </a:r>
            <a:endParaRPr sz="400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6096000" cy="4800600"/>
          </a:xfrm>
        </p:spPr>
        <p:txBody>
          <a:bodyPr/>
          <a:lstStyle/>
          <a:p>
            <a:r>
              <a:rPr lang="es-ES" sz="2400" dirty="0" smtClean="0">
                <a:latin typeface="Calibri" pitchFamily="34" charset="0"/>
              </a:rPr>
              <a:t>Los casos anteriores, que reflejan el enfoque educativo de muchas escuelas religiosas e individuos, son sintomáticas de graves problemas en la forma en que nuestra comunidad transmite enseñanzas de la Torá.</a:t>
            </a:r>
          </a:p>
          <a:p>
            <a:r>
              <a:rPr lang="es-ES" sz="2400" dirty="0" smtClean="0">
                <a:latin typeface="Calibri" pitchFamily="34" charset="0"/>
              </a:rPr>
              <a:t>La </a:t>
            </a:r>
            <a:r>
              <a:rPr lang="es-ES" sz="2400" dirty="0" smtClean="0">
                <a:latin typeface="Calibri" pitchFamily="34" charset="0"/>
              </a:rPr>
              <a:t>posición tan fundamentalista, literalista </a:t>
            </a:r>
            <a:r>
              <a:rPr lang="es-ES" sz="2400" dirty="0" smtClean="0">
                <a:latin typeface="Calibri" pitchFamily="34" charset="0"/>
              </a:rPr>
              <a:t>   -vehemente criticada </a:t>
            </a:r>
            <a:r>
              <a:rPr lang="es-ES" sz="2400" dirty="0" smtClean="0">
                <a:latin typeface="Calibri" pitchFamily="34" charset="0"/>
              </a:rPr>
              <a:t>por </a:t>
            </a:r>
            <a:r>
              <a:rPr lang="es-ES" sz="2400" dirty="0" smtClean="0">
                <a:latin typeface="Calibri" pitchFamily="34" charset="0"/>
              </a:rPr>
              <a:t>Rambam- todavía </a:t>
            </a:r>
            <a:r>
              <a:rPr lang="es-ES" sz="2400" dirty="0" smtClean="0">
                <a:latin typeface="Calibri" pitchFamily="34" charset="0"/>
              </a:rPr>
              <a:t>tiene influencia entre muchos </a:t>
            </a:r>
            <a:r>
              <a:rPr lang="es-ES" sz="2400" dirty="0" smtClean="0">
                <a:latin typeface="Calibri" pitchFamily="34" charset="0"/>
              </a:rPr>
              <a:t>Judíos </a:t>
            </a:r>
            <a:r>
              <a:rPr lang="es-ES" sz="2400" dirty="0" smtClean="0">
                <a:latin typeface="Calibri" pitchFamily="34" charset="0"/>
              </a:rPr>
              <a:t>ortodoxos.</a:t>
            </a:r>
          </a:p>
          <a:p>
            <a:r>
              <a:rPr lang="es-ES" sz="2400" dirty="0" smtClean="0">
                <a:latin typeface="Calibri" pitchFamily="34" charset="0"/>
              </a:rPr>
              <a:t>Incumbe a rabinos, maestros y padres de dirigir la educación </a:t>
            </a:r>
            <a:r>
              <a:rPr lang="es-ES" sz="2400" dirty="0" smtClean="0">
                <a:latin typeface="Calibri" pitchFamily="34" charset="0"/>
              </a:rPr>
              <a:t>de la Torá </a:t>
            </a:r>
            <a:r>
              <a:rPr lang="es-ES" sz="2400" dirty="0" smtClean="0">
                <a:latin typeface="Calibri" pitchFamily="34" charset="0"/>
              </a:rPr>
              <a:t>hacia una comprensión racional y razonable de las palabras de nuestros sabios.</a:t>
            </a:r>
            <a:endParaRPr lang="es-ES" sz="2400" dirty="0" smtClean="0">
              <a:latin typeface="Calibri" pitchFamily="34" charset="0"/>
            </a:endParaRPr>
          </a:p>
        </p:txBody>
      </p:sp>
      <p:pic>
        <p:nvPicPr>
          <p:cNvPr id="70658" name="Picture 2" descr="http://www.uptojerusalem.com/photos/rabbiph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2286000"/>
            <a:ext cx="2238375" cy="24669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4579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Toráh, Talmud, Jewish Concepts, Wikipedia, Kabbalah Online, Zohar, Rambán, Maimonides, Zev ben Shimon HaLevi “Kabbalah and Exodus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”,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Rabbi </a:t>
            </a:r>
            <a:r>
              <a:rPr sz="2000" dirty="0" err="1" smtClean="0">
                <a:solidFill>
                  <a:schemeClr val="tx1"/>
                </a:solidFill>
                <a:latin typeface="Calibri" pitchFamily="34" charset="0"/>
              </a:rPr>
              <a:t>Yissocher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sz="2000" dirty="0" err="1" smtClean="0">
                <a:solidFill>
                  <a:schemeClr val="tx1"/>
                </a:solidFill>
                <a:latin typeface="Calibri" pitchFamily="34" charset="0"/>
              </a:rPr>
              <a:t>Frand</a:t>
            </a:r>
            <a:endParaRPr lang="es-CO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sz="800" dirty="0" smtClean="0">
                <a:latin typeface="Calibri" pitchFamily="34" charset="0"/>
              </a:rPr>
              <a:t>https://www.google.com/url?sa=t&amp;rct=j&amp;q=&amp;esrc=s&amp;source=web&amp;cd=2&amp;cad=rja&amp;uact=8&amp;ved=0CCYQFjABahUKEwiXu_63gbTIAhVGMj4KHZYtA68&amp;url=http%3A%2F%2Ffailedmessiah.typepad.com%2Ffailed_messiahcom%2F2005%2F07%2Frabbi_aryeh_kap.html&amp;usg=AFQjCNHO_gTPuzvvrhZHXkLeWh4YrsTXOQ&amp;sig2=3kCX_a72Dv7trMg-knFyv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Shalom Haverim Org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28 </a:t>
            </a:r>
            <a:r>
              <a:rPr lang="es-CO" sz="1800" dirty="0" smtClean="0">
                <a:latin typeface="Calibri" pitchFamily="34" charset="0"/>
              </a:rPr>
              <a:t>de Tishri 5776– Octubre </a:t>
            </a:r>
            <a:r>
              <a:rPr lang="es-CO" sz="1800" dirty="0" smtClean="0">
                <a:latin typeface="Calibri" pitchFamily="34" charset="0"/>
              </a:rPr>
              <a:t>11, </a:t>
            </a:r>
            <a:r>
              <a:rPr lang="es-CO" sz="1800" dirty="0" smtClean="0">
                <a:latin typeface="Calibri" pitchFamily="34" charset="0"/>
              </a:rPr>
              <a:t>2015- 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86729</TotalTime>
  <Words>2081</Words>
  <Application>Microsoft Office PowerPoint</Application>
  <PresentationFormat>Presentación en pantalla (4:3)</PresentationFormat>
  <Paragraphs>153</Paragraphs>
  <Slides>30</Slides>
  <Notes>28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Office Theme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2804</cp:revision>
  <dcterms:created xsi:type="dcterms:W3CDTF">2013-10-13T19:31:46Z</dcterms:created>
  <dcterms:modified xsi:type="dcterms:W3CDTF">2015-10-11T23:56:05Z</dcterms:modified>
</cp:coreProperties>
</file>