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1153" r:id="rId3"/>
    <p:sldId id="1154" r:id="rId4"/>
    <p:sldId id="1155" r:id="rId5"/>
    <p:sldId id="1156" r:id="rId6"/>
    <p:sldId id="1157" r:id="rId7"/>
    <p:sldId id="1158" r:id="rId8"/>
    <p:sldId id="1159" r:id="rId9"/>
    <p:sldId id="1160" r:id="rId10"/>
    <p:sldId id="1161" r:id="rId11"/>
    <p:sldId id="1162" r:id="rId12"/>
    <p:sldId id="1163" r:id="rId13"/>
    <p:sldId id="1164" r:id="rId14"/>
    <p:sldId id="1165" r:id="rId15"/>
    <p:sldId id="292"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CC00"/>
    <a:srgbClr val="080808"/>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312"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 </a:t>
            </a:r>
            <a:r>
              <a:rPr lang="es-CO" sz="4100" dirty="0" smtClean="0">
                <a:solidFill>
                  <a:srgbClr val="000000"/>
                </a:solidFill>
                <a:latin typeface="Calibri" pitchFamily="34" charset="0"/>
              </a:rPr>
              <a:t>3</a:t>
            </a:r>
            <a:endParaRPr lang="es-CO" sz="4100" dirty="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Creación – Ciencia – Tradición Rabínica</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400" dirty="0" smtClean="0">
                <a:latin typeface="Calibri" pitchFamily="34" charset="0"/>
              </a:rPr>
              <a:t>Torá y Ciencia:</a:t>
            </a:r>
          </a:p>
          <a:p>
            <a:r>
              <a:rPr lang="es-ES" sz="2400" dirty="0" smtClean="0">
                <a:latin typeface="Calibri" pitchFamily="34" charset="0"/>
              </a:rPr>
              <a:t>Comenta el Rabino Marc </a:t>
            </a:r>
            <a:r>
              <a:rPr lang="es-ES" sz="2400" dirty="0" err="1" smtClean="0">
                <a:latin typeface="Calibri" pitchFamily="34" charset="0"/>
              </a:rPr>
              <a:t>Angel</a:t>
            </a:r>
            <a:r>
              <a:rPr lang="es-ES" sz="2400" dirty="0" smtClean="0">
                <a:latin typeface="Calibri" pitchFamily="34" charset="0"/>
              </a:rPr>
              <a:t>, “Ya que un solo Dios creó tanto la Torá y la ciencia, es axiomático que la Torá y la ciencia nunca pueden estar en conflicto fundamental. </a:t>
            </a:r>
          </a:p>
          <a:p>
            <a:r>
              <a:rPr lang="es-ES" sz="2400" dirty="0" smtClean="0">
                <a:latin typeface="Calibri" pitchFamily="34" charset="0"/>
              </a:rPr>
              <a:t>La Torá y la ciencia son manifestaciones de un solo Dios, el Autor de la verdad. Si la Torá y la ciencia parecen estar en desacuerdo sobre ciertos puntos, entonces, o bien no hemos entendido Torá correctamente o que no hemos hecho nuestra ciencia correctamente.</a:t>
            </a:r>
          </a:p>
        </p:txBody>
      </p:sp>
      <p:pic>
        <p:nvPicPr>
          <p:cNvPr id="8" name="Picture 2"/>
          <p:cNvPicPr>
            <a:picLocks noChangeAspect="1" noChangeArrowheads="1"/>
          </p:cNvPicPr>
          <p:nvPr/>
        </p:nvPicPr>
        <p:blipFill>
          <a:blip r:embed="rId4" cstate="print"/>
          <a:srcRect/>
          <a:stretch>
            <a:fillRect/>
          </a:stretch>
        </p:blipFill>
        <p:spPr bwMode="auto">
          <a:xfrm>
            <a:off x="6400800" y="2438400"/>
            <a:ext cx="2562225" cy="1838325"/>
          </a:xfrm>
          <a:prstGeom prst="rect">
            <a:avLst/>
          </a:prstGeom>
          <a:noFill/>
          <a:ln w="9525">
            <a:noFill/>
            <a:miter lim="800000"/>
            <a:headEnd/>
            <a:tailEnd/>
          </a:ln>
        </p:spPr>
      </p:pic>
      <p:sp>
        <p:nvSpPr>
          <p:cNvPr id="9" name="8 Rectángulo"/>
          <p:cNvSpPr/>
          <p:nvPr/>
        </p:nvSpPr>
        <p:spPr>
          <a:xfrm>
            <a:off x="6858000" y="4267200"/>
            <a:ext cx="1890325" cy="369332"/>
          </a:xfrm>
          <a:prstGeom prst="rect">
            <a:avLst/>
          </a:prstGeom>
        </p:spPr>
        <p:txBody>
          <a:bodyPr wrap="none">
            <a:spAutoFit/>
          </a:bodyPr>
          <a:lstStyle/>
          <a:p>
            <a:pPr algn="ctr"/>
            <a:r>
              <a:rPr lang="es-CO" dirty="0" smtClean="0"/>
              <a:t>Rabí Marc </a:t>
            </a:r>
            <a:r>
              <a:rPr lang="es-CO" dirty="0" err="1" smtClean="0"/>
              <a:t>Angel</a:t>
            </a:r>
            <a:endParaRPr lang="es-CO"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400" dirty="0" smtClean="0">
                <a:latin typeface="Calibri" pitchFamily="34" charset="0"/>
              </a:rPr>
              <a:t>El conocimiento científico ha progresado enormemente desde los tiempos antiguos.</a:t>
            </a:r>
          </a:p>
          <a:p>
            <a:r>
              <a:rPr lang="es-ES" sz="2400" dirty="0" smtClean="0">
                <a:latin typeface="Calibri" pitchFamily="34" charset="0"/>
              </a:rPr>
              <a:t> Cada generación ha contribuido al conocimiento acumulado de la humanidad, y este proceso continúa en nuestra generación; y continuará en las generaciones futuras. </a:t>
            </a:r>
          </a:p>
          <a:p>
            <a:r>
              <a:rPr lang="es-ES" sz="2400" dirty="0" smtClean="0">
                <a:latin typeface="Calibri" pitchFamily="34" charset="0"/>
              </a:rPr>
              <a:t>Con el advenimiento de las nuevas herramientas de investigación, los científicos han sido capaces de ampliar el horizonte de los conocimientos científicos. </a:t>
            </a:r>
          </a:p>
        </p:txBody>
      </p:sp>
      <p:pic>
        <p:nvPicPr>
          <p:cNvPr id="1026" name="Picture 2"/>
          <p:cNvPicPr>
            <a:picLocks noChangeAspect="1" noChangeArrowheads="1"/>
          </p:cNvPicPr>
          <p:nvPr/>
        </p:nvPicPr>
        <p:blipFill>
          <a:blip r:embed="rId4" cstate="print"/>
          <a:srcRect/>
          <a:stretch>
            <a:fillRect/>
          </a:stretch>
        </p:blipFill>
        <p:spPr bwMode="auto">
          <a:xfrm>
            <a:off x="6934200" y="2590800"/>
            <a:ext cx="1828800" cy="1524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ES" sz="2400" dirty="0" smtClean="0">
                <a:latin typeface="Calibri" pitchFamily="34" charset="0"/>
              </a:rPr>
              <a:t>Si los sabios antiguos o medievales creían que la tierra era plana, que la Tierra es el centro del universo, o que el sol  orbita alrededor de la tierra, esto difícilmente puede ser sorprendente, ya que eso es lo que su nivel de conocimiento científico percibía en aquellos tiempos.</a:t>
            </a:r>
          </a:p>
          <a:p>
            <a:r>
              <a:rPr lang="es-ES" sz="2400" dirty="0" smtClean="0">
                <a:latin typeface="Calibri" pitchFamily="34" charset="0"/>
              </a:rPr>
              <a:t>Tampoco pueden ser criticados por no saber las cosas que fueron descubiertas o teorizaron mucho después de su muerte.</a:t>
            </a:r>
          </a:p>
          <a:p>
            <a:pPr>
              <a:buNone/>
            </a:pPr>
            <a:endParaRPr lang="es-ES" sz="2400" dirty="0" smtClean="0">
              <a:latin typeface="Calibri" pitchFamily="34" charset="0"/>
            </a:endParaRPr>
          </a:p>
        </p:txBody>
      </p:sp>
      <p:pic>
        <p:nvPicPr>
          <p:cNvPr id="2050" name="Picture 2"/>
          <p:cNvPicPr>
            <a:picLocks noChangeAspect="1" noChangeArrowheads="1"/>
          </p:cNvPicPr>
          <p:nvPr/>
        </p:nvPicPr>
        <p:blipFill>
          <a:blip r:embed="rId4" cstate="print"/>
          <a:srcRect/>
          <a:stretch>
            <a:fillRect/>
          </a:stretch>
        </p:blipFill>
        <p:spPr bwMode="auto">
          <a:xfrm>
            <a:off x="6172200" y="2667000"/>
            <a:ext cx="2685135" cy="1780033"/>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715000" cy="4800600"/>
          </a:xfrm>
        </p:spPr>
        <p:txBody>
          <a:bodyPr/>
          <a:lstStyle/>
          <a:p>
            <a:r>
              <a:rPr lang="es-ES" sz="2400" dirty="0" smtClean="0">
                <a:latin typeface="Calibri" pitchFamily="34" charset="0"/>
              </a:rPr>
              <a:t>Rashi pensaba que el océano Atlántico era "el fin del mundo"; Rambam cree que el sistema de la astronomía de </a:t>
            </a:r>
            <a:r>
              <a:rPr lang="es-ES" sz="2400" dirty="0" err="1" smtClean="0">
                <a:latin typeface="Calibri" pitchFamily="34" charset="0"/>
              </a:rPr>
              <a:t>Ptolomeo</a:t>
            </a:r>
            <a:r>
              <a:rPr lang="es-ES" sz="2400" dirty="0" smtClean="0">
                <a:latin typeface="Calibri" pitchFamily="34" charset="0"/>
              </a:rPr>
              <a:t> era correcto; </a:t>
            </a:r>
            <a:r>
              <a:rPr lang="es-ES" sz="2400" dirty="0" err="1" smtClean="0">
                <a:latin typeface="Calibri" pitchFamily="34" charset="0"/>
              </a:rPr>
              <a:t>Hazal</a:t>
            </a:r>
            <a:r>
              <a:rPr lang="es-ES" sz="2400" dirty="0" smtClean="0">
                <a:latin typeface="Calibri" pitchFamily="34" charset="0"/>
              </a:rPr>
              <a:t> pensaban que los eclipses eran signos de la ira divina en lugar de los fenómenos naturales previsibles. </a:t>
            </a:r>
          </a:p>
          <a:p>
            <a:r>
              <a:rPr lang="es-ES" sz="2400" dirty="0" smtClean="0">
                <a:latin typeface="Calibri" pitchFamily="34" charset="0"/>
              </a:rPr>
              <a:t>Sería absurdo defender los anticuados puntos de vista científicos de estos sabios, ya que ahora sabemos que sus puntos de vista han demostrado ser incorrectos. </a:t>
            </a:r>
          </a:p>
        </p:txBody>
      </p:sp>
      <p:pic>
        <p:nvPicPr>
          <p:cNvPr id="3075" name="Picture 3"/>
          <p:cNvPicPr>
            <a:picLocks noChangeAspect="1" noChangeArrowheads="1"/>
          </p:cNvPicPr>
          <p:nvPr/>
        </p:nvPicPr>
        <p:blipFill>
          <a:blip r:embed="rId4" cstate="print"/>
          <a:srcRect/>
          <a:stretch>
            <a:fillRect/>
          </a:stretch>
        </p:blipFill>
        <p:spPr bwMode="auto">
          <a:xfrm>
            <a:off x="6477000" y="2362200"/>
            <a:ext cx="2333625" cy="19621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715000" cy="4800600"/>
          </a:xfrm>
        </p:spPr>
        <p:txBody>
          <a:bodyPr/>
          <a:lstStyle/>
          <a:p>
            <a:r>
              <a:rPr lang="es-ES" sz="2400" dirty="0" smtClean="0">
                <a:latin typeface="Calibri" pitchFamily="34" charset="0"/>
              </a:rPr>
              <a:t>Los sabios se basaron en la mejor información científica disponible; pero la investigación y los descubrimientos más tarde han dado lugar a una información más precisa y exacta. </a:t>
            </a:r>
          </a:p>
          <a:p>
            <a:r>
              <a:rPr lang="es-ES" sz="2400" dirty="0" smtClean="0">
                <a:latin typeface="Calibri" pitchFamily="34" charset="0"/>
              </a:rPr>
              <a:t>Tenemos que abordar cuestiones sobre la base del nivel actual de los conocimientos científicos. </a:t>
            </a:r>
          </a:p>
          <a:p>
            <a:r>
              <a:rPr lang="es-ES" sz="2400" dirty="0" smtClean="0">
                <a:latin typeface="Calibri" pitchFamily="34" charset="0"/>
              </a:rPr>
              <a:t>Volvamos a la cuestión de la edad del universo, a la luz de la tradición de la Torá y la ciencia moderna.</a:t>
            </a:r>
          </a:p>
        </p:txBody>
      </p:sp>
      <p:pic>
        <p:nvPicPr>
          <p:cNvPr id="8" name="Picture 2"/>
          <p:cNvPicPr>
            <a:picLocks noChangeAspect="1" noChangeArrowheads="1"/>
          </p:cNvPicPr>
          <p:nvPr/>
        </p:nvPicPr>
        <p:blipFill>
          <a:blip r:embed="rId4" cstate="print"/>
          <a:srcRect/>
          <a:stretch>
            <a:fillRect/>
          </a:stretch>
        </p:blipFill>
        <p:spPr bwMode="auto">
          <a:xfrm>
            <a:off x="6324600" y="2590800"/>
            <a:ext cx="2581275" cy="17716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400" dirty="0" smtClean="0">
                <a:latin typeface="Calibri" pitchFamily="34" charset="0"/>
              </a:rPr>
              <a:t>Por qué la edad de 5776?</a:t>
            </a:r>
          </a:p>
          <a:p>
            <a:r>
              <a:rPr lang="es-ES" sz="2400" dirty="0" smtClean="0">
                <a:latin typeface="Calibri" pitchFamily="34" charset="0"/>
              </a:rPr>
              <a:t>Los Sabios judíos antiguos calcularon la edad de la humanidad por la suma de las edades de los personajes bíblicos de la época de Adán. Hubo diferencias de opinión en cuanto a la edad exacta, ya que el relato bíblico deja cierto margen para la interpretación.</a:t>
            </a:r>
          </a:p>
          <a:p>
            <a:r>
              <a:rPr lang="es-ES" sz="2400" dirty="0" smtClean="0">
                <a:latin typeface="Calibri" pitchFamily="34" charset="0"/>
              </a:rPr>
              <a:t>La Biblia misma no utiliza un sistema de fechas del </a:t>
            </a:r>
            <a:r>
              <a:rPr lang="es-ES" sz="2400" dirty="0" smtClean="0">
                <a:latin typeface="Calibri" pitchFamily="34" charset="0"/>
              </a:rPr>
              <a:t>año del mundo y </a:t>
            </a:r>
            <a:r>
              <a:rPr lang="es-ES" sz="2400" dirty="0" smtClean="0">
                <a:latin typeface="Calibri" pitchFamily="34" charset="0"/>
              </a:rPr>
              <a:t>el sistema de fechas que usamos actualmente (5766) se ha generalizado sólo después de la época talmúdica. </a:t>
            </a:r>
          </a:p>
        </p:txBody>
      </p:sp>
      <p:pic>
        <p:nvPicPr>
          <p:cNvPr id="2" name="Picture 2"/>
          <p:cNvPicPr>
            <a:picLocks noChangeAspect="1" noChangeArrowheads="1"/>
          </p:cNvPicPr>
          <p:nvPr/>
        </p:nvPicPr>
        <p:blipFill>
          <a:blip r:embed="rId4" cstate="print"/>
          <a:srcRect/>
          <a:stretch>
            <a:fillRect/>
          </a:stretch>
        </p:blipFill>
        <p:spPr bwMode="auto">
          <a:xfrm>
            <a:off x="6553200" y="2743200"/>
            <a:ext cx="2466975" cy="18573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400" dirty="0" smtClean="0">
                <a:latin typeface="Calibri" pitchFamily="34" charset="0"/>
              </a:rPr>
              <a:t>El </a:t>
            </a:r>
            <a:r>
              <a:rPr lang="es-ES" sz="2400" dirty="0" err="1" smtClean="0">
                <a:latin typeface="Calibri" pitchFamily="34" charset="0"/>
              </a:rPr>
              <a:t>Tosafot</a:t>
            </a:r>
            <a:r>
              <a:rPr lang="es-ES" sz="2400" dirty="0" smtClean="0">
                <a:latin typeface="Calibri" pitchFamily="34" charset="0"/>
              </a:rPr>
              <a:t> (</a:t>
            </a:r>
            <a:r>
              <a:rPr lang="es-ES" sz="2400" dirty="0" err="1" smtClean="0">
                <a:latin typeface="Calibri" pitchFamily="34" charset="0"/>
              </a:rPr>
              <a:t>Gittin</a:t>
            </a:r>
            <a:r>
              <a:rPr lang="es-ES" sz="2400" dirty="0" smtClean="0">
                <a:latin typeface="Calibri" pitchFamily="34" charset="0"/>
              </a:rPr>
              <a:t> 80b, </a:t>
            </a:r>
            <a:r>
              <a:rPr lang="es-ES" sz="2400" dirty="0" err="1" smtClean="0">
                <a:latin typeface="Calibri" pitchFamily="34" charset="0"/>
              </a:rPr>
              <a:t>Zo</a:t>
            </a:r>
            <a:r>
              <a:rPr lang="es-ES" sz="2400" dirty="0" smtClean="0">
                <a:latin typeface="Calibri" pitchFamily="34" charset="0"/>
              </a:rPr>
              <a:t> Divrei rabino Meir) -</a:t>
            </a:r>
            <a:r>
              <a:rPr lang="he-IL" sz="2400" dirty="0" smtClean="0"/>
              <a:t>תוספות‎) </a:t>
            </a:r>
            <a:r>
              <a:rPr lang="es-CO" sz="2400" dirty="0" smtClean="0"/>
              <a:t>son comentarios de la época </a:t>
            </a:r>
            <a:r>
              <a:rPr lang="en-US" sz="2400" dirty="0" smtClean="0"/>
              <a:t>medieval </a:t>
            </a:r>
            <a:r>
              <a:rPr lang="en-US" sz="2400" dirty="0" err="1" smtClean="0"/>
              <a:t>sobre</a:t>
            </a:r>
            <a:r>
              <a:rPr lang="en-US" sz="2400" dirty="0" smtClean="0"/>
              <a:t> el Talmud)</a:t>
            </a:r>
            <a:r>
              <a:rPr lang="es-ES" sz="2400" dirty="0" smtClean="0">
                <a:latin typeface="Calibri" pitchFamily="34" charset="0"/>
              </a:rPr>
              <a:t> se pregunta por qué es permisible fechar las cartas de divorcio desde </a:t>
            </a:r>
            <a:r>
              <a:rPr lang="es-ES" sz="2400" b="1" i="1" dirty="0" err="1" smtClean="0">
                <a:latin typeface="Calibri" pitchFamily="34" charset="0"/>
              </a:rPr>
              <a:t>olam</a:t>
            </a:r>
            <a:r>
              <a:rPr lang="es-ES" sz="2400" b="1" i="1" dirty="0" smtClean="0">
                <a:latin typeface="Calibri" pitchFamily="34" charset="0"/>
              </a:rPr>
              <a:t> </a:t>
            </a:r>
            <a:r>
              <a:rPr lang="es-ES" sz="2400" b="1" i="1" dirty="0" err="1" smtClean="0">
                <a:latin typeface="Calibri" pitchFamily="34" charset="0"/>
              </a:rPr>
              <a:t>beriat</a:t>
            </a:r>
            <a:r>
              <a:rPr lang="es-ES" sz="2400" b="1" i="1" dirty="0" smtClean="0">
                <a:latin typeface="Calibri" pitchFamily="34" charset="0"/>
              </a:rPr>
              <a:t> </a:t>
            </a:r>
            <a:r>
              <a:rPr lang="es-ES" sz="2400" dirty="0" smtClean="0">
                <a:latin typeface="Calibri" pitchFamily="34" charset="0"/>
              </a:rPr>
              <a:t>–creación del mundo-, cuando en realidad los divorcios antiguos (y otros documentos) se fechaban basados en el año del rey gobernante de la tierra en la que los judíos residieron.</a:t>
            </a:r>
          </a:p>
          <a:p>
            <a:r>
              <a:rPr lang="es-ES" sz="2400" dirty="0" smtClean="0">
                <a:latin typeface="Calibri" pitchFamily="34" charset="0"/>
              </a:rPr>
              <a:t>De hecho, sin embargo, el sistema de datación actual no data de la creación del mundo, sino a partir de la creación de Adán.</a:t>
            </a:r>
          </a:p>
        </p:txBody>
      </p:sp>
      <p:sp>
        <p:nvSpPr>
          <p:cNvPr id="54274" name="AutoShape 2" descr="Image result for get divorce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54275" name="Picture 3"/>
          <p:cNvPicPr>
            <a:picLocks noChangeAspect="1" noChangeArrowheads="1"/>
          </p:cNvPicPr>
          <p:nvPr/>
        </p:nvPicPr>
        <p:blipFill>
          <a:blip r:embed="rId4" cstate="print"/>
          <a:srcRect/>
          <a:stretch>
            <a:fillRect/>
          </a:stretch>
        </p:blipFill>
        <p:spPr bwMode="auto">
          <a:xfrm>
            <a:off x="6477000" y="2819400"/>
            <a:ext cx="2286000" cy="15525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300" dirty="0" smtClean="0">
                <a:latin typeface="Calibri" pitchFamily="34" charset="0"/>
              </a:rPr>
              <a:t>Los Literalistas asumen que la edad del mundo se alcanza mediante la adición de los primeros cinco días de la creación a la edad de Adán.</a:t>
            </a:r>
          </a:p>
          <a:p>
            <a:r>
              <a:rPr lang="es-ES" sz="2300" dirty="0" smtClean="0">
                <a:latin typeface="Calibri" pitchFamily="34" charset="0"/>
              </a:rPr>
              <a:t>Esto significaría que el mundo fue creado menos de seis mil años atrás, de ahí la imposibilidad de cualquier cosa existente antes de ese tiempo. </a:t>
            </a:r>
          </a:p>
          <a:p>
            <a:r>
              <a:rPr lang="es-ES" sz="2300" dirty="0" smtClean="0">
                <a:latin typeface="Calibri" pitchFamily="34" charset="0"/>
              </a:rPr>
              <a:t>Pero tenemos pruebas inequívocas de fósiles de seres que existieron hace millones de años, y otras pruebas científicas de que el universo llegó a existir miles de millones de años atrás.</a:t>
            </a:r>
          </a:p>
        </p:txBody>
      </p:sp>
      <p:sp>
        <p:nvSpPr>
          <p:cNvPr id="52226" name="AutoShape 2" descr="Image result for ada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52227" name="Picture 3"/>
          <p:cNvPicPr>
            <a:picLocks noChangeAspect="1" noChangeArrowheads="1"/>
          </p:cNvPicPr>
          <p:nvPr/>
        </p:nvPicPr>
        <p:blipFill>
          <a:blip r:embed="rId4" cstate="print"/>
          <a:srcRect/>
          <a:stretch>
            <a:fillRect/>
          </a:stretch>
        </p:blipFill>
        <p:spPr bwMode="auto">
          <a:xfrm>
            <a:off x="6934200" y="2362200"/>
            <a:ext cx="1876425" cy="24384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300" dirty="0" smtClean="0">
                <a:latin typeface="Calibri" pitchFamily="34" charset="0"/>
              </a:rPr>
              <a:t> Los literalistas resolvieron el dilema negando la existencia de cualquier cosa antes de 5766 años. </a:t>
            </a:r>
          </a:p>
          <a:p>
            <a:r>
              <a:rPr lang="es-ES" sz="2300" dirty="0" smtClean="0">
                <a:latin typeface="Calibri" pitchFamily="34" charset="0"/>
              </a:rPr>
              <a:t>Ellos rechazan la evidencia científica como inexacta, falsa, o con base a suposiciones científicas equivocadas.</a:t>
            </a:r>
          </a:p>
          <a:p>
            <a:r>
              <a:rPr lang="es-ES" sz="2300" dirty="0" smtClean="0">
                <a:latin typeface="Calibri" pitchFamily="34" charset="0"/>
              </a:rPr>
              <a:t>Ellos ponen en juego su fe en la verdad de que el mundo es 5776 años de antigüedad.</a:t>
            </a:r>
          </a:p>
          <a:p>
            <a:r>
              <a:rPr lang="es-ES" sz="2300" dirty="0" smtClean="0">
                <a:latin typeface="Calibri" pitchFamily="34" charset="0"/>
              </a:rPr>
              <a:t> Los dinosaurios no podrían haber existido hace millones de años; cuando vemos los huesos de dinosaurio, en realidad estamos viendo "huesos de perros que estaban hinchados durante el diluvio de Noé"; </a:t>
            </a:r>
          </a:p>
        </p:txBody>
      </p:sp>
      <p:sp>
        <p:nvSpPr>
          <p:cNvPr id="50178" name="AutoShape 2" descr="Image result for dog bon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50179" name="Picture 3"/>
          <p:cNvPicPr>
            <a:picLocks noChangeAspect="1" noChangeArrowheads="1"/>
          </p:cNvPicPr>
          <p:nvPr/>
        </p:nvPicPr>
        <p:blipFill>
          <a:blip r:embed="rId4" cstate="print"/>
          <a:srcRect/>
          <a:stretch>
            <a:fillRect/>
          </a:stretch>
        </p:blipFill>
        <p:spPr bwMode="auto">
          <a:xfrm>
            <a:off x="6705600" y="2590800"/>
            <a:ext cx="2143125" cy="21431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400" dirty="0" smtClean="0">
                <a:latin typeface="Calibri" pitchFamily="34" charset="0"/>
              </a:rPr>
              <a:t>o de los huesos que Dios plantó justo para que nos engañaran el pensamiento de que el mundo era mayor que 5766; o de los huesos que han sido fechadas erróneamente debido a la ineptitud de los científicos.</a:t>
            </a:r>
          </a:p>
          <a:p>
            <a:r>
              <a:rPr lang="es-ES" sz="2400" dirty="0" smtClean="0">
                <a:latin typeface="Calibri" pitchFamily="34" charset="0"/>
              </a:rPr>
              <a:t>Sin embargo, la Torá realmente nos requiere negar la evidencia científica para justificar el sistema de fechas de los años del mundo?</a:t>
            </a:r>
          </a:p>
          <a:p>
            <a:r>
              <a:rPr lang="es-ES" sz="2400" dirty="0" smtClean="0">
                <a:latin typeface="Calibri" pitchFamily="34" charset="0"/>
              </a:rPr>
              <a:t>El Rambam diría que es todo lo contrario, que debemos buscar la verdad y con ello acercarnos al Autor de la verdad. </a:t>
            </a:r>
          </a:p>
        </p:txBody>
      </p:sp>
      <p:pic>
        <p:nvPicPr>
          <p:cNvPr id="48129" name="Picture 1"/>
          <p:cNvPicPr>
            <a:picLocks noChangeAspect="1" noChangeArrowheads="1"/>
          </p:cNvPicPr>
          <p:nvPr/>
        </p:nvPicPr>
        <p:blipFill>
          <a:blip r:embed="rId4" cstate="print"/>
          <a:srcRect/>
          <a:stretch>
            <a:fillRect/>
          </a:stretch>
        </p:blipFill>
        <p:spPr bwMode="auto">
          <a:xfrm>
            <a:off x="6705600" y="2438400"/>
            <a:ext cx="2143125" cy="21431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400" dirty="0" smtClean="0">
                <a:latin typeface="Calibri" pitchFamily="34" charset="0"/>
              </a:rPr>
              <a:t>Si la ciencia ha demostrado más allá de toda duda razonable que los dinosaurios existieron hace millones de años, entonces tenemos que rechazar la vista literalista que el universo es 5766 años de antigüedad.</a:t>
            </a:r>
          </a:p>
          <a:p>
            <a:r>
              <a:rPr lang="es-ES" sz="2400" b="1" i="1" dirty="0" smtClean="0">
                <a:latin typeface="Calibri" pitchFamily="34" charset="0"/>
              </a:rPr>
              <a:t>Los Seis Días</a:t>
            </a:r>
          </a:p>
          <a:p>
            <a:r>
              <a:rPr lang="es-ES" sz="2400" dirty="0" smtClean="0">
                <a:latin typeface="Calibri" pitchFamily="34" charset="0"/>
              </a:rPr>
              <a:t>Se ha señalado que los seis días de la creación no eran días de 24 horas. </a:t>
            </a:r>
          </a:p>
          <a:p>
            <a:r>
              <a:rPr lang="es-ES" sz="2400" dirty="0" smtClean="0">
                <a:latin typeface="Calibri" pitchFamily="34" charset="0"/>
              </a:rPr>
              <a:t>De hecho, el sol no fue creado hasta el cuarto día, por lo que no podría haber ocurrido una puesta de sol o amanecer en los primeros tres "días".</a:t>
            </a:r>
          </a:p>
        </p:txBody>
      </p:sp>
      <p:pic>
        <p:nvPicPr>
          <p:cNvPr id="46081" name="Picture 1"/>
          <p:cNvPicPr>
            <a:picLocks noChangeAspect="1" noChangeArrowheads="1"/>
          </p:cNvPicPr>
          <p:nvPr/>
        </p:nvPicPr>
        <p:blipFill>
          <a:blip r:embed="rId4" cstate="print"/>
          <a:srcRect/>
          <a:stretch>
            <a:fillRect/>
          </a:stretch>
        </p:blipFill>
        <p:spPr bwMode="auto">
          <a:xfrm>
            <a:off x="6400800" y="2667000"/>
            <a:ext cx="2466975" cy="18478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400" dirty="0" smtClean="0">
                <a:latin typeface="Calibri" pitchFamily="34" charset="0"/>
              </a:rPr>
              <a:t>La palabra -</a:t>
            </a:r>
            <a:r>
              <a:rPr lang="es-ES" sz="2400" b="1" i="1" dirty="0" err="1" smtClean="0">
                <a:latin typeface="Calibri" pitchFamily="34" charset="0"/>
              </a:rPr>
              <a:t>yom</a:t>
            </a:r>
            <a:r>
              <a:rPr lang="es-ES" sz="2400" b="1" i="1" dirty="0" smtClean="0">
                <a:latin typeface="Calibri" pitchFamily="34" charset="0"/>
              </a:rPr>
              <a:t>-</a:t>
            </a:r>
            <a:r>
              <a:rPr lang="es-ES" sz="2400" dirty="0" smtClean="0">
                <a:latin typeface="Calibri" pitchFamily="34" charset="0"/>
              </a:rPr>
              <a:t> "día" podría ser mejor entendida en el sentido de "períodos" de duración indeterminada. </a:t>
            </a:r>
          </a:p>
          <a:p>
            <a:r>
              <a:rPr lang="es-ES" sz="2400" dirty="0" smtClean="0">
                <a:latin typeface="Calibri" pitchFamily="34" charset="0"/>
              </a:rPr>
              <a:t>En cada período de la creación, hubo un desarrollo de una etapa simple de una etapa más compleja.</a:t>
            </a:r>
          </a:p>
          <a:p>
            <a:r>
              <a:rPr lang="es-ES" sz="2400" dirty="0" smtClean="0">
                <a:latin typeface="Calibri" pitchFamily="34" charset="0"/>
              </a:rPr>
              <a:t>Dado que estos seis "días" de la creación pudieron haber durado miles de millones de años por el cálculo humano, entonces los dinosaurios tenían tiempo de sobra para vivir y extinguirse antes de que Adán y Eva fueran creados en el sexto "día".</a:t>
            </a:r>
          </a:p>
        </p:txBody>
      </p:sp>
      <p:pic>
        <p:nvPicPr>
          <p:cNvPr id="44033" name="Picture 1"/>
          <p:cNvPicPr>
            <a:picLocks noChangeAspect="1" noChangeArrowheads="1"/>
          </p:cNvPicPr>
          <p:nvPr/>
        </p:nvPicPr>
        <p:blipFill>
          <a:blip r:embed="rId4" cstate="print"/>
          <a:srcRect/>
          <a:stretch>
            <a:fillRect/>
          </a:stretch>
        </p:blipFill>
        <p:spPr bwMode="auto">
          <a:xfrm>
            <a:off x="6400800" y="3124200"/>
            <a:ext cx="2476500" cy="138684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smtClean="0">
                <a:latin typeface="Calibri" pitchFamily="34" charset="0"/>
              </a:rPr>
              <a:t>Parashat Semanal</a:t>
            </a:r>
            <a:br>
              <a:rPr lang="es-CO" sz="4000" smtClean="0">
                <a:latin typeface="Calibri" pitchFamily="34" charset="0"/>
              </a:rPr>
            </a:br>
            <a:r>
              <a:rPr lang="es-CO" sz="4000" smtClean="0">
                <a:latin typeface="Calibri" pitchFamily="34" charset="0"/>
              </a:rPr>
              <a:t> </a:t>
            </a:r>
            <a:r>
              <a:rPr lang="he-IL" sz="4000" smtClean="0">
                <a:latin typeface="Calibri" pitchFamily="34" charset="0"/>
              </a:rPr>
              <a:t>פרשת שבוע</a:t>
            </a:r>
            <a:r>
              <a:rPr lang="es-CO" sz="4000" smtClean="0">
                <a:latin typeface="Calibri" pitchFamily="34" charset="0"/>
              </a:rPr>
              <a:t>     </a:t>
            </a:r>
            <a:endParaRPr sz="400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96000" cy="4800600"/>
          </a:xfrm>
        </p:spPr>
        <p:txBody>
          <a:bodyPr/>
          <a:lstStyle/>
          <a:p>
            <a:r>
              <a:rPr lang="es-ES" sz="2400" dirty="0" smtClean="0">
                <a:latin typeface="Calibri" pitchFamily="34" charset="0"/>
              </a:rPr>
              <a:t>El Rabino </a:t>
            </a:r>
            <a:r>
              <a:rPr lang="es-ES" sz="2400" dirty="0" err="1" smtClean="0">
                <a:latin typeface="Calibri" pitchFamily="34" charset="0"/>
              </a:rPr>
              <a:t>Aryeh</a:t>
            </a:r>
            <a:r>
              <a:rPr lang="es-ES" sz="2400" dirty="0" smtClean="0">
                <a:latin typeface="Calibri" pitchFamily="34" charset="0"/>
              </a:rPr>
              <a:t> Kaplan ha citado textos clásicos rabínicas afirmando que el mundo es mucho mayor que los 5776 años que implica nuestro sistema de fechas actual. </a:t>
            </a:r>
          </a:p>
          <a:p>
            <a:r>
              <a:rPr lang="es-ES" sz="2400" dirty="0" smtClean="0">
                <a:latin typeface="Calibri" pitchFamily="34" charset="0"/>
              </a:rPr>
              <a:t>El Sefer ha-</a:t>
            </a:r>
            <a:r>
              <a:rPr lang="es-ES" sz="2400" dirty="0" err="1" smtClean="0">
                <a:latin typeface="Calibri" pitchFamily="34" charset="0"/>
              </a:rPr>
              <a:t>Temunah</a:t>
            </a:r>
            <a:r>
              <a:rPr lang="es-ES" sz="2400" dirty="0" smtClean="0">
                <a:latin typeface="Calibri" pitchFamily="34" charset="0"/>
              </a:rPr>
              <a:t>, atribuido al </a:t>
            </a:r>
            <a:r>
              <a:rPr lang="es-ES" sz="2400" dirty="0" err="1" smtClean="0">
                <a:latin typeface="Calibri" pitchFamily="34" charset="0"/>
              </a:rPr>
              <a:t>Tanna</a:t>
            </a:r>
            <a:r>
              <a:rPr lang="es-ES" sz="2400" dirty="0" smtClean="0">
                <a:latin typeface="Calibri" pitchFamily="34" charset="0"/>
              </a:rPr>
              <a:t> Rabino </a:t>
            </a:r>
            <a:r>
              <a:rPr lang="es-ES" sz="2400" dirty="0" err="1" smtClean="0">
                <a:latin typeface="Calibri" pitchFamily="34" charset="0"/>
              </a:rPr>
              <a:t>Nehunya</a:t>
            </a:r>
            <a:r>
              <a:rPr lang="es-ES" sz="2400" dirty="0" smtClean="0">
                <a:latin typeface="Calibri" pitchFamily="34" charset="0"/>
              </a:rPr>
              <a:t> ben ha-</a:t>
            </a:r>
            <a:r>
              <a:rPr lang="es-ES" sz="2400" dirty="0" err="1" smtClean="0">
                <a:latin typeface="Calibri" pitchFamily="34" charset="0"/>
              </a:rPr>
              <a:t>Caná</a:t>
            </a:r>
            <a:r>
              <a:rPr lang="es-ES" sz="2400" dirty="0" smtClean="0">
                <a:latin typeface="Calibri" pitchFamily="34" charset="0"/>
              </a:rPr>
              <a:t>, sugiere la existencia de otros mundos antes de que Adán fuera creado. </a:t>
            </a:r>
          </a:p>
          <a:p>
            <a:r>
              <a:rPr lang="es-ES" sz="2400" dirty="0" smtClean="0">
                <a:latin typeface="Calibri" pitchFamily="34" charset="0"/>
              </a:rPr>
              <a:t>El Midrash Rabá en Bereshit 1: 5 enseña que hubo "órdenes de tiempo" antes del primer día de la creación registrado en la Torá. </a:t>
            </a:r>
          </a:p>
        </p:txBody>
      </p:sp>
      <p:pic>
        <p:nvPicPr>
          <p:cNvPr id="70658" name="Picture 2" descr="http://www.uptojerusalem.com/photos/rabbiphoto.jpg"/>
          <p:cNvPicPr>
            <a:picLocks noChangeAspect="1" noChangeArrowheads="1"/>
          </p:cNvPicPr>
          <p:nvPr/>
        </p:nvPicPr>
        <p:blipFill>
          <a:blip r:embed="rId4" cstate="print"/>
          <a:srcRect/>
          <a:stretch>
            <a:fillRect/>
          </a:stretch>
        </p:blipFill>
        <p:spPr bwMode="auto">
          <a:xfrm>
            <a:off x="6629400" y="2286000"/>
            <a:ext cx="2238375" cy="2466975"/>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s://www.google.com/url?sa=t&amp;rct=j&amp;q=&amp;esrc=s&amp;source=web&amp;cd=2&amp;cad=rja&amp;uact=8&amp;ved=0CCYQFjABahUKEwiXu_63gbTIAhVGMj4KHZYtA68&amp;url=http%3A%2F%2Ffailedmessiah.typepad.com%2Ffailed_messiahcom%2F2005%2F07%2Frabbi_aryeh_kap.html&amp;usg=AFQjCNHO_gTPuzvvrhZHXkLeWh4YrsTXOQ&amp;sig2=3kCX_a72Dv7trMg-knFyvg</a:t>
            </a:r>
          </a:p>
          <a:p>
            <a:pPr eaLnBrk="1" hangingPunct="1">
              <a:lnSpc>
                <a:spcPct val="90000"/>
              </a:lnSpc>
            </a:pPr>
            <a:r>
              <a:rPr lang="es-CO" sz="800" smtClean="0">
                <a:latin typeface="Calibri" pitchFamily="34" charset="0"/>
              </a:rPr>
              <a:t>http://failedmessiah.typepad.com/failed_messiahcom/2005/07/rabbi_aryeh_kap.html</a:t>
            </a:r>
            <a:endParaRPr lang="es-CO" sz="800"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 de </a:t>
            </a:r>
            <a:r>
              <a:rPr lang="es-CO" sz="1800" dirty="0" err="1" smtClean="0">
                <a:latin typeface="Calibri" pitchFamily="34" charset="0"/>
              </a:rPr>
              <a:t>Jeshvan</a:t>
            </a:r>
            <a:r>
              <a:rPr lang="es-CO" sz="1800" dirty="0" smtClean="0">
                <a:latin typeface="Calibri" pitchFamily="34" charset="0"/>
              </a:rPr>
              <a:t> 5776– Octubre 15, 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87289</TotalTime>
  <Words>1122</Words>
  <Application>Microsoft Office PowerPoint</Application>
  <PresentationFormat>Presentación en pantalla (4:3)</PresentationFormat>
  <Paragraphs>79</Paragraphs>
  <Slides>15</Slides>
  <Notes>13</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2810</cp:revision>
  <dcterms:created xsi:type="dcterms:W3CDTF">2013-10-13T19:31:46Z</dcterms:created>
  <dcterms:modified xsi:type="dcterms:W3CDTF">2015-10-16T17:54:48Z</dcterms:modified>
</cp:coreProperties>
</file>