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1164" r:id="rId3"/>
    <p:sldId id="1165" r:id="rId4"/>
    <p:sldId id="1166" r:id="rId5"/>
    <p:sldId id="1167" r:id="rId6"/>
    <p:sldId id="1168" r:id="rId7"/>
    <p:sldId id="1169" r:id="rId8"/>
    <p:sldId id="1170" r:id="rId9"/>
    <p:sldId id="1171" r:id="rId10"/>
    <p:sldId id="1172" r:id="rId11"/>
    <p:sldId id="1173" r:id="rId12"/>
    <p:sldId id="1174" r:id="rId13"/>
    <p:sldId id="1175" r:id="rId14"/>
    <p:sldId id="1176" r:id="rId15"/>
    <p:sldId id="1177" r:id="rId16"/>
    <p:sldId id="1178" r:id="rId17"/>
    <p:sldId id="1179" r:id="rId18"/>
    <p:sldId id="1180" r:id="rId19"/>
    <p:sldId id="1181" r:id="rId20"/>
    <p:sldId id="1182" r:id="rId21"/>
    <p:sldId id="1183" r:id="rId22"/>
    <p:sldId id="1184" r:id="rId23"/>
    <p:sldId id="1185" r:id="rId24"/>
    <p:sldId id="1186" r:id="rId25"/>
    <p:sldId id="292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00"/>
    <a:srgbClr val="080808"/>
    <a:srgbClr val="D6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5" autoAdjust="0"/>
    <p:restoredTop sz="94660"/>
  </p:normalViewPr>
  <p:slideViewPr>
    <p:cSldViewPr>
      <p:cViewPr>
        <p:scale>
          <a:sx n="66" d="100"/>
          <a:sy n="66" d="100"/>
        </p:scale>
        <p:origin x="-31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969C10C-F7C2-4EAB-B1BF-1692C3D444E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2560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5D1BC4A-F6A0-497B-A714-ED214A0F09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21</a:t>
            </a:fld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22</a:t>
            </a:fld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23</a:t>
            </a:fld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24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DD98-7322-4381-BBDC-374F040BA38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37D7A-D259-403B-B861-517097D53EB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A4E18-765B-4390-950A-4551FBAA0E5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3720C-3410-4445-8108-70149025062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F57F2-39B0-4A05-A7FE-794A09D5EAB3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E84E-A8C2-4558-8277-2375EDA4754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0DAD1-DE86-42AE-9C23-EE490BDE7285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BE2DB-8E27-418C-B8E6-623869CBAF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06E8-E1AC-419A-B980-7A7C8D7E63D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315D7-1EF9-4BFD-BEBF-4E2386718C1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F877-9510-40C5-9530-D610BCB7840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2F4A3-FFA4-4A9C-8395-14C2F9A300D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A9B28-7127-4154-8D90-52807DCE72A1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CD56-D380-4D11-8B85-F05C2F81D53E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9F38C-C89C-4399-9409-487D254A91FD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2A9BB-569E-4677-9827-F311647F717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DA63-D592-488C-A8FE-CE303BC1EC4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9ACC-0A3C-4B3F-9AF0-3A20853A38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03D24-5E6C-40F2-A989-5BD0478C6B8C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3EB4E-CD10-4C02-9C28-1FC660AB384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3D3-30B9-4627-B096-BDFF63AE1C39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B039-AA18-484C-9F00-09B486F23A2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C6CDD609-21F3-4D82-9432-96B3D23041FE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529F329-470F-4ACD-895A-5BB75130FBF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 dirty="0">
                <a:solidFill>
                  <a:srgbClr val="000000"/>
                </a:solidFill>
                <a:latin typeface="Calibri" pitchFamily="34" charset="0"/>
              </a:rPr>
              <a:t>Parashat 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Bereshit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4</a:t>
            </a:r>
            <a:endParaRPr lang="es-CO" sz="41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Debates Rabínicos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La palabra -</a:t>
            </a:r>
            <a:r>
              <a:rPr lang="es-ES" sz="2400" dirty="0" err="1" smtClean="0">
                <a:latin typeface="Calibri" pitchFamily="34" charset="0"/>
              </a:rPr>
              <a:t>yom</a:t>
            </a:r>
            <a:r>
              <a:rPr lang="es-ES" sz="2400" dirty="0" smtClean="0">
                <a:latin typeface="Calibri" pitchFamily="34" charset="0"/>
              </a:rPr>
              <a:t>- "día" podría ser mejor entendida en el sentido de "períodos" de duración indeterminada.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Como aprendimos sobre el Primer Día, que realmente es “Ejad” y no primero, concentra la idea absoluta de un desarrollo inexplicable a nuestra mente atribuida solamente a Dios como Uno y Único ser dueño de la toda la Creación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En cada período de la creación, hubo un desarrollo de una etapa simple de una etapa más compleja.</a:t>
            </a:r>
          </a:p>
          <a:p>
            <a:r>
              <a:rPr lang="es-ES" sz="2400" dirty="0" smtClean="0">
                <a:latin typeface="Calibri" pitchFamily="34" charset="0"/>
              </a:rPr>
              <a:t>Si estos </a:t>
            </a:r>
            <a:r>
              <a:rPr lang="es-ES" sz="2400" dirty="0" smtClean="0">
                <a:latin typeface="Calibri" pitchFamily="34" charset="0"/>
              </a:rPr>
              <a:t>seis "días" de la creación pudieron haber durado </a:t>
            </a:r>
            <a:r>
              <a:rPr lang="es-ES" sz="2400" dirty="0" smtClean="0">
                <a:latin typeface="Calibri" pitchFamily="34" charset="0"/>
              </a:rPr>
              <a:t>millones </a:t>
            </a:r>
            <a:r>
              <a:rPr lang="es-ES" sz="2400" dirty="0" smtClean="0">
                <a:latin typeface="Calibri" pitchFamily="34" charset="0"/>
              </a:rPr>
              <a:t>de años por el cálculo humano, entonces los dinosaurios </a:t>
            </a:r>
            <a:r>
              <a:rPr lang="es-ES" sz="2400" dirty="0" smtClean="0">
                <a:latin typeface="Calibri" pitchFamily="34" charset="0"/>
              </a:rPr>
              <a:t>tuvieron tiempo </a:t>
            </a:r>
            <a:r>
              <a:rPr lang="es-ES" sz="2400" dirty="0" smtClean="0">
                <a:latin typeface="Calibri" pitchFamily="34" charset="0"/>
              </a:rPr>
              <a:t>de sobra para vivir y extinguirse antes </a:t>
            </a:r>
            <a:r>
              <a:rPr lang="es-ES" sz="2400" dirty="0" smtClean="0">
                <a:latin typeface="Calibri" pitchFamily="34" charset="0"/>
              </a:rPr>
              <a:t>que </a:t>
            </a:r>
            <a:r>
              <a:rPr lang="es-ES" sz="2400" dirty="0" smtClean="0">
                <a:latin typeface="Calibri" pitchFamily="34" charset="0"/>
              </a:rPr>
              <a:t>Adán y Eva fueran creados en el sexto "día".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Picture 2" descr="http://i.ytimg.com/vi/DjDG8tYO_ZQ/hq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590800"/>
            <a:ext cx="2463799" cy="184785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6324600" y="4572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Rabino </a:t>
            </a:r>
            <a:r>
              <a:rPr lang="es-CO" dirty="0" err="1" smtClean="0"/>
              <a:t>Aryeh</a:t>
            </a:r>
            <a:r>
              <a:rPr lang="es-CO" dirty="0" smtClean="0"/>
              <a:t> Kaplan</a:t>
            </a:r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El Rabino </a:t>
            </a:r>
            <a:r>
              <a:rPr lang="es-ES" sz="2400" dirty="0" err="1" smtClean="0">
                <a:latin typeface="Calibri" pitchFamily="34" charset="0"/>
              </a:rPr>
              <a:t>Aryeh</a:t>
            </a:r>
            <a:r>
              <a:rPr lang="es-ES" sz="2400" dirty="0" smtClean="0">
                <a:latin typeface="Calibri" pitchFamily="34" charset="0"/>
              </a:rPr>
              <a:t> Kaplan ha citado textos clásicos rabínicas afirmando que el mundo es mucho mayor que los 5776 años que implica nuestro sistema de fechas actual. </a:t>
            </a:r>
          </a:p>
          <a:p>
            <a:r>
              <a:rPr lang="es-ES" sz="2400" dirty="0" smtClean="0">
                <a:latin typeface="Calibri" pitchFamily="34" charset="0"/>
              </a:rPr>
              <a:t>El Sefer ha-</a:t>
            </a:r>
            <a:r>
              <a:rPr lang="es-ES" sz="2400" dirty="0" err="1" smtClean="0">
                <a:latin typeface="Calibri" pitchFamily="34" charset="0"/>
              </a:rPr>
              <a:t>Temunah</a:t>
            </a:r>
            <a:r>
              <a:rPr lang="es-ES" sz="2400" dirty="0" smtClean="0">
                <a:latin typeface="Calibri" pitchFamily="34" charset="0"/>
              </a:rPr>
              <a:t>, atribuido al </a:t>
            </a:r>
            <a:r>
              <a:rPr lang="es-ES" sz="2400" dirty="0" err="1" smtClean="0">
                <a:latin typeface="Calibri" pitchFamily="34" charset="0"/>
              </a:rPr>
              <a:t>Tanna</a:t>
            </a:r>
            <a:r>
              <a:rPr lang="es-ES" sz="2400" dirty="0" smtClean="0">
                <a:latin typeface="Calibri" pitchFamily="34" charset="0"/>
              </a:rPr>
              <a:t> Rabino </a:t>
            </a:r>
            <a:r>
              <a:rPr lang="es-ES" sz="2400" dirty="0" err="1" smtClean="0">
                <a:latin typeface="Calibri" pitchFamily="34" charset="0"/>
              </a:rPr>
              <a:t>Nehunya</a:t>
            </a:r>
            <a:r>
              <a:rPr lang="es-ES" sz="2400" dirty="0" smtClean="0">
                <a:latin typeface="Calibri" pitchFamily="34" charset="0"/>
              </a:rPr>
              <a:t> ben ha-</a:t>
            </a:r>
            <a:r>
              <a:rPr lang="es-ES" sz="2400" dirty="0" err="1" smtClean="0">
                <a:latin typeface="Calibri" pitchFamily="34" charset="0"/>
              </a:rPr>
              <a:t>Caná</a:t>
            </a:r>
            <a:r>
              <a:rPr lang="es-ES" sz="2400" dirty="0" smtClean="0">
                <a:latin typeface="Calibri" pitchFamily="34" charset="0"/>
              </a:rPr>
              <a:t>, sugiere la existencia de otros mundos antes de que Adán fuera creado. </a:t>
            </a:r>
          </a:p>
          <a:p>
            <a:r>
              <a:rPr lang="es-ES" sz="2400" dirty="0" smtClean="0">
                <a:latin typeface="Calibri" pitchFamily="34" charset="0"/>
              </a:rPr>
              <a:t>El Midrash Rabá en Bereshit 1: 5 enseña que hubo "órdenes de tiempo" antes del primer día de la creación registrado en la Torá.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59080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7912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El Talmud registra la opinión de que había 974 generaciones antes de que Adán (</a:t>
            </a:r>
            <a:r>
              <a:rPr lang="es-ES" sz="2400" dirty="0" err="1" smtClean="0">
                <a:latin typeface="Calibri" pitchFamily="34" charset="0"/>
              </a:rPr>
              <a:t>Hagigah</a:t>
            </a:r>
            <a:r>
              <a:rPr lang="es-ES" sz="2400" dirty="0" smtClean="0">
                <a:latin typeface="Calibri" pitchFamily="34" charset="0"/>
              </a:rPr>
              <a:t> 13b).</a:t>
            </a:r>
          </a:p>
          <a:p>
            <a:r>
              <a:rPr lang="es-ES" sz="2400" dirty="0" smtClean="0">
                <a:latin typeface="Calibri" pitchFamily="34" charset="0"/>
              </a:rPr>
              <a:t>Aquí tenemos una discusión con relación a la visión de Ezequiel y los ángeles ministeriales.</a:t>
            </a:r>
          </a:p>
          <a:p>
            <a:r>
              <a:rPr lang="es-ES" sz="2400" dirty="0" smtClean="0">
                <a:latin typeface="Calibri" pitchFamily="34" charset="0"/>
              </a:rPr>
              <a:t>Raba dijo: Todo lo que Ezequiel vio Isaías vio. ¿A qué se asemeja Ezequiel? A un aldeano que vio al rey. </a:t>
            </a:r>
          </a:p>
          <a:p>
            <a:r>
              <a:rPr lang="es-ES" sz="2400" dirty="0" smtClean="0">
                <a:latin typeface="Calibri" pitchFamily="34" charset="0"/>
              </a:rPr>
              <a:t>¿Y a qué se parece Isaías? A un habitante de la ciudad que vio al rey.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20980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7912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Resh </a:t>
            </a:r>
            <a:r>
              <a:rPr lang="es-ES" sz="2400" dirty="0" err="1" smtClean="0">
                <a:latin typeface="Calibri" pitchFamily="34" charset="0"/>
              </a:rPr>
              <a:t>Lakish</a:t>
            </a:r>
            <a:r>
              <a:rPr lang="es-ES" sz="2400" dirty="0" smtClean="0">
                <a:latin typeface="Calibri" pitchFamily="34" charset="0"/>
              </a:rPr>
              <a:t> dijo: ¿Cuál es el significado del versículo: Cantaré al Señor, porque él es muy exaltado? [Significa] una canción para él que es exaltado sobre los exaltados. </a:t>
            </a:r>
          </a:p>
          <a:p>
            <a:r>
              <a:rPr lang="es-ES" sz="2400" dirty="0" smtClean="0">
                <a:latin typeface="Calibri" pitchFamily="34" charset="0"/>
              </a:rPr>
              <a:t>Porque un Maestro dijo: El rey de los animales salvajes es el león; el rey de las bestias es el buey; el rey de las aves es el águila; y el hombre es exaltado por encima de ellos; y el Santo, bendito sea, es exaltado sobre todos ellos, y sobre todo el mundo.</a:t>
            </a:r>
          </a:p>
          <a:p>
            <a:r>
              <a:rPr lang="es-ES" sz="2400" dirty="0" smtClean="0">
                <a:latin typeface="Calibri" pitchFamily="34" charset="0"/>
              </a:rPr>
              <a:t>Prosigue la discusión…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1986" name="Picture 2" descr="http://atam.org/wp-content/uploads/2014/06/chariots-of-g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895600"/>
            <a:ext cx="2447925" cy="1866901"/>
          </a:xfrm>
          <a:prstGeom prst="rect">
            <a:avLst/>
          </a:prstGeom>
          <a:noFill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Un versículo dice: Miles de miles le servían, y diez mil veces diez mil de pie delante de él; y otro versículo dice: ¿Hay algún número de sus ejércitos? - No hay </a:t>
            </a:r>
            <a:r>
              <a:rPr lang="es-ES" sz="2400" dirty="0" smtClean="0">
                <a:latin typeface="Calibri" pitchFamily="34" charset="0"/>
              </a:rPr>
              <a:t>ninguno </a:t>
            </a:r>
            <a:r>
              <a:rPr lang="es-ES" sz="2400" dirty="0" smtClean="0">
                <a:latin typeface="Calibri" pitchFamily="34" charset="0"/>
              </a:rPr>
              <a:t>contradicción: una se refiere al momento en que el Templo estaba en pie, y el otro se refiere a un momento en que el templo ya no estaba de pie; [cuando] por así decirlo, el hogar celestial fue disminuido. </a:t>
            </a:r>
          </a:p>
          <a:p>
            <a:r>
              <a:rPr lang="es-ES" sz="2400" dirty="0" smtClean="0">
                <a:latin typeface="Calibri" pitchFamily="34" charset="0"/>
              </a:rPr>
              <a:t>Se enseña: </a:t>
            </a:r>
            <a:r>
              <a:rPr lang="es-ES" sz="2400" dirty="0" err="1" smtClean="0">
                <a:latin typeface="Calibri" pitchFamily="34" charset="0"/>
              </a:rPr>
              <a:t>Rabbi</a:t>
            </a:r>
            <a:r>
              <a:rPr lang="es-ES" sz="2400" dirty="0" smtClean="0">
                <a:latin typeface="Calibri" pitchFamily="34" charset="0"/>
              </a:rPr>
              <a:t> dijo en nombre de Abba José b. </a:t>
            </a:r>
            <a:r>
              <a:rPr lang="es-ES" sz="2400" dirty="0" err="1" smtClean="0">
                <a:latin typeface="Calibri" pitchFamily="34" charset="0"/>
              </a:rPr>
              <a:t>Dosai</a:t>
            </a:r>
            <a:r>
              <a:rPr lang="es-ES" sz="2400" dirty="0" smtClean="0">
                <a:latin typeface="Calibri" pitchFamily="34" charset="0"/>
              </a:rPr>
              <a:t>: </a:t>
            </a:r>
            <a:r>
              <a:rPr lang="es-ES" sz="2400" dirty="0" smtClean="0">
                <a:latin typeface="Calibri" pitchFamily="34" charset="0"/>
              </a:rPr>
              <a:t>'Millares </a:t>
            </a:r>
            <a:r>
              <a:rPr lang="es-ES" sz="2400" dirty="0" smtClean="0">
                <a:latin typeface="Calibri" pitchFamily="34" charset="0"/>
              </a:rPr>
              <a:t>de </a:t>
            </a:r>
            <a:r>
              <a:rPr lang="es-ES" sz="2400" dirty="0" smtClean="0">
                <a:latin typeface="Calibri" pitchFamily="34" charset="0"/>
              </a:rPr>
              <a:t>millares ministran </a:t>
            </a:r>
            <a:r>
              <a:rPr lang="es-ES" sz="2400" dirty="0" smtClean="0">
                <a:latin typeface="Calibri" pitchFamily="34" charset="0"/>
              </a:rPr>
              <a:t>a </a:t>
            </a:r>
            <a:r>
              <a:rPr lang="es-ES" sz="2400" dirty="0" smtClean="0">
                <a:latin typeface="Calibri" pitchFamily="34" charset="0"/>
              </a:rPr>
              <a:t>Él </a:t>
            </a:r>
            <a:r>
              <a:rPr lang="es-ES" sz="2400" dirty="0" smtClean="0">
                <a:latin typeface="Calibri" pitchFamily="34" charset="0"/>
              </a:rPr>
              <a:t>', - este es el número de una tropa; pero de Sus tropas no hay número.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9938" name="Picture 2" descr="https://s-media-cache-ak0.pinimg.com/236x/b8/53/84/b85384de83f6a57a280b0b675dde79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2209800"/>
            <a:ext cx="2247900" cy="3171826"/>
          </a:xfrm>
          <a:prstGeom prst="rect">
            <a:avLst/>
          </a:prstGeom>
          <a:noFill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Pero Jeremías b. Aba dijo: 'Miles de miles le servían' - en el río de fuego, pues se dice: Un río de fuego procedía y salía de delante de él; millares de millares le servían, y diez mil veces diez mil de pie delante de él. </a:t>
            </a:r>
          </a:p>
          <a:p>
            <a:r>
              <a:rPr lang="es-ES" sz="2400" dirty="0" smtClean="0">
                <a:latin typeface="Calibri" pitchFamily="34" charset="0"/>
              </a:rPr>
              <a:t>¿De dónde salieron? - Desde el sudor de las "criaturas vivientes", Y a dónde se derrama? R. </a:t>
            </a:r>
            <a:r>
              <a:rPr lang="es-ES" sz="2400" dirty="0" err="1" smtClean="0">
                <a:latin typeface="Calibri" pitchFamily="34" charset="0"/>
              </a:rPr>
              <a:t>Zutra</a:t>
            </a:r>
            <a:r>
              <a:rPr lang="es-ES" sz="2400" dirty="0" smtClean="0">
                <a:latin typeface="Calibri" pitchFamily="34" charset="0"/>
              </a:rPr>
              <a:t> b. Tobías dijo que Rab dijo: A la cabeza de los malos en el </a:t>
            </a:r>
            <a:r>
              <a:rPr lang="es-ES" sz="2400" dirty="0" err="1" smtClean="0">
                <a:latin typeface="Calibri" pitchFamily="34" charset="0"/>
              </a:rPr>
              <a:t>Gehinom</a:t>
            </a:r>
            <a:r>
              <a:rPr lang="es-ES" sz="2400" dirty="0" smtClean="0">
                <a:latin typeface="Calibri" pitchFamily="34" charset="0"/>
              </a:rPr>
              <a:t>, porque se dice: He aquí que la tempestad del Eterno saldrá con furor, sí, una tormenta que gira; </a:t>
            </a:r>
            <a:r>
              <a:rPr lang="es-ES" sz="2400" dirty="0" smtClean="0">
                <a:latin typeface="Calibri" pitchFamily="34" charset="0"/>
              </a:rPr>
              <a:t>girara </a:t>
            </a:r>
            <a:r>
              <a:rPr lang="es-ES" sz="2400" dirty="0" smtClean="0">
                <a:latin typeface="Calibri" pitchFamily="34" charset="0"/>
              </a:rPr>
              <a:t>sobre la cabeza de los impíos.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7890" name="Picture 2" descr="http://www.theopenscroll.com/images/carlisleEzekielChari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514600"/>
            <a:ext cx="2565337" cy="2057400"/>
          </a:xfrm>
          <a:prstGeom prst="rect">
            <a:avLst/>
          </a:prstGeom>
          <a:noFill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76400"/>
            <a:ext cx="6096000" cy="47244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Pero R. Ajá b. Jacob dijo: A los que siguieron adelante, porque se dice: Quien presionó hacia adelante antes de su tiempo, cuya fundación fue derramada como un arroyo.</a:t>
            </a:r>
          </a:p>
          <a:p>
            <a:r>
              <a:rPr lang="es-ES" sz="2400" dirty="0" smtClean="0">
                <a:latin typeface="Calibri" pitchFamily="34" charset="0"/>
              </a:rPr>
              <a:t> Se enseña: R. Simeón el Piadoso dijo: Estos son </a:t>
            </a:r>
            <a:r>
              <a:rPr lang="es-ES" sz="2400" dirty="0" smtClean="0">
                <a:latin typeface="Calibri" pitchFamily="34" charset="0"/>
              </a:rPr>
              <a:t>las </a:t>
            </a:r>
            <a:r>
              <a:rPr lang="es-ES" sz="2400" b="1" i="1" dirty="0" smtClean="0">
                <a:latin typeface="Calibri" pitchFamily="34" charset="0"/>
              </a:rPr>
              <a:t>novecientos setenta y cuatro generaciones </a:t>
            </a:r>
            <a:r>
              <a:rPr lang="es-ES" sz="2400" dirty="0" smtClean="0">
                <a:latin typeface="Calibri" pitchFamily="34" charset="0"/>
              </a:rPr>
              <a:t>que presionaron a sí mismos hacia adelante para ser creados.</a:t>
            </a:r>
          </a:p>
          <a:p>
            <a:r>
              <a:rPr lang="es-ES" sz="2400" dirty="0" smtClean="0">
                <a:latin typeface="Calibri" pitchFamily="34" charset="0"/>
              </a:rPr>
              <a:t>Lo más interesante como se dijo, es la opinión de Rabí Itzjak de Akko, un estudiante y colega del Rambán y uno de los más importantes cabalistas de su tiempo.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En el examen de una de las obras importantes del rabino Yitzhak, </a:t>
            </a:r>
            <a:r>
              <a:rPr lang="es-ES" sz="2400" dirty="0" err="1" smtClean="0">
                <a:latin typeface="Calibri" pitchFamily="34" charset="0"/>
              </a:rPr>
              <a:t>Ozar</a:t>
            </a:r>
            <a:r>
              <a:rPr lang="es-ES" sz="2400" dirty="0" smtClean="0">
                <a:latin typeface="Calibri" pitchFamily="34" charset="0"/>
              </a:rPr>
              <a:t> ha-</a:t>
            </a:r>
            <a:r>
              <a:rPr lang="es-ES" sz="2400" dirty="0" err="1" smtClean="0">
                <a:latin typeface="Calibri" pitchFamily="34" charset="0"/>
              </a:rPr>
              <a:t>Hayyim</a:t>
            </a:r>
            <a:r>
              <a:rPr lang="es-ES" sz="2400" dirty="0" smtClean="0">
                <a:latin typeface="Calibri" pitchFamily="34" charset="0"/>
              </a:rPr>
              <a:t>, el rabino Kaplan descubrió que el rabino Yitzhak adujo que el universo tiene un poco más de 15,3 millones de años! </a:t>
            </a:r>
          </a:p>
          <a:p>
            <a:r>
              <a:rPr lang="es-ES" sz="2400" dirty="0" smtClean="0">
                <a:latin typeface="Calibri" pitchFamily="34" charset="0"/>
              </a:rPr>
              <a:t>Esta teoría por un cabalista medieval, basado en la interpretación de los textos bíblicos y rabínicos, está muy cerca de los cálculos de la ciencia moderna que data el "Big Bang" a hace aproximadamente 15 millones de años.</a:t>
            </a:r>
          </a:p>
        </p:txBody>
      </p:sp>
      <p:pic>
        <p:nvPicPr>
          <p:cNvPr id="8" name="Picture 2" descr="http://www.gstatic.com/tv/thumb/tvbanners/185554/p185554_b_v8_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2362200"/>
            <a:ext cx="2209800" cy="3314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382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</a:t>
            </a:r>
            <a:r>
              <a:rPr lang="es-ES" sz="2200" dirty="0" smtClean="0">
                <a:latin typeface="Calibri" pitchFamily="34" charset="0"/>
              </a:rPr>
              <a:t>Rabí Itzjak no sentía ninguna necesidad de ofrecer explicaciones inverosímiles para mantener el universo dentro del rango de 6.000 años. </a:t>
            </a:r>
          </a:p>
          <a:p>
            <a:r>
              <a:rPr lang="es-ES" sz="2200" dirty="0" smtClean="0">
                <a:latin typeface="Calibri" pitchFamily="34" charset="0"/>
              </a:rPr>
              <a:t>Él y sus muchos colegas y estudiantes piadosos, no tenían ningún problema en absoluto en postular un universo que tuviera millones de años de edad; no vieron este cálculo como que incidiera en cualquier manera sobre la verdad de la Torá. </a:t>
            </a:r>
          </a:p>
          <a:p>
            <a:r>
              <a:rPr lang="es-ES" sz="2200" dirty="0" smtClean="0">
                <a:latin typeface="Calibri" pitchFamily="34" charset="0"/>
              </a:rPr>
              <a:t>Es importante, entonces, que tenemos tradiciones legítimas de Judaísmo de la Torá que ven el universo como siendo mucho más antiguo que 5766 años.</a:t>
            </a:r>
          </a:p>
        </p:txBody>
      </p:sp>
      <p:pic>
        <p:nvPicPr>
          <p:cNvPr id="8" name="Picture 2" descr="http://www.crestviewcocwf.com/uploads/2/1/4/9/21495736/9408052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5233610"/>
            <a:ext cx="4876800" cy="15481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Picture 2" descr="http://www.proyectosalonhogar.com/images/CuerpoHumano/respi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0736" y="1600201"/>
            <a:ext cx="2377989" cy="2438400"/>
          </a:xfrm>
          <a:prstGeom prst="rect">
            <a:avLst/>
          </a:prstGeom>
          <a:noFill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Del mismo modo, en el asunto de la ubicación de la tráquea y el esófago, que es educativamente y moralmente erróneo enseñar información patentemente falsa con el fin de "validar" las nociones equivocadas de sabios de las generaciones anteriores.</a:t>
            </a:r>
          </a:p>
          <a:p>
            <a:r>
              <a:rPr lang="es-ES" sz="2400" dirty="0" smtClean="0">
                <a:latin typeface="Calibri" pitchFamily="34" charset="0"/>
              </a:rPr>
              <a:t>El Talmud (</a:t>
            </a:r>
            <a:r>
              <a:rPr lang="es-ES" sz="2400" dirty="0" err="1" smtClean="0">
                <a:latin typeface="Calibri" pitchFamily="34" charset="0"/>
              </a:rPr>
              <a:t>Pesahim</a:t>
            </a:r>
            <a:r>
              <a:rPr lang="es-ES" sz="2400" dirty="0" smtClean="0">
                <a:latin typeface="Calibri" pitchFamily="34" charset="0"/>
              </a:rPr>
              <a:t> 108a) establece que reclinarse hacia atrás o hacia la derecha no es una forma válida de reclinarse, añadiendo la explicación de que inclinarse de forma incorrecta puede poner en peligro a una persona haciendo que la comida vaya por el tubo de viento.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8438" y="2209800"/>
            <a:ext cx="2368149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Rashi dice que esta explicación se refiere a inclinarse hacia atrás. </a:t>
            </a:r>
          </a:p>
          <a:p>
            <a:r>
              <a:rPr lang="es-ES" sz="2400" dirty="0" smtClean="0">
                <a:latin typeface="Calibri" pitchFamily="34" charset="0"/>
              </a:rPr>
              <a:t>Rashbam, sin embargo, discrepa de Rashi y cita sus profesores que afirmaron que el esófago estaba a la derecha; cuando una persona se reclina hacia la derecha, esto hace que la epiglotis se abra, lo que aumenta la posibilidad de asfixia.</a:t>
            </a:r>
          </a:p>
          <a:p>
            <a:r>
              <a:rPr lang="es-ES" sz="2400" dirty="0" smtClean="0">
                <a:latin typeface="Calibri" pitchFamily="34" charset="0"/>
              </a:rPr>
              <a:t>(La explicación más habitual es que la tráquea está a la derecha, de modo que se inclina hacia la derecha puede resultar en asfixia.)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Aunque ni Rambam ni el </a:t>
            </a:r>
            <a:r>
              <a:rPr lang="es-ES" sz="2400" dirty="0" err="1" smtClean="0">
                <a:latin typeface="Calibri" pitchFamily="34" charset="0"/>
              </a:rPr>
              <a:t>Shuljan</a:t>
            </a:r>
            <a:r>
              <a:rPr lang="es-ES" sz="2400" dirty="0" smtClean="0">
                <a:latin typeface="Calibri" pitchFamily="34" charset="0"/>
              </a:rPr>
              <a:t> Aruj citan esta explicación, fue citada por el </a:t>
            </a:r>
            <a:r>
              <a:rPr lang="es-ES" sz="2400" dirty="0" err="1" smtClean="0">
                <a:latin typeface="Calibri" pitchFamily="34" charset="0"/>
              </a:rPr>
              <a:t>Magen</a:t>
            </a:r>
            <a:r>
              <a:rPr lang="es-ES" sz="2400" dirty="0" smtClean="0">
                <a:latin typeface="Calibri" pitchFamily="34" charset="0"/>
              </a:rPr>
              <a:t> Abraham y el </a:t>
            </a:r>
            <a:r>
              <a:rPr lang="es-ES" sz="2400" dirty="0" err="1" smtClean="0">
                <a:latin typeface="Calibri" pitchFamily="34" charset="0"/>
              </a:rPr>
              <a:t>Taz</a:t>
            </a:r>
            <a:r>
              <a:rPr lang="es-ES" sz="2400" dirty="0" smtClean="0">
                <a:latin typeface="Calibri" pitchFamily="34" charset="0"/>
              </a:rPr>
              <a:t> -y se convirtió en una enseñanza generalizada; sin embargo, es objetivamente incorrecto-y por lo tanto sin duda alguna no debe ser enseñada como la razón por la que nos reclinamos hacia la izquierda.</a:t>
            </a:r>
          </a:p>
          <a:p>
            <a:r>
              <a:rPr lang="es-ES" sz="2400" dirty="0" smtClean="0">
                <a:latin typeface="Calibri" pitchFamily="34" charset="0"/>
              </a:rPr>
              <a:t>Conocimos que el Rabino </a:t>
            </a:r>
            <a:r>
              <a:rPr lang="es-ES" sz="2400" dirty="0" err="1" smtClean="0">
                <a:latin typeface="Calibri" pitchFamily="34" charset="0"/>
              </a:rPr>
              <a:t>Natan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err="1" smtClean="0">
                <a:latin typeface="Calibri" pitchFamily="34" charset="0"/>
              </a:rPr>
              <a:t>Slifkin</a:t>
            </a:r>
            <a:r>
              <a:rPr lang="es-ES" sz="2400" dirty="0" smtClean="0">
                <a:latin typeface="Calibri" pitchFamily="34" charset="0"/>
              </a:rPr>
              <a:t> (Junio 25 de 1975, Manchester, Ing.) fue prohibido a enseñar en escuelas judías por los ultra-ortodoxos debido a sus puntos de vista sobre la Creación.  </a:t>
            </a:r>
            <a:endParaRPr lang="es-ES" sz="2200" dirty="0" smtClean="0">
              <a:latin typeface="Calibri" pitchFamily="34" charset="0"/>
            </a:endParaRP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733800"/>
            <a:ext cx="1819275" cy="2240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334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El rabino Kaplan fue a la vez un </a:t>
            </a:r>
            <a:r>
              <a:rPr lang="es-ES" sz="2400" b="1" i="1" dirty="0" err="1" smtClean="0">
                <a:latin typeface="Calibri" pitchFamily="34" charset="0"/>
              </a:rPr>
              <a:t>illui</a:t>
            </a:r>
            <a:r>
              <a:rPr lang="es-ES" sz="2400" dirty="0" smtClean="0">
                <a:latin typeface="Calibri" pitchFamily="34" charset="0"/>
              </a:rPr>
              <a:t> (genio) en la Torá y un </a:t>
            </a:r>
            <a:r>
              <a:rPr lang="es-ES" sz="2400" b="1" i="1" dirty="0" err="1" smtClean="0">
                <a:latin typeface="Calibri" pitchFamily="34" charset="0"/>
              </a:rPr>
              <a:t>illui</a:t>
            </a:r>
            <a:r>
              <a:rPr lang="es-ES" sz="2400" dirty="0" smtClean="0">
                <a:latin typeface="Calibri" pitchFamily="34" charset="0"/>
              </a:rPr>
              <a:t> en la física, y fue sin duda la persona más cualificada de la generación anterior para discutir la interfaz de la Torá y la ciencia.</a:t>
            </a:r>
          </a:p>
          <a:p>
            <a:r>
              <a:rPr lang="es-ES" sz="2400" b="1" i="1" dirty="0" smtClean="0">
                <a:latin typeface="Calibri" pitchFamily="34" charset="0"/>
              </a:rPr>
              <a:t>Análisis final</a:t>
            </a:r>
          </a:p>
          <a:p>
            <a:r>
              <a:rPr lang="es-ES" sz="2400" dirty="0" smtClean="0">
                <a:latin typeface="Calibri" pitchFamily="34" charset="0"/>
              </a:rPr>
              <a:t>    1. Mientras no este involucrada </a:t>
            </a:r>
            <a:r>
              <a:rPr lang="es-ES" sz="2400" dirty="0" err="1" smtClean="0">
                <a:latin typeface="Calibri" pitchFamily="34" charset="0"/>
              </a:rPr>
              <a:t>halajá</a:t>
            </a:r>
            <a:r>
              <a:rPr lang="es-ES" sz="2400" dirty="0" smtClean="0">
                <a:latin typeface="Calibri" pitchFamily="34" charset="0"/>
              </a:rPr>
              <a:t>, no hay razón para </a:t>
            </a:r>
            <a:r>
              <a:rPr lang="es-ES" sz="2400" i="1" dirty="0" err="1" smtClean="0">
                <a:latin typeface="Calibri" pitchFamily="34" charset="0"/>
              </a:rPr>
              <a:t>Paskin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(decidir) un problema.</a:t>
            </a:r>
          </a:p>
        </p:txBody>
      </p:sp>
      <p:pic>
        <p:nvPicPr>
          <p:cNvPr id="8" name="Picture 2" descr="http://i.ytimg.com/vi/DjDG8tYO_ZQ/hq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590800"/>
            <a:ext cx="2463799" cy="184785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6324600" y="4572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Rabino </a:t>
            </a:r>
            <a:r>
              <a:rPr lang="es-CO" dirty="0" err="1" smtClean="0"/>
              <a:t>Aryeh</a:t>
            </a:r>
            <a:r>
              <a:rPr lang="es-CO" dirty="0" smtClean="0"/>
              <a:t> Kaplan</a:t>
            </a:r>
            <a:endParaRPr lang="es-CO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   2. En su Guía de los perplejos, el Rambam construye varios </a:t>
            </a:r>
            <a:r>
              <a:rPr lang="es-ES" sz="2400" b="1" i="1" dirty="0" err="1" smtClean="0">
                <a:latin typeface="Calibri" pitchFamily="34" charset="0"/>
              </a:rPr>
              <a:t>shitot</a:t>
            </a:r>
            <a:r>
              <a:rPr lang="es-ES" sz="2400" dirty="0" smtClean="0">
                <a:latin typeface="Calibri" pitchFamily="34" charset="0"/>
              </a:rPr>
              <a:t> (filosofías) basado en</a:t>
            </a:r>
            <a:r>
              <a:rPr lang="es-ES" sz="2400" b="1" i="1" dirty="0" smtClean="0">
                <a:latin typeface="Calibri" pitchFamily="34" charset="0"/>
              </a:rPr>
              <a:t> </a:t>
            </a:r>
            <a:r>
              <a:rPr lang="es-ES" sz="2400" b="1" i="1" dirty="0" err="1" smtClean="0">
                <a:latin typeface="Calibri" pitchFamily="34" charset="0"/>
              </a:rPr>
              <a:t>daat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b="1" i="1" dirty="0" err="1" smtClean="0">
                <a:latin typeface="Calibri" pitchFamily="34" charset="0"/>
              </a:rPr>
              <a:t>yajid</a:t>
            </a:r>
            <a:r>
              <a:rPr lang="es-ES" sz="2400" dirty="0" smtClean="0">
                <a:latin typeface="Calibri" pitchFamily="34" charset="0"/>
              </a:rPr>
              <a:t>, una visión individual de un sabio que no está confirmada por la mayoría.</a:t>
            </a:r>
          </a:p>
          <a:p>
            <a:r>
              <a:rPr lang="es-ES" sz="2400" dirty="0" smtClean="0">
                <a:latin typeface="Calibri" pitchFamily="34" charset="0"/>
              </a:rPr>
              <a:t> Mientras esto se haga para </a:t>
            </a:r>
            <a:r>
              <a:rPr lang="es-ES" sz="2400" b="1" i="1" dirty="0" err="1" smtClean="0">
                <a:latin typeface="Calibri" pitchFamily="34" charset="0"/>
              </a:rPr>
              <a:t>hashgafáh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(filosofía, perspectivas) y no por cuestiones legales, esto está perfectamente bien.</a:t>
            </a:r>
          </a:p>
          <a:p>
            <a:r>
              <a:rPr lang="es-ES" sz="2400" dirty="0" smtClean="0">
                <a:latin typeface="Calibri" pitchFamily="34" charset="0"/>
              </a:rPr>
              <a:t>    3. No se puede etiquetar una idea de herética hasta que </a:t>
            </a:r>
            <a:r>
              <a:rPr lang="es-ES" sz="2400" dirty="0" smtClean="0">
                <a:latin typeface="Calibri" pitchFamily="34" charset="0"/>
              </a:rPr>
              <a:t>uno no </a:t>
            </a:r>
            <a:r>
              <a:rPr lang="es-ES" sz="2400" dirty="0" smtClean="0">
                <a:latin typeface="Calibri" pitchFamily="34" charset="0"/>
              </a:rPr>
              <a:t>haya estudiado las fuentes. Quizás los </a:t>
            </a:r>
            <a:r>
              <a:rPr lang="es-ES" sz="2400" dirty="0" err="1" smtClean="0">
                <a:latin typeface="Calibri" pitchFamily="34" charset="0"/>
              </a:rPr>
              <a:t>Gedolim</a:t>
            </a:r>
            <a:r>
              <a:rPr lang="es-ES" sz="2400" dirty="0" smtClean="0">
                <a:latin typeface="Calibri" pitchFamily="34" charset="0"/>
              </a:rPr>
              <a:t> de generaciones anteriores </a:t>
            </a:r>
            <a:r>
              <a:rPr lang="es-ES" sz="2400" dirty="0" smtClean="0">
                <a:latin typeface="Calibri" pitchFamily="34" charset="0"/>
              </a:rPr>
              <a:t>tuvieron la </a:t>
            </a:r>
            <a:r>
              <a:rPr lang="es-ES" sz="2400" dirty="0" smtClean="0">
                <a:latin typeface="Calibri" pitchFamily="34" charset="0"/>
              </a:rPr>
              <a:t>misma opinión. Si es así, </a:t>
            </a:r>
            <a:r>
              <a:rPr lang="es-ES" sz="2400" dirty="0" smtClean="0">
                <a:latin typeface="Calibri" pitchFamily="34" charset="0"/>
              </a:rPr>
              <a:t>lo visto </a:t>
            </a:r>
            <a:r>
              <a:rPr lang="es-ES" sz="2400" dirty="0" smtClean="0">
                <a:latin typeface="Calibri" pitchFamily="34" charset="0"/>
              </a:rPr>
              <a:t>no es herejía.</a:t>
            </a:r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2362200"/>
            <a:ext cx="17049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200" dirty="0" smtClean="0">
                <a:latin typeface="Calibri" pitchFamily="34" charset="0"/>
              </a:rPr>
              <a:t>    4. </a:t>
            </a:r>
            <a:r>
              <a:rPr lang="es-ES" sz="2200" b="1" i="1" dirty="0" smtClean="0">
                <a:latin typeface="Calibri" pitchFamily="34" charset="0"/>
              </a:rPr>
              <a:t>Sefer </a:t>
            </a:r>
            <a:r>
              <a:rPr lang="es-ES" sz="2200" b="1" i="1" dirty="0" err="1" smtClean="0">
                <a:latin typeface="Calibri" pitchFamily="34" charset="0"/>
              </a:rPr>
              <a:t>Temunáh</a:t>
            </a:r>
            <a:r>
              <a:rPr lang="es-ES" sz="2200" dirty="0" smtClean="0">
                <a:latin typeface="Calibri" pitchFamily="34" charset="0"/>
              </a:rPr>
              <a:t>, </a:t>
            </a:r>
            <a:r>
              <a:rPr lang="es-ES" sz="2200" i="1" dirty="0" smtClean="0">
                <a:latin typeface="Calibri" pitchFamily="34" charset="0"/>
              </a:rPr>
              <a:t>-Libro de la Figura- </a:t>
            </a:r>
            <a:r>
              <a:rPr lang="es-ES" sz="2200" dirty="0" smtClean="0">
                <a:latin typeface="Calibri" pitchFamily="34" charset="0"/>
              </a:rPr>
              <a:t>una </a:t>
            </a:r>
            <a:r>
              <a:rPr lang="es-ES" sz="2200" dirty="0" smtClean="0">
                <a:latin typeface="Calibri" pitchFamily="34" charset="0"/>
              </a:rPr>
              <a:t>obra cabalística </a:t>
            </a:r>
            <a:r>
              <a:rPr lang="es-ES" sz="2200" dirty="0" smtClean="0">
                <a:latin typeface="Calibri" pitchFamily="34" charset="0"/>
              </a:rPr>
              <a:t>atribuida a los Tanaim </a:t>
            </a:r>
            <a:r>
              <a:rPr lang="es-ES" sz="2200" dirty="0" smtClean="0">
                <a:latin typeface="Calibri" pitchFamily="34" charset="0"/>
              </a:rPr>
              <a:t>del siglo primero </a:t>
            </a:r>
            <a:r>
              <a:rPr lang="es-ES" sz="2200" dirty="0" err="1" smtClean="0">
                <a:latin typeface="Calibri" pitchFamily="34" charset="0"/>
              </a:rPr>
              <a:t>Nehunya</a:t>
            </a:r>
            <a:r>
              <a:rPr lang="es-ES" sz="2200" dirty="0" smtClean="0">
                <a:latin typeface="Calibri" pitchFamily="34" charset="0"/>
              </a:rPr>
              <a:t> ben </a:t>
            </a:r>
            <a:r>
              <a:rPr lang="es-ES" sz="2200" dirty="0" smtClean="0">
                <a:latin typeface="Calibri" pitchFamily="34" charset="0"/>
              </a:rPr>
              <a:t>ha-</a:t>
            </a:r>
            <a:r>
              <a:rPr lang="es-ES" sz="2200" dirty="0" err="1" smtClean="0">
                <a:latin typeface="Calibri" pitchFamily="34" charset="0"/>
              </a:rPr>
              <a:t>Caná</a:t>
            </a:r>
            <a:r>
              <a:rPr lang="es-ES" sz="2200" dirty="0" smtClean="0">
                <a:latin typeface="Calibri" pitchFamily="34" charset="0"/>
              </a:rPr>
              <a:t> y Rabí Ishmael, </a:t>
            </a:r>
            <a:r>
              <a:rPr lang="es-ES" sz="2200" dirty="0" smtClean="0">
                <a:latin typeface="Calibri" pitchFamily="34" charset="0"/>
              </a:rPr>
              <a:t>es una obra que trata sobre la importación cabalística de las formas de las letras hebreas</a:t>
            </a:r>
            <a:r>
              <a:rPr lang="es-ES" sz="2200" dirty="0" smtClean="0">
                <a:latin typeface="Calibri" pitchFamily="34" charset="0"/>
              </a:rPr>
              <a:t>.</a:t>
            </a:r>
          </a:p>
          <a:p>
            <a:r>
              <a:rPr lang="es-ES" sz="2200" dirty="0" smtClean="0">
                <a:latin typeface="Calibri" pitchFamily="34" charset="0"/>
              </a:rPr>
              <a:t> </a:t>
            </a:r>
            <a:r>
              <a:rPr lang="es-ES" sz="2200" dirty="0" smtClean="0">
                <a:latin typeface="Calibri" pitchFamily="34" charset="0"/>
              </a:rPr>
              <a:t>Sefer </a:t>
            </a:r>
            <a:r>
              <a:rPr lang="es-ES" sz="2200" dirty="0" err="1" smtClean="0">
                <a:latin typeface="Calibri" pitchFamily="34" charset="0"/>
              </a:rPr>
              <a:t>Temunah</a:t>
            </a:r>
            <a:r>
              <a:rPr lang="es-ES" sz="2200" dirty="0" smtClean="0">
                <a:latin typeface="Calibri" pitchFamily="34" charset="0"/>
              </a:rPr>
              <a:t> es citado en muchas </a:t>
            </a:r>
            <a:r>
              <a:rPr lang="es-ES" sz="2200" dirty="0" smtClean="0">
                <a:latin typeface="Calibri" pitchFamily="34" charset="0"/>
              </a:rPr>
              <a:t>diferentes fuentes Halájicas </a:t>
            </a:r>
            <a:r>
              <a:rPr lang="es-ES" sz="2200" dirty="0" smtClean="0">
                <a:latin typeface="Calibri" pitchFamily="34" charset="0"/>
              </a:rPr>
              <a:t>(incluyendo el Beit Yosef) que se ocupan de </a:t>
            </a:r>
            <a:r>
              <a:rPr lang="es-ES" sz="2200" b="1" i="1" dirty="0" err="1" smtClean="0">
                <a:latin typeface="Calibri" pitchFamily="34" charset="0"/>
              </a:rPr>
              <a:t>sofrut</a:t>
            </a:r>
            <a:r>
              <a:rPr lang="es-ES" sz="2200" dirty="0" smtClean="0">
                <a:latin typeface="Calibri" pitchFamily="34" charset="0"/>
              </a:rPr>
              <a:t> </a:t>
            </a:r>
            <a:r>
              <a:rPr lang="es-ES" sz="2200" dirty="0" smtClean="0">
                <a:latin typeface="Calibri" pitchFamily="34" charset="0"/>
              </a:rPr>
              <a:t>– escritura de </a:t>
            </a:r>
            <a:r>
              <a:rPr lang="es-ES" sz="2200" dirty="0" smtClean="0">
                <a:latin typeface="Calibri" pitchFamily="34" charset="0"/>
              </a:rPr>
              <a:t>pergaminos de Torá</a:t>
            </a:r>
            <a:r>
              <a:rPr lang="es-ES" sz="2200" dirty="0" smtClean="0">
                <a:latin typeface="Calibri" pitchFamily="34" charset="0"/>
              </a:rPr>
              <a:t>, </a:t>
            </a:r>
            <a:r>
              <a:rPr lang="es-ES" sz="2200" dirty="0" err="1" smtClean="0">
                <a:latin typeface="Calibri" pitchFamily="34" charset="0"/>
              </a:rPr>
              <a:t>mezuzot</a:t>
            </a:r>
            <a:r>
              <a:rPr lang="es-ES" sz="2200" dirty="0" smtClean="0">
                <a:latin typeface="Calibri" pitchFamily="34" charset="0"/>
              </a:rPr>
              <a:t> y </a:t>
            </a:r>
            <a:r>
              <a:rPr lang="es-ES" sz="2200" dirty="0" err="1" smtClean="0">
                <a:latin typeface="Calibri" pitchFamily="34" charset="0"/>
              </a:rPr>
              <a:t>megilot</a:t>
            </a:r>
            <a:r>
              <a:rPr lang="es-ES" sz="2200" dirty="0" smtClean="0">
                <a:latin typeface="Calibri" pitchFamily="34" charset="0"/>
              </a:rPr>
              <a:t>.</a:t>
            </a:r>
          </a:p>
          <a:p>
            <a:r>
              <a:rPr lang="es-ES" sz="2200" dirty="0" smtClean="0">
                <a:latin typeface="Calibri" pitchFamily="34" charset="0"/>
              </a:rPr>
              <a:t>    5. </a:t>
            </a:r>
            <a:r>
              <a:rPr lang="es-ES" sz="2200" b="1" i="1" dirty="0" smtClean="0">
                <a:latin typeface="Calibri" pitchFamily="34" charset="0"/>
              </a:rPr>
              <a:t>Sefer </a:t>
            </a:r>
            <a:r>
              <a:rPr lang="es-ES" sz="2200" b="1" i="1" dirty="0" err="1" smtClean="0">
                <a:latin typeface="Calibri" pitchFamily="34" charset="0"/>
              </a:rPr>
              <a:t>Temunah</a:t>
            </a:r>
            <a:r>
              <a:rPr lang="es-ES" sz="2200" b="1" i="1" dirty="0" smtClean="0">
                <a:latin typeface="Calibri" pitchFamily="34" charset="0"/>
              </a:rPr>
              <a:t> </a:t>
            </a:r>
            <a:r>
              <a:rPr lang="es-ES" sz="2200" dirty="0" smtClean="0">
                <a:latin typeface="Calibri" pitchFamily="34" charset="0"/>
              </a:rPr>
              <a:t>también comenta sobre la </a:t>
            </a:r>
            <a:r>
              <a:rPr lang="es-ES" sz="2200" b="1" i="1" dirty="0" smtClean="0">
                <a:latin typeface="Calibri" pitchFamily="34" charset="0"/>
              </a:rPr>
              <a:t>Teoría </a:t>
            </a:r>
            <a:r>
              <a:rPr lang="es-ES" sz="2200" b="1" i="1" dirty="0" err="1" smtClean="0">
                <a:latin typeface="Calibri" pitchFamily="34" charset="0"/>
              </a:rPr>
              <a:t>Shmita</a:t>
            </a:r>
            <a:r>
              <a:rPr lang="es-ES" sz="2200" dirty="0" smtClean="0">
                <a:latin typeface="Calibri" pitchFamily="34" charset="0"/>
              </a:rPr>
              <a:t>, la idea de que los ciclos sabáticos existían antes de la creación de Adán, y que esos ciclos </a:t>
            </a:r>
            <a:r>
              <a:rPr lang="es-ES" sz="2200" dirty="0" smtClean="0">
                <a:latin typeface="Calibri" pitchFamily="34" charset="0"/>
              </a:rPr>
              <a:t> fueron </a:t>
            </a:r>
            <a:r>
              <a:rPr lang="es-ES" sz="2200" dirty="0" smtClean="0">
                <a:latin typeface="Calibri" pitchFamily="34" charset="0"/>
              </a:rPr>
              <a:t>años físicamente reales.</a:t>
            </a:r>
          </a:p>
        </p:txBody>
      </p:sp>
      <p:pic>
        <p:nvPicPr>
          <p:cNvPr id="21506" name="Picture 2" descr="https://upload.wikimedia.org/wikipedia/commons/2/2b/SEFER_HA-TEMUN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2438400"/>
            <a:ext cx="2209800" cy="280644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305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   6. </a:t>
            </a:r>
            <a:r>
              <a:rPr lang="es-ES" sz="2400" b="1" i="1" dirty="0" smtClean="0">
                <a:latin typeface="Calibri" pitchFamily="34" charset="0"/>
              </a:rPr>
              <a:t>Sefer </a:t>
            </a:r>
            <a:r>
              <a:rPr lang="es-ES" sz="2400" b="1" i="1" dirty="0" err="1" smtClean="0">
                <a:latin typeface="Calibri" pitchFamily="34" charset="0"/>
              </a:rPr>
              <a:t>Temunáh</a:t>
            </a:r>
            <a:r>
              <a:rPr lang="es-ES" sz="2400" b="1" i="1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indica que estamos en el sexto ciclo sabático de 7.000 años y que el mundo es de 42.000 años de antigüedad.</a:t>
            </a:r>
          </a:p>
          <a:p>
            <a:r>
              <a:rPr lang="es-ES" sz="2400" dirty="0" smtClean="0">
                <a:latin typeface="Calibri" pitchFamily="34" charset="0"/>
              </a:rPr>
              <a:t>    7. </a:t>
            </a:r>
            <a:r>
              <a:rPr lang="es-ES" sz="2400" b="1" i="1" dirty="0" smtClean="0">
                <a:latin typeface="Calibri" pitchFamily="34" charset="0"/>
              </a:rPr>
              <a:t>La Teoría </a:t>
            </a:r>
            <a:r>
              <a:rPr lang="es-ES" sz="2400" b="1" i="1" dirty="0" err="1" smtClean="0">
                <a:latin typeface="Calibri" pitchFamily="34" charset="0"/>
              </a:rPr>
              <a:t>Shmitá</a:t>
            </a:r>
            <a:r>
              <a:rPr lang="es-ES" sz="2400" b="1" i="1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se conocía como la </a:t>
            </a:r>
            <a:r>
              <a:rPr lang="es-ES" sz="2400" b="1" i="1" dirty="0" err="1" smtClean="0">
                <a:latin typeface="Calibri" pitchFamily="34" charset="0"/>
              </a:rPr>
              <a:t>Shitat</a:t>
            </a:r>
            <a:r>
              <a:rPr lang="es-ES" sz="2400" b="1" i="1" dirty="0" smtClean="0">
                <a:latin typeface="Calibri" pitchFamily="34" charset="0"/>
              </a:rPr>
              <a:t> Sefer </a:t>
            </a:r>
            <a:r>
              <a:rPr lang="es-ES" sz="2400" b="1" i="1" dirty="0" err="1" smtClean="0">
                <a:latin typeface="Calibri" pitchFamily="34" charset="0"/>
              </a:rPr>
              <a:t>Temunáh</a:t>
            </a:r>
            <a:r>
              <a:rPr lang="es-ES" sz="2400" b="1" i="1" dirty="0" smtClean="0">
                <a:latin typeface="Calibri" pitchFamily="34" charset="0"/>
              </a:rPr>
              <a:t> –</a:t>
            </a:r>
            <a:r>
              <a:rPr lang="es-ES" sz="2400" i="1" dirty="0" smtClean="0">
                <a:latin typeface="Calibri" pitchFamily="34" charset="0"/>
              </a:rPr>
              <a:t>Filosofía del Libro de la Figura-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    8. Muchos cabalistas pre-ARIZAL aceptaron la </a:t>
            </a:r>
            <a:r>
              <a:rPr lang="es-ES" sz="2400" b="1" i="1" dirty="0" err="1" smtClean="0">
                <a:latin typeface="Calibri" pitchFamily="34" charset="0"/>
              </a:rPr>
              <a:t>Shitat</a:t>
            </a:r>
            <a:r>
              <a:rPr lang="es-ES" sz="2400" b="1" i="1" dirty="0" smtClean="0">
                <a:latin typeface="Calibri" pitchFamily="34" charset="0"/>
              </a:rPr>
              <a:t> Sefer </a:t>
            </a:r>
            <a:r>
              <a:rPr lang="es-ES" sz="2400" b="1" i="1" dirty="0" err="1" smtClean="0">
                <a:latin typeface="Calibri" pitchFamily="34" charset="0"/>
              </a:rPr>
              <a:t>Temunáh</a:t>
            </a:r>
            <a:r>
              <a:rPr lang="es-ES" sz="2400" dirty="0" smtClean="0">
                <a:latin typeface="Calibri" pitchFamily="34" charset="0"/>
              </a:rPr>
              <a:t>, incluyendo el </a:t>
            </a:r>
            <a:r>
              <a:rPr lang="es-ES" sz="2400" dirty="0" smtClean="0">
                <a:latin typeface="Calibri" pitchFamily="34" charset="0"/>
              </a:rPr>
              <a:t>Rambán</a:t>
            </a:r>
            <a:r>
              <a:rPr lang="es-ES" sz="2400" dirty="0" smtClean="0">
                <a:latin typeface="Calibri" pitchFamily="34" charset="0"/>
              </a:rPr>
              <a:t>, su </a:t>
            </a:r>
            <a:r>
              <a:rPr lang="es-ES" sz="2400" dirty="0" smtClean="0">
                <a:latin typeface="Calibri" pitchFamily="34" charset="0"/>
              </a:rPr>
              <a:t>estudiante </a:t>
            </a:r>
            <a:r>
              <a:rPr lang="es-ES" sz="2400" dirty="0" smtClean="0">
                <a:latin typeface="Calibri" pitchFamily="34" charset="0"/>
              </a:rPr>
              <a:t>Isaac de Akko y el </a:t>
            </a:r>
            <a:r>
              <a:rPr lang="es-ES" sz="2400" dirty="0" err="1" smtClean="0">
                <a:latin typeface="Calibri" pitchFamily="34" charset="0"/>
              </a:rPr>
              <a:t>Radbaz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  <a:p>
            <a:r>
              <a:rPr lang="es-ES" sz="2400" dirty="0" smtClean="0">
                <a:latin typeface="Calibri" pitchFamily="34" charset="0"/>
              </a:rPr>
              <a:t>    9. La posición del Rambán es difícil de entender si no has aprendido primero </a:t>
            </a:r>
            <a:r>
              <a:rPr lang="es-ES" sz="2400" b="1" i="1" dirty="0" err="1" smtClean="0">
                <a:latin typeface="Calibri" pitchFamily="34" charset="0"/>
              </a:rPr>
              <a:t>Shitat</a:t>
            </a:r>
            <a:r>
              <a:rPr lang="es-ES" sz="2400" b="1" i="1" dirty="0" smtClean="0">
                <a:latin typeface="Calibri" pitchFamily="34" charset="0"/>
              </a:rPr>
              <a:t> Sefer </a:t>
            </a:r>
            <a:r>
              <a:rPr lang="es-ES" sz="2400" b="1" i="1" dirty="0" err="1" smtClean="0">
                <a:latin typeface="Calibri" pitchFamily="34" charset="0"/>
              </a:rPr>
              <a:t>Temunah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   10. El ARI (Rabí Isaac Luria) rechazó </a:t>
            </a:r>
            <a:r>
              <a:rPr lang="es-ES" sz="2400" b="1" i="1" dirty="0" err="1" smtClean="0">
                <a:latin typeface="Calibri" pitchFamily="34" charset="0"/>
              </a:rPr>
              <a:t>Shitat</a:t>
            </a:r>
            <a:r>
              <a:rPr lang="es-ES" sz="2400" b="1" i="1" dirty="0" smtClean="0">
                <a:latin typeface="Calibri" pitchFamily="34" charset="0"/>
              </a:rPr>
              <a:t> Sefer </a:t>
            </a:r>
            <a:r>
              <a:rPr lang="es-ES" sz="2400" b="1" i="1" dirty="0" err="1" smtClean="0">
                <a:latin typeface="Calibri" pitchFamily="34" charset="0"/>
              </a:rPr>
              <a:t>Temunah</a:t>
            </a:r>
            <a:r>
              <a:rPr lang="es-ES" sz="2400" dirty="0" smtClean="0">
                <a:latin typeface="Calibri" pitchFamily="34" charset="0"/>
              </a:rPr>
              <a:t> y enseñó que estos ciclos no eran años físicos, sino que fueron espirituales, no años físicos. Rabí Moshé </a:t>
            </a:r>
            <a:r>
              <a:rPr lang="es-ES" sz="2400" dirty="0" err="1" smtClean="0">
                <a:latin typeface="Calibri" pitchFamily="34" charset="0"/>
              </a:rPr>
              <a:t>Cordovero</a:t>
            </a:r>
            <a:r>
              <a:rPr lang="es-ES" sz="2400" dirty="0" smtClean="0">
                <a:latin typeface="Calibri" pitchFamily="34" charset="0"/>
              </a:rPr>
              <a:t> estuvo de acuerdo con el ARI.</a:t>
            </a:r>
          </a:p>
          <a:p>
            <a:r>
              <a:rPr lang="es-ES" sz="2400" dirty="0" smtClean="0">
                <a:latin typeface="Calibri" pitchFamily="34" charset="0"/>
              </a:rPr>
              <a:t>    11. Debido a la propagación de la Cábala </a:t>
            </a:r>
            <a:r>
              <a:rPr lang="es-ES" sz="2400" dirty="0" err="1" smtClean="0">
                <a:latin typeface="Calibri" pitchFamily="34" charset="0"/>
              </a:rPr>
              <a:t>luriánica</a:t>
            </a:r>
            <a:r>
              <a:rPr lang="es-ES" sz="2400" dirty="0" smtClean="0">
                <a:latin typeface="Calibri" pitchFamily="34" charset="0"/>
              </a:rPr>
              <a:t> , </a:t>
            </a:r>
            <a:r>
              <a:rPr lang="es-ES" sz="2400" b="1" i="1" dirty="0" err="1" smtClean="0">
                <a:latin typeface="Calibri" pitchFamily="34" charset="0"/>
              </a:rPr>
              <a:t>Shitat</a:t>
            </a:r>
            <a:r>
              <a:rPr lang="es-ES" sz="2400" b="1" i="1" dirty="0" smtClean="0">
                <a:latin typeface="Calibri" pitchFamily="34" charset="0"/>
              </a:rPr>
              <a:t> Sefer </a:t>
            </a:r>
            <a:r>
              <a:rPr lang="es-ES" sz="2400" b="1" i="1" dirty="0" err="1" smtClean="0">
                <a:latin typeface="Calibri" pitchFamily="34" charset="0"/>
              </a:rPr>
              <a:t>Temunah</a:t>
            </a:r>
            <a:r>
              <a:rPr lang="es-ES" sz="2400" b="1" i="1" dirty="0" smtClean="0">
                <a:latin typeface="Calibri" pitchFamily="34" charset="0"/>
              </a:rPr>
              <a:t> </a:t>
            </a:r>
            <a:r>
              <a:rPr lang="es-ES" sz="2400" i="1" dirty="0" smtClean="0">
                <a:latin typeface="Calibri" pitchFamily="34" charset="0"/>
              </a:rPr>
              <a:t>se</a:t>
            </a:r>
            <a:r>
              <a:rPr lang="es-ES" sz="2400" b="1" i="1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convirtió en cada vez menos conocido. En su mayor parte, sólo los pocos eruditos que han estudiado antiguas obras cabalísticas eran conscientes de ello.</a:t>
            </a:r>
          </a:p>
          <a:p>
            <a:pPr>
              <a:buNone/>
            </a:pPr>
            <a:endParaRPr lang="es-ES" sz="2200" dirty="0" smtClean="0">
              <a:latin typeface="Calibri" pitchFamily="34" charset="0"/>
            </a:endParaRPr>
          </a:p>
        </p:txBody>
      </p:sp>
      <p:pic>
        <p:nvPicPr>
          <p:cNvPr id="17410" name="Picture 2" descr="https://s3.amazonaws.com/rapgenius/blog-post-9-0-208-k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905000"/>
            <a:ext cx="1981200" cy="19812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   12. En 1838, cuando el </a:t>
            </a:r>
            <a:r>
              <a:rPr lang="es-ES" sz="2400" b="1" i="1" dirty="0" smtClean="0">
                <a:latin typeface="Calibri" pitchFamily="34" charset="0"/>
              </a:rPr>
              <a:t>Tiferet Yisrael </a:t>
            </a:r>
            <a:r>
              <a:rPr lang="es-ES" sz="2400" dirty="0" smtClean="0">
                <a:latin typeface="Calibri" pitchFamily="34" charset="0"/>
              </a:rPr>
              <a:t>escribió su ensayo sobre la edad del universo (comentario sobre la Mishná escrito por </a:t>
            </a:r>
            <a:r>
              <a:rPr lang="en-US" sz="2400" dirty="0" smtClean="0"/>
              <a:t>Israel </a:t>
            </a:r>
            <a:r>
              <a:rPr lang="en-US" sz="2400" dirty="0" err="1" smtClean="0"/>
              <a:t>Lipschutz</a:t>
            </a:r>
            <a:r>
              <a:rPr lang="en-US" sz="2400" dirty="0" smtClean="0"/>
              <a:t>)</a:t>
            </a:r>
            <a:r>
              <a:rPr lang="es-ES" sz="2400" dirty="0" smtClean="0">
                <a:latin typeface="Calibri" pitchFamily="34" charset="0"/>
              </a:rPr>
              <a:t>, que abogó por un universo mucho mayor de 6.000 años, sus obras fueron prohibidas por algunos </a:t>
            </a:r>
            <a:r>
              <a:rPr lang="es-ES" sz="2400" dirty="0" err="1" smtClean="0">
                <a:latin typeface="Calibri" pitchFamily="34" charset="0"/>
              </a:rPr>
              <a:t>hasidim</a:t>
            </a:r>
            <a:r>
              <a:rPr lang="es-ES" sz="2400" dirty="0" smtClean="0">
                <a:latin typeface="Calibri" pitchFamily="34" charset="0"/>
              </a:rPr>
              <a:t>. Otros simplemente arrancaron el ensayo de la obra mayor.</a:t>
            </a:r>
          </a:p>
          <a:p>
            <a:r>
              <a:rPr lang="es-ES" sz="2400" dirty="0" smtClean="0">
                <a:latin typeface="Calibri" pitchFamily="34" charset="0"/>
              </a:rPr>
              <a:t>    13. El "Crimen" de Tiferet de Israel? No aceptar la opinión del ARI como obligatoria. (Ver # 1, # 2 y # 3 arriba).</a:t>
            </a:r>
            <a:endParaRPr lang="es-ES" sz="2200" dirty="0" smtClean="0">
              <a:latin typeface="Calibri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209800"/>
            <a:ext cx="214312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848600" cy="4800600"/>
          </a:xfrm>
        </p:spPr>
        <p:txBody>
          <a:bodyPr/>
          <a:lstStyle/>
          <a:p>
            <a:r>
              <a:rPr lang="es-ES" sz="2400" b="1" dirty="0" smtClean="0">
                <a:latin typeface="Calibri" pitchFamily="34" charset="0"/>
              </a:rPr>
              <a:t>PARTE 2</a:t>
            </a:r>
            <a:r>
              <a:rPr lang="es-ES" sz="2400" dirty="0" smtClean="0">
                <a:latin typeface="Calibri" pitchFamily="34" charset="0"/>
              </a:rPr>
              <a:t>: ¿Podría el mundo haber sido creado mas "viejo"?</a:t>
            </a:r>
          </a:p>
          <a:p>
            <a:r>
              <a:rPr lang="es-ES" sz="2400" dirty="0" smtClean="0">
                <a:latin typeface="Calibri" pitchFamily="34" charset="0"/>
              </a:rPr>
              <a:t>    1. No existe una fuente judía para apoyar esta afirmación.</a:t>
            </a:r>
          </a:p>
          <a:p>
            <a:r>
              <a:rPr lang="es-ES" sz="2400" dirty="0" smtClean="0">
                <a:latin typeface="Calibri" pitchFamily="34" charset="0"/>
              </a:rPr>
              <a:t>    2. Para que el mundo parezca ser </a:t>
            </a:r>
            <a:r>
              <a:rPr lang="es-ES" sz="2400" dirty="0" smtClean="0">
                <a:latin typeface="Calibri" pitchFamily="34" charset="0"/>
              </a:rPr>
              <a:t>millones </a:t>
            </a:r>
            <a:r>
              <a:rPr lang="es-ES" sz="2400" dirty="0" smtClean="0">
                <a:latin typeface="Calibri" pitchFamily="34" charset="0"/>
              </a:rPr>
              <a:t>de años de edad cuando en realidad es 6.000 años de edad es </a:t>
            </a:r>
            <a:r>
              <a:rPr lang="es-ES" sz="2400" dirty="0" smtClean="0">
                <a:latin typeface="Calibri" pitchFamily="34" charset="0"/>
              </a:rPr>
              <a:t>problemático: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        a. Hace que </a:t>
            </a:r>
            <a:r>
              <a:rPr lang="es-ES" sz="2400" dirty="0" smtClean="0">
                <a:latin typeface="Calibri" pitchFamily="34" charset="0"/>
              </a:rPr>
              <a:t>Dios pareciera engañoso.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        b. Si se acepta la idea de que Dios creó un mundo "viejo", por qué no decir que el mundo fue creado hace 5 minutos, y nosotros con él, con todos nuestros recuerdos, etc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         3. Uno puede creer </a:t>
            </a:r>
            <a:r>
              <a:rPr lang="es-ES" sz="2400" dirty="0" smtClean="0">
                <a:latin typeface="Calibri" pitchFamily="34" charset="0"/>
              </a:rPr>
              <a:t>lo que </a:t>
            </a:r>
            <a:r>
              <a:rPr lang="es-ES" sz="2400" dirty="0" smtClean="0">
                <a:latin typeface="Calibri" pitchFamily="34" charset="0"/>
              </a:rPr>
              <a:t>uno desea. Tal creencia - incluso </a:t>
            </a:r>
            <a:r>
              <a:rPr lang="es-ES" sz="2400" dirty="0" smtClean="0">
                <a:latin typeface="Calibri" pitchFamily="34" charset="0"/>
              </a:rPr>
              <a:t>no teniendo fuentes </a:t>
            </a:r>
            <a:r>
              <a:rPr lang="es-ES" sz="2400" dirty="0" smtClean="0">
                <a:latin typeface="Calibri" pitchFamily="34" charset="0"/>
              </a:rPr>
              <a:t>judías </a:t>
            </a:r>
            <a:r>
              <a:rPr lang="es-ES" sz="2400" dirty="0" smtClean="0">
                <a:latin typeface="Calibri" pitchFamily="34" charset="0"/>
              </a:rPr>
              <a:t>para apoyarla </a:t>
            </a:r>
            <a:r>
              <a:rPr lang="es-ES" sz="2400" dirty="0" smtClean="0">
                <a:latin typeface="Calibri" pitchFamily="34" charset="0"/>
              </a:rPr>
              <a:t>- no es herejía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b="1" dirty="0" smtClean="0">
                <a:latin typeface="Calibri" pitchFamily="34" charset="0"/>
              </a:rPr>
              <a:t>PARTE 3</a:t>
            </a:r>
            <a:r>
              <a:rPr lang="es-ES" sz="2400" dirty="0" smtClean="0">
                <a:latin typeface="Calibri" pitchFamily="34" charset="0"/>
              </a:rPr>
              <a:t>: </a:t>
            </a:r>
            <a:r>
              <a:rPr lang="es-ES" sz="2400" b="1" dirty="0" smtClean="0">
                <a:latin typeface="Calibri" pitchFamily="34" charset="0"/>
              </a:rPr>
              <a:t>La </a:t>
            </a:r>
            <a:r>
              <a:rPr lang="es-ES" sz="2400" b="1" dirty="0" err="1" smtClean="0">
                <a:latin typeface="Calibri" pitchFamily="34" charset="0"/>
              </a:rPr>
              <a:t>Shitat</a:t>
            </a:r>
            <a:r>
              <a:rPr lang="es-ES" sz="2400" b="1" dirty="0" smtClean="0">
                <a:latin typeface="Calibri" pitchFamily="34" charset="0"/>
              </a:rPr>
              <a:t> </a:t>
            </a:r>
            <a:r>
              <a:rPr lang="es-ES" sz="2400" b="1" dirty="0" smtClean="0">
                <a:latin typeface="Calibri" pitchFamily="34" charset="0"/>
              </a:rPr>
              <a:t>de Yitzhak de Akko</a:t>
            </a:r>
            <a:r>
              <a:rPr lang="es-ES" sz="2400" b="1" dirty="0" smtClean="0">
                <a:latin typeface="Calibri" pitchFamily="34" charset="0"/>
              </a:rPr>
              <a:t>.</a:t>
            </a:r>
            <a:endParaRPr lang="es-ES" sz="2400" b="1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    1. Él era un estudiante y un colega de El </a:t>
            </a:r>
            <a:r>
              <a:rPr lang="es-ES" sz="2400" dirty="0" smtClean="0">
                <a:latin typeface="Calibri" pitchFamily="34" charset="0"/>
              </a:rPr>
              <a:t>Rambán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  <a:p>
            <a:r>
              <a:rPr lang="es-ES" sz="2400" dirty="0" smtClean="0">
                <a:latin typeface="Calibri" pitchFamily="34" charset="0"/>
              </a:rPr>
              <a:t>    2. ¿Fue uno de los cabalistas más importantes de su tiempo.</a:t>
            </a:r>
          </a:p>
          <a:p>
            <a:r>
              <a:rPr lang="es-ES" sz="2400" dirty="0" smtClean="0">
                <a:latin typeface="Calibri" pitchFamily="34" charset="0"/>
              </a:rPr>
              <a:t>    3. </a:t>
            </a:r>
            <a:r>
              <a:rPr lang="es-ES" sz="2400" dirty="0" smtClean="0">
                <a:latin typeface="Calibri" pitchFamily="34" charset="0"/>
              </a:rPr>
              <a:t>Investigado </a:t>
            </a:r>
            <a:r>
              <a:rPr lang="es-ES" sz="2400" dirty="0" smtClean="0">
                <a:latin typeface="Calibri" pitchFamily="34" charset="0"/>
              </a:rPr>
              <a:t>y autenticado el Zohar, </a:t>
            </a:r>
            <a:r>
              <a:rPr lang="es-ES" sz="2400" dirty="0" smtClean="0">
                <a:latin typeface="Calibri" pitchFamily="34" charset="0"/>
              </a:rPr>
              <a:t>el cual </a:t>
            </a:r>
            <a:r>
              <a:rPr lang="es-ES" sz="2400" dirty="0" smtClean="0">
                <a:latin typeface="Calibri" pitchFamily="34" charset="0"/>
              </a:rPr>
              <a:t>se publicó </a:t>
            </a:r>
            <a:r>
              <a:rPr lang="es-ES" sz="2400" dirty="0" smtClean="0">
                <a:latin typeface="Calibri" pitchFamily="34" charset="0"/>
              </a:rPr>
              <a:t>durante su </a:t>
            </a:r>
            <a:r>
              <a:rPr lang="es-ES" sz="2400" dirty="0" err="1" smtClean="0">
                <a:latin typeface="Calibri" pitchFamily="34" charset="0"/>
              </a:rPr>
              <a:t>eistencia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10242" name="Picture 2" descr="Meirat Einayim al Ramban - Rabbi Yitzchak D'man Akk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2590800"/>
            <a:ext cx="1419225" cy="20955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   4. </a:t>
            </a:r>
            <a:r>
              <a:rPr lang="es-ES" sz="2400" dirty="0" smtClean="0">
                <a:latin typeface="Calibri" pitchFamily="34" charset="0"/>
              </a:rPr>
              <a:t>Se cita a </a:t>
            </a:r>
            <a:r>
              <a:rPr lang="es-ES" sz="2400" dirty="0" smtClean="0">
                <a:latin typeface="Calibri" pitchFamily="34" charset="0"/>
              </a:rPr>
              <a:t>menudo en el clásico </a:t>
            </a:r>
            <a:r>
              <a:rPr lang="es-ES" sz="2400" dirty="0" err="1" smtClean="0">
                <a:latin typeface="Calibri" pitchFamily="34" charset="0"/>
              </a:rPr>
              <a:t>Mussar</a:t>
            </a:r>
            <a:r>
              <a:rPr lang="es-ES" sz="2400" dirty="0" smtClean="0">
                <a:latin typeface="Calibri" pitchFamily="34" charset="0"/>
              </a:rPr>
              <a:t>, </a:t>
            </a:r>
            <a:r>
              <a:rPr lang="es-ES" sz="2400" i="1" dirty="0" err="1" smtClean="0">
                <a:latin typeface="Calibri" pitchFamily="34" charset="0"/>
              </a:rPr>
              <a:t>Reishit</a:t>
            </a:r>
            <a:r>
              <a:rPr lang="es-ES" sz="2400" i="1" dirty="0" smtClean="0">
                <a:latin typeface="Calibri" pitchFamily="34" charset="0"/>
              </a:rPr>
              <a:t> </a:t>
            </a:r>
            <a:r>
              <a:rPr lang="es-ES" sz="2400" i="1" dirty="0" err="1" smtClean="0">
                <a:latin typeface="Calibri" pitchFamily="34" charset="0"/>
              </a:rPr>
              <a:t>Hokhmah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  <a:p>
            <a:r>
              <a:rPr lang="es-ES" sz="2400" dirty="0" smtClean="0">
                <a:latin typeface="Calibri" pitchFamily="34" charset="0"/>
              </a:rPr>
              <a:t>    5. En su obra </a:t>
            </a:r>
            <a:r>
              <a:rPr lang="es-ES" sz="2400" dirty="0" err="1" smtClean="0">
                <a:latin typeface="Calibri" pitchFamily="34" charset="0"/>
              </a:rPr>
              <a:t>Otzar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err="1" smtClean="0">
                <a:latin typeface="Calibri" pitchFamily="34" charset="0"/>
              </a:rPr>
              <a:t>HaHayyim</a:t>
            </a:r>
            <a:r>
              <a:rPr lang="es-ES" sz="2400" dirty="0" smtClean="0">
                <a:latin typeface="Calibri" pitchFamily="34" charset="0"/>
              </a:rPr>
              <a:t>, </a:t>
            </a:r>
            <a:r>
              <a:rPr lang="es-ES" sz="2400" dirty="0" err="1" smtClean="0">
                <a:latin typeface="Calibri" pitchFamily="34" charset="0"/>
              </a:rPr>
              <a:t>Yizhak</a:t>
            </a:r>
            <a:r>
              <a:rPr lang="es-ES" sz="2400" dirty="0" smtClean="0">
                <a:latin typeface="Calibri" pitchFamily="34" charset="0"/>
              </a:rPr>
              <a:t> de </a:t>
            </a:r>
            <a:r>
              <a:rPr lang="es-ES" sz="2400" dirty="0" err="1" smtClean="0">
                <a:latin typeface="Calibri" pitchFamily="34" charset="0"/>
              </a:rPr>
              <a:t>Acco</a:t>
            </a:r>
            <a:r>
              <a:rPr lang="es-ES" sz="2400" dirty="0" smtClean="0">
                <a:latin typeface="Calibri" pitchFamily="34" charset="0"/>
              </a:rPr>
              <a:t> escribe que, debido a que los ciclos sabáticos </a:t>
            </a:r>
            <a:r>
              <a:rPr lang="es-ES" sz="2400" dirty="0" smtClean="0">
                <a:latin typeface="Calibri" pitchFamily="34" charset="0"/>
              </a:rPr>
              <a:t>a que </a:t>
            </a:r>
            <a:r>
              <a:rPr lang="es-ES" sz="2400" dirty="0" smtClean="0">
                <a:latin typeface="Calibri" pitchFamily="34" charset="0"/>
              </a:rPr>
              <a:t>se refiere el </a:t>
            </a:r>
            <a:r>
              <a:rPr lang="es-ES" sz="2400" dirty="0" err="1" smtClean="0">
                <a:latin typeface="Calibri" pitchFamily="34" charset="0"/>
              </a:rPr>
              <a:t>Shitat</a:t>
            </a:r>
            <a:r>
              <a:rPr lang="es-ES" sz="2400" dirty="0" smtClean="0">
                <a:latin typeface="Calibri" pitchFamily="34" charset="0"/>
              </a:rPr>
              <a:t> Sefer </a:t>
            </a:r>
            <a:r>
              <a:rPr lang="es-ES" sz="2400" dirty="0" err="1" smtClean="0">
                <a:latin typeface="Calibri" pitchFamily="34" charset="0"/>
              </a:rPr>
              <a:t>Temunáh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existían antes de </a:t>
            </a:r>
            <a:r>
              <a:rPr lang="es-ES" sz="2400" dirty="0" smtClean="0">
                <a:latin typeface="Calibri" pitchFamily="34" charset="0"/>
              </a:rPr>
              <a:t>Adán</a:t>
            </a:r>
            <a:r>
              <a:rPr lang="es-ES" sz="2400" dirty="0" smtClean="0">
                <a:latin typeface="Calibri" pitchFamily="34" charset="0"/>
              </a:rPr>
              <a:t>, deben ser medidos en años divinos, no en años humanos.</a:t>
            </a:r>
          </a:p>
          <a:p>
            <a:r>
              <a:rPr lang="es-ES" sz="2400" dirty="0" smtClean="0">
                <a:latin typeface="Calibri" pitchFamily="34" charset="0"/>
              </a:rPr>
              <a:t>    6. Por lo tanto, Sefer </a:t>
            </a:r>
            <a:r>
              <a:rPr lang="es-ES" sz="2400" dirty="0" err="1" smtClean="0">
                <a:latin typeface="Calibri" pitchFamily="34" charset="0"/>
              </a:rPr>
              <a:t>Temunah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está hablando de años Divinos cuando afirma que el mundo es de 42.000 años de antigüedad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8194" name="Picture 2" descr="http://seforimcenter.com/Images/Products/9123/91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9468" y="2362200"/>
            <a:ext cx="1871345" cy="2667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334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    7. Según fuentes </a:t>
            </a:r>
            <a:r>
              <a:rPr lang="es-ES" sz="2400" dirty="0" err="1" smtClean="0">
                <a:latin typeface="Calibri" pitchFamily="34" charset="0"/>
              </a:rPr>
              <a:t>midráshicas</a:t>
            </a:r>
            <a:r>
              <a:rPr lang="es-ES" sz="2400" dirty="0" smtClean="0">
                <a:latin typeface="Calibri" pitchFamily="34" charset="0"/>
              </a:rPr>
              <a:t>, un día </a:t>
            </a:r>
            <a:r>
              <a:rPr lang="es-ES" sz="2400" dirty="0" smtClean="0">
                <a:latin typeface="Calibri" pitchFamily="34" charset="0"/>
              </a:rPr>
              <a:t>Divino corresponde a </a:t>
            </a:r>
            <a:r>
              <a:rPr lang="es-ES" sz="2400" dirty="0" smtClean="0">
                <a:latin typeface="Calibri" pitchFamily="34" charset="0"/>
              </a:rPr>
              <a:t>1.000 años </a:t>
            </a:r>
            <a:r>
              <a:rPr lang="es-ES" sz="2400" dirty="0" smtClean="0">
                <a:latin typeface="Calibri" pitchFamily="34" charset="0"/>
              </a:rPr>
              <a:t>terrenales.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    8. Un año </a:t>
            </a:r>
            <a:r>
              <a:rPr lang="es-ES" sz="2400" dirty="0" smtClean="0">
                <a:latin typeface="Calibri" pitchFamily="34" charset="0"/>
              </a:rPr>
              <a:t>Divino </a:t>
            </a:r>
            <a:r>
              <a:rPr lang="es-ES" sz="2400" dirty="0" smtClean="0">
                <a:latin typeface="Calibri" pitchFamily="34" charset="0"/>
              </a:rPr>
              <a:t>sería, por tanto, </a:t>
            </a:r>
            <a:r>
              <a:rPr lang="es-ES" sz="2400" dirty="0" smtClean="0">
                <a:latin typeface="Calibri" pitchFamily="34" charset="0"/>
              </a:rPr>
              <a:t>igual a 365.250 </a:t>
            </a:r>
            <a:r>
              <a:rPr lang="es-ES" sz="2400" dirty="0" smtClean="0">
                <a:latin typeface="Calibri" pitchFamily="34" charset="0"/>
              </a:rPr>
              <a:t>años terrestres.</a:t>
            </a:r>
          </a:p>
          <a:p>
            <a:r>
              <a:rPr lang="es-ES" sz="2400" dirty="0" smtClean="0">
                <a:latin typeface="Calibri" pitchFamily="34" charset="0"/>
              </a:rPr>
              <a:t>    9. Por lo tanto, de acuerdo con Yitzhak de </a:t>
            </a:r>
            <a:r>
              <a:rPr lang="es-ES" sz="2400" dirty="0" err="1" smtClean="0">
                <a:latin typeface="Calibri" pitchFamily="34" charset="0"/>
              </a:rPr>
              <a:t>Acco</a:t>
            </a:r>
            <a:r>
              <a:rPr lang="es-ES" sz="2400" dirty="0" smtClean="0">
                <a:latin typeface="Calibri" pitchFamily="34" charset="0"/>
              </a:rPr>
              <a:t>, el universo sería 42.000 x 365.250 años terrenales de edad.</a:t>
            </a:r>
          </a:p>
          <a:p>
            <a:r>
              <a:rPr lang="es-ES" sz="2400" dirty="0" smtClean="0">
                <a:latin typeface="Calibri" pitchFamily="34" charset="0"/>
              </a:rPr>
              <a:t>    10. Que el cálculo sale a 15,3 mil millones de años, muy cerca de las estimaciones actuales del Big Bang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8" name="Picture 2" descr="https://encrypted-tbn3.gstatic.com/images?q=tbn:ANd9GcS1IYZlRGeenMK7gNl7I5kyeMqCwSR9fIGCC7dy7d9mOUL1e-A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124200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077200" cy="4800600"/>
          </a:xfrm>
        </p:spPr>
        <p:txBody>
          <a:bodyPr/>
          <a:lstStyle/>
          <a:p>
            <a:r>
              <a:rPr lang="es-ES" sz="2400" b="1" dirty="0" smtClean="0">
                <a:latin typeface="Calibri" pitchFamily="34" charset="0"/>
              </a:rPr>
              <a:t>Parte </a:t>
            </a:r>
            <a:r>
              <a:rPr lang="es-ES" sz="2400" b="1" dirty="0" smtClean="0">
                <a:latin typeface="Calibri" pitchFamily="34" charset="0"/>
              </a:rPr>
              <a:t>4: Conclusión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  <a:p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    1. No tiene por qué </a:t>
            </a:r>
            <a:r>
              <a:rPr lang="es-ES" sz="2400" dirty="0" smtClean="0">
                <a:latin typeface="Calibri" pitchFamily="34" charset="0"/>
              </a:rPr>
              <a:t>haber un </a:t>
            </a:r>
            <a:r>
              <a:rPr lang="es-ES" sz="2400" dirty="0" smtClean="0">
                <a:latin typeface="Calibri" pitchFamily="34" charset="0"/>
              </a:rPr>
              <a:t>conflicto entre la ciencia y la Torá sobre la edad del universo.</a:t>
            </a:r>
          </a:p>
          <a:p>
            <a:r>
              <a:rPr lang="es-ES" sz="2400" dirty="0" smtClean="0">
                <a:latin typeface="Calibri" pitchFamily="34" charset="0"/>
              </a:rPr>
              <a:t>    2. </a:t>
            </a:r>
            <a:r>
              <a:rPr lang="es-ES" sz="2400" dirty="0" smtClean="0">
                <a:latin typeface="Calibri" pitchFamily="34" charset="0"/>
              </a:rPr>
              <a:t>Las </a:t>
            </a:r>
            <a:r>
              <a:rPr lang="es-ES" sz="2400" dirty="0" smtClean="0">
                <a:latin typeface="Calibri" pitchFamily="34" charset="0"/>
              </a:rPr>
              <a:t>enseñanzas de Torá - Pre-</a:t>
            </a:r>
            <a:r>
              <a:rPr lang="es-ES" sz="2400" dirty="0" err="1" smtClean="0">
                <a:latin typeface="Calibri" pitchFamily="34" charset="0"/>
              </a:rPr>
              <a:t>Ari</a:t>
            </a:r>
            <a:r>
              <a:rPr lang="es-ES" sz="2400" dirty="0" smtClean="0">
                <a:latin typeface="Calibri" pitchFamily="34" charset="0"/>
              </a:rPr>
              <a:t> de </a:t>
            </a:r>
            <a:r>
              <a:rPr lang="es-ES" sz="2400" dirty="0" smtClean="0">
                <a:latin typeface="Calibri" pitchFamily="34" charset="0"/>
              </a:rPr>
              <a:t>hecho han sido confirmadas </a:t>
            </a:r>
            <a:r>
              <a:rPr lang="es-ES" sz="2400" dirty="0" smtClean="0">
                <a:latin typeface="Calibri" pitchFamily="34" charset="0"/>
              </a:rPr>
              <a:t>por la ciencia </a:t>
            </a:r>
            <a:r>
              <a:rPr lang="es-ES" sz="2400" dirty="0" smtClean="0">
                <a:latin typeface="Calibri" pitchFamily="34" charset="0"/>
              </a:rPr>
              <a:t>moderna.</a:t>
            </a:r>
          </a:p>
          <a:p>
            <a:r>
              <a:rPr lang="en-US" sz="2400" i="1" dirty="0" smtClean="0"/>
              <a:t>Fuentes: The </a:t>
            </a:r>
            <a:r>
              <a:rPr lang="en-US" sz="2400" i="1" dirty="0" err="1" smtClean="0"/>
              <a:t>Shita</a:t>
            </a:r>
            <a:r>
              <a:rPr lang="en-US" sz="2400" i="1" dirty="0" smtClean="0"/>
              <a:t> of Yitzhak of Akko</a:t>
            </a:r>
            <a:endParaRPr lang="es-ES" sz="2200" i="1" dirty="0" smtClean="0">
              <a:latin typeface="Calibri" pitchFamily="34" charset="0"/>
            </a:endParaRPr>
          </a:p>
        </p:txBody>
      </p:sp>
      <p:pic>
        <p:nvPicPr>
          <p:cNvPr id="2" name="Picture 2" descr="http://www.chabad.org/media/images/472/BVqm47207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724400"/>
            <a:ext cx="5181600" cy="19530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Toráh, Talmud, Jewish Concepts, Wikipedia, Kabbalah Online, Zohar, Rambán, Maimonides, Zev ben Shimon HaLevi “Kabbalah and Exodus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”,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Rabbi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Yissocher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Frand</a:t>
            </a:r>
            <a:endParaRPr lang="es-CO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sz="800" dirty="0" smtClean="0">
                <a:latin typeface="Calibri" pitchFamily="34" charset="0"/>
              </a:rPr>
              <a:t>http</a:t>
            </a:r>
            <a:r>
              <a:rPr lang="es-CO" sz="800" dirty="0" smtClean="0">
                <a:latin typeface="Calibri" pitchFamily="34" charset="0"/>
              </a:rPr>
              <a:t>://failedmessiah.typepad.com/failed_messiahcom/2005/07/rabbi_aryeh_kap.html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7 </a:t>
            </a:r>
            <a:r>
              <a:rPr lang="es-CO" sz="1800" dirty="0" smtClean="0">
                <a:latin typeface="Calibri" pitchFamily="34" charset="0"/>
              </a:rPr>
              <a:t>de </a:t>
            </a:r>
            <a:r>
              <a:rPr lang="es-CO" sz="1800" dirty="0" err="1" smtClean="0">
                <a:latin typeface="Calibri" pitchFamily="34" charset="0"/>
              </a:rPr>
              <a:t>Jeshvan</a:t>
            </a:r>
            <a:r>
              <a:rPr lang="es-CO" sz="1800" dirty="0" smtClean="0">
                <a:latin typeface="Calibri" pitchFamily="34" charset="0"/>
              </a:rPr>
              <a:t> 5776– </a:t>
            </a:r>
            <a:r>
              <a:rPr lang="es-CO" sz="1800" smtClean="0">
                <a:latin typeface="Calibri" pitchFamily="34" charset="0"/>
              </a:rPr>
              <a:t>Octubre </a:t>
            </a:r>
            <a:r>
              <a:rPr lang="es-CO" sz="1800" smtClean="0">
                <a:latin typeface="Calibri" pitchFamily="34" charset="0"/>
              </a:rPr>
              <a:t>20, </a:t>
            </a:r>
            <a:r>
              <a:rPr lang="es-CO" sz="1800" dirty="0" smtClean="0">
                <a:latin typeface="Calibri" pitchFamily="34" charset="0"/>
              </a:rPr>
              <a:t>2015-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88181</TotalTime>
  <Words>1312</Words>
  <Application>Microsoft Office PowerPoint</Application>
  <PresentationFormat>Presentación en pantalla (4:3)</PresentationFormat>
  <Paragraphs>133</Paragraphs>
  <Slides>25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2814</cp:revision>
  <dcterms:created xsi:type="dcterms:W3CDTF">2013-10-13T19:31:46Z</dcterms:created>
  <dcterms:modified xsi:type="dcterms:W3CDTF">2015-10-20T21:54:46Z</dcterms:modified>
</cp:coreProperties>
</file>