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1164" r:id="rId3"/>
    <p:sldId id="1174" r:id="rId4"/>
    <p:sldId id="1175" r:id="rId5"/>
    <p:sldId id="1176" r:id="rId6"/>
    <p:sldId id="1177" r:id="rId7"/>
    <p:sldId id="1178" r:id="rId8"/>
    <p:sldId id="1179" r:id="rId9"/>
    <p:sldId id="1180" r:id="rId10"/>
    <p:sldId id="1181" r:id="rId11"/>
    <p:sldId id="1182" r:id="rId12"/>
    <p:sldId id="1183" r:id="rId13"/>
    <p:sldId id="1184" r:id="rId14"/>
    <p:sldId id="1185" r:id="rId15"/>
    <p:sldId id="1186" r:id="rId16"/>
    <p:sldId id="1187" r:id="rId17"/>
    <p:sldId id="1188" r:id="rId18"/>
    <p:sldId id="1189" r:id="rId19"/>
    <p:sldId id="1190" r:id="rId20"/>
    <p:sldId id="1191" r:id="rId21"/>
    <p:sldId id="1192" r:id="rId22"/>
    <p:sldId id="1193" r:id="rId23"/>
    <p:sldId id="292"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bible.ort.org/webmedia/t1/1701.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bible.ort.org/webmedia/h2/06010601.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Lej </a:t>
            </a:r>
            <a:r>
              <a:rPr lang="es-CO" sz="4100" dirty="0" smtClean="0">
                <a:solidFill>
                  <a:srgbClr val="000000"/>
                </a:solidFill>
                <a:latin typeface="Calibri" pitchFamily="34" charset="0"/>
              </a:rPr>
              <a:t>Lejá</a:t>
            </a:r>
          </a:p>
          <a:p>
            <a:pPr algn="ctr">
              <a:lnSpc>
                <a:spcPct val="90000"/>
              </a:lnSpc>
            </a:pPr>
            <a:r>
              <a:rPr lang="es-CO" sz="2800" dirty="0" smtClean="0">
                <a:solidFill>
                  <a:srgbClr val="000000"/>
                </a:solidFill>
                <a:latin typeface="Calibri" pitchFamily="34" charset="0"/>
              </a:rPr>
              <a:t>El Shaday 2 - Predestinación</a:t>
            </a:r>
            <a:endParaRPr lang="es-CO" sz="28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b="1" dirty="0" smtClean="0">
                <a:hlinkClick r:id="rId4"/>
              </a:rPr>
              <a:t>Lej Lejá – </a:t>
            </a:r>
            <a:r>
              <a:rPr lang="en-US" sz="2400" b="1" dirty="0" err="1" smtClean="0">
                <a:hlinkClick r:id="rId4"/>
              </a:rPr>
              <a:t>Vete</a:t>
            </a:r>
            <a:r>
              <a:rPr lang="en-US" sz="2400" b="1" dirty="0" smtClean="0">
                <a:hlinkClick r:id="rId4"/>
              </a:rPr>
              <a:t> </a:t>
            </a:r>
            <a:r>
              <a:rPr lang="en-US" sz="2400" b="1" dirty="0" err="1" smtClean="0">
                <a:hlinkClick r:id="rId4"/>
              </a:rPr>
              <a:t>por</a:t>
            </a:r>
            <a:r>
              <a:rPr lang="en-US" sz="2400" b="1" dirty="0" smtClean="0">
                <a:hlinkClick r:id="rId4"/>
              </a:rPr>
              <a:t> </a:t>
            </a:r>
            <a:r>
              <a:rPr lang="en-US" sz="2400" b="1" dirty="0" err="1" smtClean="0">
                <a:hlinkClick r:id="rId4"/>
              </a:rPr>
              <a:t>tí</a:t>
            </a:r>
            <a:r>
              <a:rPr lang="en-US" sz="2400" b="1" dirty="0" smtClean="0">
                <a:hlinkClick r:id="rId4"/>
              </a:rPr>
              <a:t> </a:t>
            </a:r>
            <a:r>
              <a:rPr lang="en-US" sz="2400" b="1" dirty="0" err="1" smtClean="0">
                <a:hlinkClick r:id="rId4"/>
              </a:rPr>
              <a:t>mismo</a:t>
            </a:r>
            <a:endParaRPr lang="en-US" sz="2400" b="1" dirty="0" smtClean="0">
              <a:hlinkClick r:id="rId4"/>
            </a:endParaRPr>
          </a:p>
          <a:p>
            <a:r>
              <a:rPr lang="en-US" sz="2400" b="1" i="1" dirty="0" smtClean="0">
                <a:solidFill>
                  <a:schemeClr val="accent3">
                    <a:lumMod val="50000"/>
                  </a:schemeClr>
                </a:solidFill>
                <a:hlinkClick r:id="rId4"/>
              </a:rPr>
              <a:t>17:1</a:t>
            </a:r>
            <a:r>
              <a:rPr lang="en-US" sz="2400" b="1" i="1" dirty="0" smtClean="0">
                <a:solidFill>
                  <a:schemeClr val="accent3">
                    <a:lumMod val="50000"/>
                  </a:schemeClr>
                </a:solidFill>
              </a:rPr>
              <a:t> </a:t>
            </a:r>
            <a:r>
              <a:rPr lang="en-US" sz="2400" i="1" dirty="0" err="1" smtClean="0">
                <a:solidFill>
                  <a:schemeClr val="accent3">
                    <a:lumMod val="50000"/>
                  </a:schemeClr>
                </a:solidFill>
              </a:rPr>
              <a:t>Vayehi</a:t>
            </a:r>
            <a:r>
              <a:rPr lang="en-US" sz="2400" i="1" dirty="0" smtClean="0">
                <a:solidFill>
                  <a:schemeClr val="accent3">
                    <a:lumMod val="50000"/>
                  </a:schemeClr>
                </a:solidFill>
              </a:rPr>
              <a:t> Avram </a:t>
            </a:r>
            <a:r>
              <a:rPr lang="en-US" sz="2400" i="1" dirty="0" err="1" smtClean="0">
                <a:solidFill>
                  <a:schemeClr val="accent3">
                    <a:lumMod val="50000"/>
                  </a:schemeClr>
                </a:solidFill>
              </a:rPr>
              <a:t>ben-tish'im</a:t>
            </a:r>
            <a:r>
              <a:rPr lang="en-US" sz="2400" i="1" dirty="0" smtClean="0">
                <a:solidFill>
                  <a:schemeClr val="accent3">
                    <a:lumMod val="50000"/>
                  </a:schemeClr>
                </a:solidFill>
              </a:rPr>
              <a:t> </a:t>
            </a:r>
            <a:r>
              <a:rPr lang="en-US" sz="2400" i="1" dirty="0" err="1" smtClean="0">
                <a:solidFill>
                  <a:schemeClr val="accent3">
                    <a:lumMod val="50000"/>
                  </a:schemeClr>
                </a:solidFill>
              </a:rPr>
              <a:t>shanah</a:t>
            </a:r>
            <a:r>
              <a:rPr lang="en-US" sz="2400" i="1" dirty="0" smtClean="0">
                <a:solidFill>
                  <a:schemeClr val="accent3">
                    <a:lumMod val="50000"/>
                  </a:schemeClr>
                </a:solidFill>
              </a:rPr>
              <a:t> </a:t>
            </a:r>
            <a:r>
              <a:rPr lang="en-US" sz="2400" i="1" dirty="0" err="1" smtClean="0">
                <a:solidFill>
                  <a:schemeClr val="accent3">
                    <a:lumMod val="50000"/>
                  </a:schemeClr>
                </a:solidFill>
              </a:rPr>
              <a:t>vetesha</a:t>
            </a:r>
            <a:r>
              <a:rPr lang="en-US" sz="2400" i="1" dirty="0" smtClean="0">
                <a:solidFill>
                  <a:schemeClr val="accent3">
                    <a:lumMod val="50000"/>
                  </a:schemeClr>
                </a:solidFill>
              </a:rPr>
              <a:t> </a:t>
            </a:r>
            <a:r>
              <a:rPr lang="en-US" sz="2400" i="1" dirty="0" err="1" smtClean="0">
                <a:solidFill>
                  <a:schemeClr val="accent3">
                    <a:lumMod val="50000"/>
                  </a:schemeClr>
                </a:solidFill>
              </a:rPr>
              <a:t>shanim</a:t>
            </a:r>
            <a:r>
              <a:rPr lang="en-US" sz="2400" i="1" dirty="0" smtClean="0">
                <a:solidFill>
                  <a:schemeClr val="accent3">
                    <a:lumMod val="50000"/>
                  </a:schemeClr>
                </a:solidFill>
              </a:rPr>
              <a:t> </a:t>
            </a:r>
            <a:r>
              <a:rPr lang="en-US" sz="2400" i="1" dirty="0" err="1" smtClean="0">
                <a:solidFill>
                  <a:schemeClr val="accent3">
                    <a:lumMod val="50000"/>
                  </a:schemeClr>
                </a:solidFill>
              </a:rPr>
              <a:t>vayera</a:t>
            </a:r>
            <a:r>
              <a:rPr lang="en-US" sz="2400" i="1" dirty="0" smtClean="0">
                <a:solidFill>
                  <a:schemeClr val="accent3">
                    <a:lumMod val="50000"/>
                  </a:schemeClr>
                </a:solidFill>
              </a:rPr>
              <a:t> </a:t>
            </a:r>
            <a:r>
              <a:rPr lang="en-US" sz="2400" i="1" dirty="0" err="1" smtClean="0">
                <a:solidFill>
                  <a:schemeClr val="accent3">
                    <a:lumMod val="50000"/>
                  </a:schemeClr>
                </a:solidFill>
              </a:rPr>
              <a:t>Adonay</a:t>
            </a:r>
            <a:r>
              <a:rPr lang="en-US" sz="2400" i="1" dirty="0" smtClean="0">
                <a:solidFill>
                  <a:schemeClr val="accent3">
                    <a:lumMod val="50000"/>
                  </a:schemeClr>
                </a:solidFill>
              </a:rPr>
              <a:t> el-Avram </a:t>
            </a:r>
            <a:r>
              <a:rPr lang="en-US" sz="2400" i="1" dirty="0" err="1" smtClean="0">
                <a:solidFill>
                  <a:schemeClr val="accent3">
                    <a:lumMod val="50000"/>
                  </a:schemeClr>
                </a:solidFill>
              </a:rPr>
              <a:t>vayomer</a:t>
            </a:r>
            <a:r>
              <a:rPr lang="en-US" sz="2400" i="1" dirty="0" smtClean="0">
                <a:solidFill>
                  <a:schemeClr val="accent3">
                    <a:lumMod val="50000"/>
                  </a:schemeClr>
                </a:solidFill>
              </a:rPr>
              <a:t> </a:t>
            </a:r>
            <a:r>
              <a:rPr lang="en-US" sz="2400" i="1" dirty="0" err="1" smtClean="0">
                <a:solidFill>
                  <a:schemeClr val="accent3">
                    <a:lumMod val="50000"/>
                  </a:schemeClr>
                </a:solidFill>
              </a:rPr>
              <a:t>elav</a:t>
            </a:r>
            <a:r>
              <a:rPr lang="en-US" sz="2400" i="1" dirty="0" smtClean="0">
                <a:solidFill>
                  <a:schemeClr val="accent3">
                    <a:lumMod val="50000"/>
                  </a:schemeClr>
                </a:solidFill>
              </a:rPr>
              <a:t> </a:t>
            </a:r>
            <a:r>
              <a:rPr lang="en-US" sz="2400" i="1" dirty="0" err="1" smtClean="0">
                <a:solidFill>
                  <a:schemeClr val="accent3">
                    <a:lumMod val="50000"/>
                  </a:schemeClr>
                </a:solidFill>
              </a:rPr>
              <a:t>ani</a:t>
            </a:r>
            <a:r>
              <a:rPr lang="en-US" sz="2400" i="1" dirty="0" smtClean="0">
                <a:solidFill>
                  <a:schemeClr val="accent3">
                    <a:lumMod val="50000"/>
                  </a:schemeClr>
                </a:solidFill>
              </a:rPr>
              <a:t> </a:t>
            </a:r>
            <a:r>
              <a:rPr lang="en-US" sz="2400" i="1" dirty="0" smtClean="0">
                <a:solidFill>
                  <a:srgbClr val="FF0000"/>
                </a:solidFill>
              </a:rPr>
              <a:t>El-Shaday</a:t>
            </a:r>
            <a:r>
              <a:rPr lang="en-US" sz="2400" i="1" dirty="0" smtClean="0">
                <a:solidFill>
                  <a:schemeClr val="accent3">
                    <a:lumMod val="50000"/>
                  </a:schemeClr>
                </a:solidFill>
              </a:rPr>
              <a:t> </a:t>
            </a:r>
            <a:r>
              <a:rPr lang="en-US" sz="2400" i="1" dirty="0" err="1" smtClean="0">
                <a:solidFill>
                  <a:schemeClr val="accent3">
                    <a:lumMod val="50000"/>
                  </a:schemeClr>
                </a:solidFill>
              </a:rPr>
              <a:t>hithalej</a:t>
            </a:r>
            <a:r>
              <a:rPr lang="en-US" sz="2400" i="1" dirty="0" smtClean="0">
                <a:solidFill>
                  <a:schemeClr val="accent3">
                    <a:lumMod val="50000"/>
                  </a:schemeClr>
                </a:solidFill>
              </a:rPr>
              <a:t> </a:t>
            </a:r>
            <a:r>
              <a:rPr lang="en-US" sz="2400" i="1" dirty="0" err="1" smtClean="0">
                <a:solidFill>
                  <a:schemeClr val="accent3">
                    <a:lumMod val="50000"/>
                  </a:schemeClr>
                </a:solidFill>
              </a:rPr>
              <a:t>lefanay</a:t>
            </a:r>
            <a:r>
              <a:rPr lang="en-US" sz="2400" i="1" dirty="0" smtClean="0">
                <a:solidFill>
                  <a:schemeClr val="accent3">
                    <a:lumMod val="50000"/>
                  </a:schemeClr>
                </a:solidFill>
              </a:rPr>
              <a:t> </a:t>
            </a:r>
            <a:r>
              <a:rPr lang="en-US" sz="2400" i="1" dirty="0" err="1" smtClean="0">
                <a:solidFill>
                  <a:schemeClr val="accent3">
                    <a:lumMod val="50000"/>
                  </a:schemeClr>
                </a:solidFill>
              </a:rPr>
              <a:t>veheyeh</a:t>
            </a:r>
            <a:r>
              <a:rPr lang="en-US" sz="2400" i="1" dirty="0" smtClean="0">
                <a:solidFill>
                  <a:schemeClr val="accent3">
                    <a:lumMod val="50000"/>
                  </a:schemeClr>
                </a:solidFill>
              </a:rPr>
              <a:t> </a:t>
            </a:r>
            <a:r>
              <a:rPr lang="en-US" sz="2400" i="1" dirty="0" err="1" smtClean="0">
                <a:solidFill>
                  <a:schemeClr val="accent3">
                    <a:lumMod val="50000"/>
                  </a:schemeClr>
                </a:solidFill>
              </a:rPr>
              <a:t>tamim</a:t>
            </a:r>
            <a:r>
              <a:rPr lang="en-US" sz="2400" i="1" dirty="0" smtClean="0">
                <a:solidFill>
                  <a:schemeClr val="accent3">
                    <a:lumMod val="50000"/>
                  </a:schemeClr>
                </a:solidFill>
              </a:rPr>
              <a:t>.</a:t>
            </a:r>
          </a:p>
          <a:p>
            <a:r>
              <a:rPr lang="en-US" sz="2400" dirty="0" smtClean="0"/>
              <a:t>Y </a:t>
            </a:r>
            <a:r>
              <a:rPr lang="en-US" sz="2400" dirty="0" err="1" smtClean="0"/>
              <a:t>Cuando</a:t>
            </a:r>
            <a:r>
              <a:rPr lang="en-US" sz="2400" dirty="0" smtClean="0"/>
              <a:t> Avram </a:t>
            </a:r>
            <a:r>
              <a:rPr lang="en-US" sz="2400" dirty="0" err="1" smtClean="0"/>
              <a:t>tenía</a:t>
            </a:r>
            <a:r>
              <a:rPr lang="en-US" sz="2400" dirty="0" smtClean="0"/>
              <a:t> </a:t>
            </a:r>
            <a:r>
              <a:rPr lang="en-US" sz="2400" dirty="0" err="1" smtClean="0"/>
              <a:t>noventa</a:t>
            </a:r>
            <a:r>
              <a:rPr lang="en-US" sz="2400" dirty="0" smtClean="0"/>
              <a:t> y </a:t>
            </a:r>
            <a:r>
              <a:rPr lang="en-US" sz="2400" dirty="0" err="1" smtClean="0"/>
              <a:t>nueve</a:t>
            </a:r>
            <a:r>
              <a:rPr lang="en-US" sz="2400" dirty="0" smtClean="0"/>
              <a:t> </a:t>
            </a:r>
            <a:r>
              <a:rPr lang="en-US" sz="2400" dirty="0" err="1" smtClean="0"/>
              <a:t>años</a:t>
            </a:r>
            <a:r>
              <a:rPr lang="en-US" sz="2400" dirty="0" smtClean="0"/>
              <a:t>, </a:t>
            </a:r>
            <a:r>
              <a:rPr lang="en-US" sz="2400" dirty="0" err="1" smtClean="0"/>
              <a:t>apareció</a:t>
            </a:r>
            <a:r>
              <a:rPr lang="en-US" sz="2400" dirty="0" smtClean="0"/>
              <a:t> el </a:t>
            </a:r>
            <a:r>
              <a:rPr lang="en-US" sz="2400" dirty="0" err="1" smtClean="0"/>
              <a:t>Eterno</a:t>
            </a:r>
            <a:r>
              <a:rPr lang="en-US" sz="2400" dirty="0" smtClean="0"/>
              <a:t> a Avram y le dijo: </a:t>
            </a:r>
            <a:r>
              <a:rPr lang="en-US" sz="2400" dirty="0" err="1" smtClean="0"/>
              <a:t>Yo</a:t>
            </a:r>
            <a:r>
              <a:rPr lang="en-US" sz="2400" dirty="0" smtClean="0"/>
              <a:t> soy el </a:t>
            </a:r>
            <a:r>
              <a:rPr lang="en-US" sz="2400" dirty="0" smtClean="0">
                <a:solidFill>
                  <a:srgbClr val="FF0000"/>
                </a:solidFill>
              </a:rPr>
              <a:t>Dios </a:t>
            </a:r>
            <a:r>
              <a:rPr lang="en-US" sz="2400" dirty="0" err="1" smtClean="0">
                <a:solidFill>
                  <a:srgbClr val="FF0000"/>
                </a:solidFill>
              </a:rPr>
              <a:t>Todopoderoso</a:t>
            </a:r>
            <a:r>
              <a:rPr lang="en-US" sz="2400" dirty="0" smtClean="0"/>
              <a:t>; </a:t>
            </a:r>
            <a:r>
              <a:rPr lang="en-US" sz="2400" dirty="0" err="1" smtClean="0"/>
              <a:t>anda</a:t>
            </a:r>
            <a:r>
              <a:rPr lang="en-US" sz="2400" dirty="0" smtClean="0"/>
              <a:t> </a:t>
            </a:r>
            <a:r>
              <a:rPr lang="en-US" sz="2400" dirty="0" err="1" smtClean="0"/>
              <a:t>delante</a:t>
            </a:r>
            <a:r>
              <a:rPr lang="en-US" sz="2400" dirty="0" smtClean="0"/>
              <a:t> de </a:t>
            </a:r>
            <a:r>
              <a:rPr lang="en-US" sz="2400" dirty="0" err="1" smtClean="0"/>
              <a:t>mí</a:t>
            </a:r>
            <a:r>
              <a:rPr lang="en-US" sz="2400" dirty="0" smtClean="0"/>
              <a:t> y </a:t>
            </a:r>
            <a:r>
              <a:rPr lang="en-US" sz="2400" dirty="0" err="1" smtClean="0"/>
              <a:t>sé</a:t>
            </a:r>
            <a:r>
              <a:rPr lang="en-US" sz="2400" dirty="0" smtClean="0"/>
              <a:t> perfecto.</a:t>
            </a:r>
          </a:p>
          <a:p>
            <a:r>
              <a:rPr lang="en-US" sz="2400" i="1" dirty="0" smtClean="0">
                <a:latin typeface="Calibri" pitchFamily="34" charset="0"/>
              </a:rPr>
              <a:t>El Shaday</a:t>
            </a:r>
          </a:p>
          <a:p>
            <a:r>
              <a:rPr lang="en-US" sz="2400" i="1" dirty="0" err="1" smtClean="0">
                <a:latin typeface="Calibri" pitchFamily="34" charset="0"/>
              </a:rPr>
              <a:t>Hithalej</a:t>
            </a:r>
            <a:r>
              <a:rPr lang="en-US" sz="2400" i="1" dirty="0" smtClean="0">
                <a:latin typeface="Calibri" pitchFamily="34" charset="0"/>
              </a:rPr>
              <a:t> </a:t>
            </a:r>
            <a:r>
              <a:rPr lang="en-US" sz="2400" i="1" dirty="0" err="1" smtClean="0">
                <a:latin typeface="Calibri" pitchFamily="34" charset="0"/>
              </a:rPr>
              <a:t>lefanay</a:t>
            </a:r>
            <a:r>
              <a:rPr lang="en-US" sz="2400" i="1" dirty="0" smtClean="0">
                <a:latin typeface="Calibri" pitchFamily="34" charset="0"/>
              </a:rPr>
              <a:t> </a:t>
            </a:r>
            <a:r>
              <a:rPr lang="en-US" sz="2400" dirty="0" smtClean="0">
                <a:latin typeface="Calibri" pitchFamily="34" charset="0"/>
              </a:rPr>
              <a:t>– </a:t>
            </a:r>
            <a:r>
              <a:rPr lang="en-US" sz="2400" dirty="0" err="1" smtClean="0">
                <a:latin typeface="Calibri" pitchFamily="34" charset="0"/>
              </a:rPr>
              <a:t>anda</a:t>
            </a:r>
            <a:r>
              <a:rPr lang="en-US" sz="2400" dirty="0" smtClean="0">
                <a:latin typeface="Calibri" pitchFamily="34" charset="0"/>
              </a:rPr>
              <a:t> </a:t>
            </a:r>
            <a:r>
              <a:rPr lang="en-US" sz="2400" dirty="0" err="1" smtClean="0">
                <a:latin typeface="Calibri" pitchFamily="34" charset="0"/>
              </a:rPr>
              <a:t>delante</a:t>
            </a:r>
            <a:r>
              <a:rPr lang="en-US" sz="2400" dirty="0" smtClean="0">
                <a:latin typeface="Calibri" pitchFamily="34" charset="0"/>
              </a:rPr>
              <a:t> de  Mi</a:t>
            </a:r>
          </a:p>
          <a:p>
            <a:r>
              <a:rPr lang="en-US" sz="2400" i="1" dirty="0" err="1" smtClean="0">
                <a:latin typeface="Calibri" pitchFamily="34" charset="0"/>
              </a:rPr>
              <a:t>Veheye</a:t>
            </a:r>
            <a:r>
              <a:rPr lang="en-US" sz="2400" i="1" dirty="0" smtClean="0">
                <a:latin typeface="Calibri" pitchFamily="34" charset="0"/>
              </a:rPr>
              <a:t> </a:t>
            </a:r>
            <a:r>
              <a:rPr lang="en-US" sz="2400" i="1" dirty="0" err="1" smtClean="0">
                <a:latin typeface="Calibri" pitchFamily="34" charset="0"/>
              </a:rPr>
              <a:t>tamim</a:t>
            </a:r>
            <a:r>
              <a:rPr lang="en-US" sz="2400" i="1" dirty="0" smtClean="0">
                <a:latin typeface="Calibri" pitchFamily="34" charset="0"/>
              </a:rPr>
              <a:t> </a:t>
            </a:r>
            <a:r>
              <a:rPr lang="en-US" sz="2400" dirty="0" smtClean="0">
                <a:latin typeface="Calibri" pitchFamily="34" charset="0"/>
              </a:rPr>
              <a:t>– se perfecto</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Por esto es que Dios le dijo a Abraham que Él es el Poderoso que Conquista las Fuerzas de la Naturaleza, es decir, El Shaday.</a:t>
            </a:r>
          </a:p>
          <a:p>
            <a:r>
              <a:rPr lang="es-ES" sz="2400" dirty="0" smtClean="0"/>
              <a:t>El uso de este Nombre indicó que Abraham vino a </a:t>
            </a:r>
            <a:r>
              <a:rPr lang="es-ES" sz="2400" dirty="0" smtClean="0"/>
              <a:t>superar su </a:t>
            </a:r>
            <a:r>
              <a:rPr lang="es-ES" sz="2400" dirty="0" smtClean="0"/>
              <a:t>suerte natural –no tener hijos- a ser padre de dos hijos y todas las generaciones posteriores, y que ahí iba a existir un convenio entre Dios y los descendientes de Abraham para siempre y que Su pueblo –Israel- se vendría a convertir en la porción de Hashem.</a:t>
            </a:r>
          </a:p>
          <a:p>
            <a:r>
              <a:rPr lang="es-ES" sz="2400" dirty="0" smtClean="0"/>
              <a:t>Significando que El los guiaría directamente mediante Su voluntad y que ellos no iban a estar bajo el control de las estrellas y las constelaciones.</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Conoce y considera, dice Rambán, que nuestro padre Abraham nunca mencionó el </a:t>
            </a:r>
            <a:r>
              <a:rPr lang="es-CO" sz="2400" b="1" dirty="0" smtClean="0"/>
              <a:t>Tetragramatón</a:t>
            </a:r>
            <a:r>
              <a:rPr lang="es-CO" sz="2400" dirty="0" smtClean="0"/>
              <a:t> </a:t>
            </a:r>
            <a:r>
              <a:rPr lang="he-IL" sz="2400" dirty="0" smtClean="0">
                <a:solidFill>
                  <a:srgbClr val="FF0000"/>
                </a:solidFill>
              </a:rPr>
              <a:t> יֱהוִה֙ </a:t>
            </a:r>
            <a:r>
              <a:rPr lang="es-CO" sz="2400" dirty="0" smtClean="0">
                <a:solidFill>
                  <a:srgbClr val="FF0000"/>
                </a:solidFill>
              </a:rPr>
              <a:t> </a:t>
            </a:r>
            <a:r>
              <a:rPr lang="es-CO" sz="2400" dirty="0" smtClean="0"/>
              <a:t> </a:t>
            </a:r>
            <a:r>
              <a:rPr lang="es-CO" sz="2400" dirty="0" smtClean="0"/>
              <a:t>–El Eterno- en ninguna de sus expresiones excepto en combinación con el Nombre Divino escrito (Dios) (Gen.  15.2)</a:t>
            </a:r>
          </a:p>
          <a:p>
            <a:r>
              <a:rPr lang="es-CO" sz="2400" b="1" dirty="0" smtClean="0"/>
              <a:t>15:2 </a:t>
            </a:r>
            <a:r>
              <a:rPr lang="es-CO" sz="2400" i="1" dirty="0" smtClean="0"/>
              <a:t>Y dijo Avram: Eterno Dios: ¿qué me has de dar? Yo estoy sin hijos, y el despensero de mi casa es el damasceno Eliézer.</a:t>
            </a:r>
            <a:r>
              <a:rPr lang="es-CO" sz="2400" dirty="0" smtClean="0"/>
              <a:t> </a:t>
            </a:r>
            <a:br>
              <a:rPr lang="es-CO" sz="2400" dirty="0" smtClean="0"/>
            </a:br>
            <a:r>
              <a:rPr lang="es-CO" sz="2400" dirty="0" smtClean="0"/>
              <a:t> </a:t>
            </a:r>
            <a:r>
              <a:rPr lang="es-CO" sz="2400" b="1" dirty="0" err="1" smtClean="0"/>
              <a:t>Vayomer</a:t>
            </a:r>
            <a:r>
              <a:rPr lang="es-CO" sz="2400" b="1" dirty="0" smtClean="0"/>
              <a:t> Avram </a:t>
            </a:r>
            <a:r>
              <a:rPr lang="es-CO" sz="2400" b="1" dirty="0" smtClean="0">
                <a:solidFill>
                  <a:srgbClr val="FF0000"/>
                </a:solidFill>
              </a:rPr>
              <a:t>Adonay Elohim </a:t>
            </a:r>
            <a:r>
              <a:rPr lang="es-CO" sz="2400" b="1" dirty="0" err="1" smtClean="0"/>
              <a:t>mah-titen-li</a:t>
            </a:r>
            <a:r>
              <a:rPr lang="es-CO" sz="2400" b="1" dirty="0" smtClean="0"/>
              <a:t> </a:t>
            </a:r>
            <a:r>
              <a:rPr lang="es-CO" sz="2400" b="1" dirty="0" err="1" smtClean="0"/>
              <a:t>ve'anojí</a:t>
            </a:r>
            <a:r>
              <a:rPr lang="es-CO" sz="2400" b="1" dirty="0" smtClean="0"/>
              <a:t> </a:t>
            </a:r>
            <a:r>
              <a:rPr lang="es-CO" sz="2400" b="1" dirty="0" err="1" smtClean="0"/>
              <a:t>holej</a:t>
            </a:r>
            <a:r>
              <a:rPr lang="es-CO" sz="2400" b="1" dirty="0" smtClean="0"/>
              <a:t> </a:t>
            </a:r>
            <a:r>
              <a:rPr lang="es-CO" sz="2400" b="1" dirty="0" err="1" smtClean="0"/>
              <a:t>ariri</a:t>
            </a:r>
            <a:r>
              <a:rPr lang="es-CO" sz="2400" b="1" dirty="0" smtClean="0"/>
              <a:t> </a:t>
            </a:r>
            <a:r>
              <a:rPr lang="es-CO" sz="2400" b="1" dirty="0" err="1" smtClean="0"/>
              <a:t>uven-meshek</a:t>
            </a:r>
            <a:r>
              <a:rPr lang="es-CO" sz="2400" b="1" dirty="0" smtClean="0"/>
              <a:t> </a:t>
            </a:r>
            <a:r>
              <a:rPr lang="es-CO" sz="2400" b="1" dirty="0" err="1" smtClean="0"/>
              <a:t>beyti</a:t>
            </a:r>
            <a:r>
              <a:rPr lang="es-CO" sz="2400" b="1" dirty="0" smtClean="0"/>
              <a:t> </a:t>
            </a:r>
            <a:r>
              <a:rPr lang="es-CO" sz="2400" b="1" dirty="0" err="1" smtClean="0"/>
              <a:t>hu</a:t>
            </a:r>
            <a:r>
              <a:rPr lang="es-CO" sz="2400" b="1" dirty="0" smtClean="0"/>
              <a:t> </a:t>
            </a:r>
            <a:r>
              <a:rPr lang="es-CO" sz="2400" b="1" dirty="0" err="1" smtClean="0"/>
              <a:t>Damesek</a:t>
            </a:r>
            <a:r>
              <a:rPr lang="es-CO" sz="2400" b="1" dirty="0" smtClean="0"/>
              <a:t> </a:t>
            </a:r>
            <a:r>
              <a:rPr lang="es-CO" sz="2400" b="1" dirty="0" err="1" smtClean="0"/>
              <a:t>Eli'ezer</a:t>
            </a:r>
            <a:r>
              <a:rPr lang="es-CO" sz="2400" b="1" dirty="0" smtClean="0"/>
              <a:t>.</a:t>
            </a:r>
            <a:endParaRPr lang="es-CO" sz="2400" dirty="0" smtClean="0"/>
          </a:p>
          <a:p>
            <a:r>
              <a:rPr lang="es-ES" sz="2400" dirty="0" smtClean="0"/>
              <a:t>- </a:t>
            </a:r>
            <a:r>
              <a:rPr lang="he-IL" sz="2400" dirty="0" smtClean="0">
                <a:solidFill>
                  <a:srgbClr val="FF0000"/>
                </a:solidFill>
              </a:rPr>
              <a:t>אֲדֹנָ֤י יֱהוִה֙</a:t>
            </a:r>
            <a:r>
              <a:rPr lang="en-US" sz="2400" dirty="0" smtClean="0">
                <a:solidFill>
                  <a:srgbClr val="FF0000"/>
                </a:solidFill>
              </a:rPr>
              <a:t>  -Adonai Elohim</a:t>
            </a:r>
          </a:p>
          <a:p>
            <a:pPr algn="r"/>
            <a:r>
              <a:rPr lang="he-IL" sz="2400" dirty="0" smtClean="0"/>
              <a:t>וַיֹּ֣אמֶר אַבְרָ֗ם </a:t>
            </a:r>
            <a:r>
              <a:rPr lang="he-IL" sz="2400" dirty="0" smtClean="0">
                <a:solidFill>
                  <a:srgbClr val="FF0000"/>
                </a:solidFill>
              </a:rPr>
              <a:t>אֲדֹנָ֤י יֱהוִה֙ </a:t>
            </a:r>
            <a:r>
              <a:rPr lang="he-IL" sz="2400" dirty="0" smtClean="0"/>
              <a:t>מַה־תִּתֶּן־לִ֔י וְאָנֹכִ֖י הֹולֵ֣ךְ עֲרִירִ֑י וּבֶן־מֶ֣שֶׁק בֵּיתִ֔י ה֖וּא דַּמֶּ֥שֶׂק אֱלִיעֶֽזֶר׃</a:t>
            </a:r>
            <a:endParaRPr lang="es-ES"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O también, en combinación con </a:t>
            </a:r>
            <a:r>
              <a:rPr lang="es-ES" sz="2400" b="1" dirty="0" smtClean="0"/>
              <a:t>El Elyon</a:t>
            </a:r>
          </a:p>
          <a:p>
            <a:r>
              <a:rPr lang="es-ES" sz="2400" dirty="0" smtClean="0"/>
              <a:t>14:22  Y dijo Avram al rey de Sodoma: Alzo mi mano (en señal de juramento) al </a:t>
            </a:r>
            <a:r>
              <a:rPr lang="es-ES" sz="2400" dirty="0" smtClean="0">
                <a:solidFill>
                  <a:srgbClr val="FF0000"/>
                </a:solidFill>
              </a:rPr>
              <a:t>Eterno, el Dios Altísimo</a:t>
            </a:r>
            <a:r>
              <a:rPr lang="es-ES" sz="2400" dirty="0" smtClean="0"/>
              <a:t>, creador de cielos y tierra,</a:t>
            </a:r>
          </a:p>
          <a:p>
            <a:r>
              <a:rPr lang="es-ES" sz="2400" b="1" dirty="0" err="1" smtClean="0"/>
              <a:t>Vayomer</a:t>
            </a:r>
            <a:r>
              <a:rPr lang="es-ES" sz="2400" b="1" dirty="0" smtClean="0"/>
              <a:t> Avram el-</a:t>
            </a:r>
            <a:r>
              <a:rPr lang="es-ES" sz="2400" b="1" dirty="0" err="1" smtClean="0"/>
              <a:t>melej</a:t>
            </a:r>
            <a:r>
              <a:rPr lang="es-ES" sz="2400" b="1" dirty="0" smtClean="0"/>
              <a:t> Sedom </a:t>
            </a:r>
            <a:r>
              <a:rPr lang="es-ES" sz="2400" b="1" dirty="0" err="1" smtClean="0"/>
              <a:t>harimoti</a:t>
            </a:r>
            <a:r>
              <a:rPr lang="es-ES" sz="2400" b="1" dirty="0" smtClean="0"/>
              <a:t> </a:t>
            </a:r>
            <a:r>
              <a:rPr lang="es-ES" sz="2400" b="1" dirty="0" err="1" smtClean="0"/>
              <a:t>yadi</a:t>
            </a:r>
            <a:r>
              <a:rPr lang="es-ES" sz="2400" b="1" dirty="0" smtClean="0"/>
              <a:t> </a:t>
            </a:r>
            <a:r>
              <a:rPr lang="es-ES" sz="2400" b="1" dirty="0" smtClean="0">
                <a:solidFill>
                  <a:srgbClr val="FF0000"/>
                </a:solidFill>
              </a:rPr>
              <a:t>el-Adonay El Elyon </a:t>
            </a:r>
            <a:r>
              <a:rPr lang="es-ES" sz="2400" b="1" dirty="0" err="1" smtClean="0"/>
              <a:t>Koneh</a:t>
            </a:r>
            <a:r>
              <a:rPr lang="es-ES" sz="2400" b="1" dirty="0" smtClean="0"/>
              <a:t> </a:t>
            </a:r>
            <a:r>
              <a:rPr lang="es-ES" sz="2400" b="1" dirty="0" err="1" smtClean="0"/>
              <a:t>shamáyim</a:t>
            </a:r>
            <a:r>
              <a:rPr lang="es-ES" sz="2400" b="1" dirty="0" smtClean="0"/>
              <a:t> </a:t>
            </a:r>
            <a:r>
              <a:rPr lang="es-ES" sz="2400" b="1" dirty="0" err="1" smtClean="0"/>
              <a:t>va'arets</a:t>
            </a:r>
            <a:r>
              <a:rPr lang="es-ES" sz="2400" b="1" dirty="0" smtClean="0"/>
              <a:t>.</a:t>
            </a:r>
          </a:p>
          <a:p>
            <a:r>
              <a:rPr lang="he-IL" sz="2400" dirty="0" smtClean="0"/>
              <a:t>וַיֹּ֥אמֶר אַבְרָ֖ם אֶל־מֶ֣לֶךְ סְדֹ֑ם הֲרִימֹ֨תִי יָדִ֤י אֶל־</a:t>
            </a:r>
            <a:r>
              <a:rPr lang="he-IL" sz="2400" dirty="0" smtClean="0">
                <a:solidFill>
                  <a:srgbClr val="FF0000"/>
                </a:solidFill>
              </a:rPr>
              <a:t>יְהוָה֙ אֵ֣ל עֶלְיֹ֔ון </a:t>
            </a:r>
            <a:r>
              <a:rPr lang="he-IL" sz="2400" dirty="0" smtClean="0"/>
              <a:t>קֹנֵ֖ה שָׁמַ֥יִם וָאָֽרֶץ׃</a:t>
            </a:r>
            <a:r>
              <a:rPr lang="en-US" sz="2400" dirty="0" smtClean="0"/>
              <a:t> </a:t>
            </a:r>
          </a:p>
          <a:p>
            <a:r>
              <a:rPr lang="en-US" sz="2400" dirty="0" err="1" smtClean="0"/>
              <a:t>Pero</a:t>
            </a:r>
            <a:r>
              <a:rPr lang="en-US" sz="2400" dirty="0" smtClean="0"/>
              <a:t> </a:t>
            </a:r>
            <a:r>
              <a:rPr lang="en-US" sz="2400" dirty="0" err="1" smtClean="0"/>
              <a:t>él</a:t>
            </a:r>
            <a:r>
              <a:rPr lang="en-US" sz="2400" dirty="0" smtClean="0"/>
              <a:t> </a:t>
            </a:r>
            <a:r>
              <a:rPr lang="en-US" sz="2400" dirty="0" err="1" smtClean="0"/>
              <a:t>sí</a:t>
            </a:r>
            <a:r>
              <a:rPr lang="en-US" sz="2400" dirty="0" smtClean="0"/>
              <a:t> </a:t>
            </a:r>
            <a:r>
              <a:rPr lang="en-US" sz="2400" dirty="0" err="1" smtClean="0"/>
              <a:t>mencionó</a:t>
            </a:r>
            <a:r>
              <a:rPr lang="en-US" sz="2400" dirty="0" smtClean="0"/>
              <a:t> en </a:t>
            </a:r>
            <a:r>
              <a:rPr lang="en-US" sz="2400" dirty="0" err="1" smtClean="0"/>
              <a:t>sus</a:t>
            </a:r>
            <a:r>
              <a:rPr lang="en-US" sz="2400" dirty="0" smtClean="0"/>
              <a:t> </a:t>
            </a:r>
            <a:r>
              <a:rPr lang="en-US" sz="2400" dirty="0" err="1" smtClean="0"/>
              <a:t>negocios</a:t>
            </a:r>
            <a:r>
              <a:rPr lang="en-US" sz="2400" dirty="0" smtClean="0"/>
              <a:t> el </a:t>
            </a:r>
            <a:r>
              <a:rPr lang="en-US" sz="2400" dirty="0" err="1" smtClean="0"/>
              <a:t>nombre</a:t>
            </a:r>
            <a:r>
              <a:rPr lang="en-US" sz="2400" dirty="0" smtClean="0"/>
              <a:t> de Elohim.</a:t>
            </a:r>
          </a:p>
          <a:p>
            <a:r>
              <a:rPr lang="en-US" sz="2400" dirty="0" err="1" smtClean="0"/>
              <a:t>Por</a:t>
            </a:r>
            <a:r>
              <a:rPr lang="en-US" sz="2400" dirty="0" smtClean="0"/>
              <a:t> lo </a:t>
            </a:r>
            <a:r>
              <a:rPr lang="en-US" sz="2400" dirty="0" err="1" smtClean="0"/>
              <a:t>tanto</a:t>
            </a:r>
            <a:r>
              <a:rPr lang="en-US" sz="2400" dirty="0" smtClean="0"/>
              <a:t>, </a:t>
            </a:r>
            <a:r>
              <a:rPr lang="en-US" sz="2400" dirty="0" err="1" smtClean="0"/>
              <a:t>él</a:t>
            </a:r>
            <a:r>
              <a:rPr lang="en-US" sz="2400" dirty="0" smtClean="0"/>
              <a:t> </a:t>
            </a:r>
            <a:r>
              <a:rPr lang="en-US" sz="2400" dirty="0" err="1" smtClean="0"/>
              <a:t>diría</a:t>
            </a:r>
            <a:r>
              <a:rPr lang="en-US" sz="2400" dirty="0" smtClean="0"/>
              <a:t> </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24:3       </a:t>
            </a:r>
            <a:r>
              <a:rPr lang="es-MX" sz="2400" dirty="0" smtClean="0"/>
              <a:t>y te tomaré juramento por el </a:t>
            </a:r>
            <a:r>
              <a:rPr lang="es-MX" sz="2400" dirty="0" smtClean="0">
                <a:solidFill>
                  <a:srgbClr val="FF0000"/>
                </a:solidFill>
              </a:rPr>
              <a:t>Eterno, Dios </a:t>
            </a:r>
            <a:r>
              <a:rPr lang="es-MX" sz="2400" dirty="0" smtClean="0"/>
              <a:t>de los cielos y </a:t>
            </a:r>
            <a:r>
              <a:rPr lang="es-MX" sz="2400" dirty="0" smtClean="0">
                <a:solidFill>
                  <a:srgbClr val="FF0000"/>
                </a:solidFill>
              </a:rPr>
              <a:t>Dios</a:t>
            </a:r>
            <a:r>
              <a:rPr lang="es-MX" sz="2400" dirty="0" smtClean="0"/>
              <a:t> de la tierra, que no has de tomar para mi hijo (mujer) de las hijas de los cananeos, entre quienes yo habito,</a:t>
            </a:r>
          </a:p>
          <a:p>
            <a:r>
              <a:rPr lang="es-MX" sz="2400" b="1" dirty="0" err="1" smtClean="0"/>
              <a:t>Ve'ashbiaja</a:t>
            </a:r>
            <a:r>
              <a:rPr lang="es-MX" sz="2400" b="1" dirty="0" smtClean="0"/>
              <a:t> </a:t>
            </a:r>
            <a:r>
              <a:rPr lang="es-MX" sz="2400" b="1" dirty="0" err="1" smtClean="0">
                <a:solidFill>
                  <a:srgbClr val="FF0000"/>
                </a:solidFill>
              </a:rPr>
              <a:t>ba'Adonay</a:t>
            </a:r>
            <a:r>
              <a:rPr lang="es-MX" sz="2400" b="1" dirty="0" smtClean="0">
                <a:solidFill>
                  <a:srgbClr val="FF0000"/>
                </a:solidFill>
              </a:rPr>
              <a:t> </a:t>
            </a:r>
            <a:r>
              <a:rPr lang="es-MX" sz="2400" b="1" dirty="0" err="1" smtClean="0">
                <a:solidFill>
                  <a:srgbClr val="FF0000"/>
                </a:solidFill>
              </a:rPr>
              <a:t>Elohey</a:t>
            </a:r>
            <a:r>
              <a:rPr lang="es-MX" sz="2400" b="1" dirty="0" smtClean="0">
                <a:solidFill>
                  <a:srgbClr val="FF0000"/>
                </a:solidFill>
              </a:rPr>
              <a:t> </a:t>
            </a:r>
            <a:r>
              <a:rPr lang="es-MX" sz="2400" b="1" dirty="0" err="1" smtClean="0"/>
              <a:t>hashamayim</a:t>
            </a:r>
            <a:r>
              <a:rPr lang="es-MX" sz="2400" b="1" dirty="0" smtClean="0"/>
              <a:t> </a:t>
            </a:r>
            <a:r>
              <a:rPr lang="es-MX" sz="2400" b="1" dirty="0" err="1" smtClean="0"/>
              <a:t>ve'</a:t>
            </a:r>
            <a:r>
              <a:rPr lang="es-MX" sz="2400" b="1" dirty="0" err="1" smtClean="0">
                <a:solidFill>
                  <a:srgbClr val="FF0000"/>
                </a:solidFill>
              </a:rPr>
              <a:t>Elohey</a:t>
            </a:r>
            <a:r>
              <a:rPr lang="es-MX" sz="2400" b="1" dirty="0" smtClean="0"/>
              <a:t> </a:t>
            </a:r>
            <a:r>
              <a:rPr lang="es-MX" sz="2400" b="1" dirty="0" err="1" smtClean="0"/>
              <a:t>ha'arets</a:t>
            </a:r>
            <a:r>
              <a:rPr lang="es-MX" sz="2400" b="1" dirty="0" smtClean="0"/>
              <a:t> asher lo-</a:t>
            </a:r>
            <a:r>
              <a:rPr lang="es-MX" sz="2400" b="1" dirty="0" err="1" smtClean="0"/>
              <a:t>tikaj</a:t>
            </a:r>
            <a:r>
              <a:rPr lang="es-MX" sz="2400" b="1" dirty="0" smtClean="0"/>
              <a:t> </a:t>
            </a:r>
            <a:r>
              <a:rPr lang="es-MX" sz="2400" b="1" dirty="0" err="1" smtClean="0"/>
              <a:t>isha</a:t>
            </a:r>
            <a:r>
              <a:rPr lang="es-MX" sz="2400" b="1" dirty="0" smtClean="0"/>
              <a:t> </a:t>
            </a:r>
            <a:r>
              <a:rPr lang="es-MX" sz="2400" b="1" dirty="0" err="1" smtClean="0"/>
              <a:t>livni</a:t>
            </a:r>
            <a:r>
              <a:rPr lang="es-MX" sz="2400" b="1" dirty="0" smtClean="0"/>
              <a:t> </a:t>
            </a:r>
            <a:r>
              <a:rPr lang="es-MX" sz="2400" b="1" dirty="0" err="1" smtClean="0"/>
              <a:t>mibenot</a:t>
            </a:r>
            <a:r>
              <a:rPr lang="es-MX" sz="2400" b="1" dirty="0" smtClean="0"/>
              <a:t> </a:t>
            </a:r>
            <a:r>
              <a:rPr lang="es-MX" sz="2400" b="1" dirty="0" err="1" smtClean="0"/>
              <a:t>haKna'ani</a:t>
            </a:r>
            <a:r>
              <a:rPr lang="es-MX" sz="2400" b="1" dirty="0" smtClean="0"/>
              <a:t> asher </a:t>
            </a:r>
            <a:r>
              <a:rPr lang="es-MX" sz="2400" b="1" dirty="0" err="1" smtClean="0"/>
              <a:t>anoji</a:t>
            </a:r>
            <a:r>
              <a:rPr lang="es-MX" sz="2400" b="1" dirty="0" smtClean="0"/>
              <a:t> </a:t>
            </a:r>
            <a:r>
              <a:rPr lang="es-MX" sz="2400" b="1" dirty="0" err="1" smtClean="0"/>
              <a:t>yoshev</a:t>
            </a:r>
            <a:r>
              <a:rPr lang="es-MX" sz="2400" b="1" dirty="0" smtClean="0"/>
              <a:t> </a:t>
            </a:r>
            <a:r>
              <a:rPr lang="es-MX" sz="2400" b="1" dirty="0" err="1" smtClean="0"/>
              <a:t>bekirbo</a:t>
            </a:r>
            <a:r>
              <a:rPr lang="es-MX" sz="2400" b="1" dirty="0" smtClean="0"/>
              <a:t>.</a:t>
            </a:r>
            <a:endParaRPr lang="es-MX" sz="2400" dirty="0" smtClean="0"/>
          </a:p>
          <a:p>
            <a:pPr algn="r"/>
            <a:r>
              <a:rPr lang="he-IL" sz="2400" dirty="0" smtClean="0"/>
              <a:t>וְאַשְׁבִּ֣יעֲךָ֔ </a:t>
            </a:r>
            <a:r>
              <a:rPr lang="he-IL" sz="2400" dirty="0" smtClean="0">
                <a:solidFill>
                  <a:srgbClr val="FF0000"/>
                </a:solidFill>
              </a:rPr>
              <a:t>בַּֽיהוָה֙ אֱלֹהֵ֣י </a:t>
            </a:r>
            <a:r>
              <a:rPr lang="he-IL" sz="2400" dirty="0" smtClean="0"/>
              <a:t>הַשָּׁמַ֔יִם וֵֽאלֹהֵ֖י הָאָ֑רֶץ אֲשֶׁ֨ר לֹֽא־תִקַּ֤ח אִשָּׁה֙ לִבְנִ֔י מִבְּנֹות֙ הַֽכְּנַעֲנִ֔י אֲשֶׁ֥ר אָנֹכִ֖י יֹושֵׁ֥ב בְּקִרְבֹּֽו׃</a:t>
            </a:r>
            <a:br>
              <a:rPr lang="he-IL" sz="2400" dirty="0" smtClean="0"/>
            </a:br>
            <a:endParaRPr lang="es-MX" sz="2400" b="1" dirty="0" smtClean="0"/>
          </a:p>
          <a:p>
            <a:r>
              <a:rPr lang="es-ES" sz="2400" dirty="0" smtClean="0"/>
              <a:t>El también dijo, </a:t>
            </a:r>
            <a:r>
              <a:rPr lang="es-ES" sz="2400" dirty="0" smtClean="0">
                <a:solidFill>
                  <a:srgbClr val="FF0000"/>
                </a:solidFill>
              </a:rPr>
              <a:t>El Eterno verá</a:t>
            </a:r>
            <a:r>
              <a:rPr lang="es-ES" sz="2400" dirty="0" smtClean="0"/>
              <a:t>, porque se refiere al lugar del futuro santuario</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200" b="1" dirty="0" smtClean="0"/>
              <a:t>El también dijo, </a:t>
            </a:r>
            <a:r>
              <a:rPr lang="es-ES" sz="2200" b="1" dirty="0" smtClean="0">
                <a:solidFill>
                  <a:srgbClr val="FF0000"/>
                </a:solidFill>
              </a:rPr>
              <a:t>El Eterno verá</a:t>
            </a:r>
            <a:r>
              <a:rPr lang="es-ES" sz="2200" b="1" dirty="0" smtClean="0"/>
              <a:t>, porque se refiere al lugar del futuro santuario</a:t>
            </a:r>
          </a:p>
          <a:p>
            <a:endParaRPr lang="es-ES" sz="2200" b="1" dirty="0" smtClean="0"/>
          </a:p>
          <a:p>
            <a:r>
              <a:rPr lang="es-ES" sz="2200" b="1" dirty="0" smtClean="0"/>
              <a:t>22:14</a:t>
            </a:r>
            <a:r>
              <a:rPr lang="es-ES" sz="2200" dirty="0" smtClean="0"/>
              <a:t>     Y llamó Abraham el nombre de aquel lugar: "</a:t>
            </a:r>
            <a:r>
              <a:rPr lang="es-ES" sz="2200" dirty="0" smtClean="0">
                <a:solidFill>
                  <a:srgbClr val="FF0000"/>
                </a:solidFill>
              </a:rPr>
              <a:t>el Eterno verá</a:t>
            </a:r>
            <a:r>
              <a:rPr lang="es-ES" sz="2200" dirty="0" smtClean="0"/>
              <a:t>", por lo que se dirá en el futuro: En este monte del Eterno, (Dios) aparecerá (a su pueblo).</a:t>
            </a:r>
          </a:p>
          <a:p>
            <a:r>
              <a:rPr lang="es-ES" sz="2200" b="1" dirty="0" err="1" smtClean="0"/>
              <a:t>Vayikra</a:t>
            </a:r>
            <a:r>
              <a:rPr lang="es-ES" sz="2200" b="1" dirty="0" smtClean="0"/>
              <a:t> Avraham shem-</a:t>
            </a:r>
            <a:r>
              <a:rPr lang="es-ES" sz="2200" b="1" dirty="0" err="1" smtClean="0"/>
              <a:t>hamakom</a:t>
            </a:r>
            <a:r>
              <a:rPr lang="es-ES" sz="2200" b="1" dirty="0" smtClean="0"/>
              <a:t> </a:t>
            </a:r>
            <a:r>
              <a:rPr lang="es-ES" sz="2200" b="1" dirty="0" err="1" smtClean="0"/>
              <a:t>hahu</a:t>
            </a:r>
            <a:r>
              <a:rPr lang="es-ES" sz="2200" b="1" dirty="0" smtClean="0"/>
              <a:t> </a:t>
            </a:r>
            <a:r>
              <a:rPr lang="es-ES" sz="2200" b="1" dirty="0" smtClean="0">
                <a:solidFill>
                  <a:srgbClr val="FF0000"/>
                </a:solidFill>
              </a:rPr>
              <a:t>Adonay </a:t>
            </a:r>
            <a:r>
              <a:rPr lang="es-ES" sz="2200" b="1" dirty="0" err="1" smtClean="0">
                <a:solidFill>
                  <a:srgbClr val="FF0000"/>
                </a:solidFill>
              </a:rPr>
              <a:t>Yir'eh</a:t>
            </a:r>
            <a:r>
              <a:rPr lang="es-ES" sz="2200" b="1" dirty="0" smtClean="0">
                <a:solidFill>
                  <a:srgbClr val="FF0000"/>
                </a:solidFill>
              </a:rPr>
              <a:t> </a:t>
            </a:r>
            <a:r>
              <a:rPr lang="es-ES" sz="2200" b="1" dirty="0" smtClean="0"/>
              <a:t>asher </a:t>
            </a:r>
            <a:r>
              <a:rPr lang="es-ES" sz="2200" b="1" dirty="0" err="1" smtClean="0"/>
              <a:t>ye'amer</a:t>
            </a:r>
            <a:r>
              <a:rPr lang="es-ES" sz="2200" b="1" dirty="0" smtClean="0"/>
              <a:t> </a:t>
            </a:r>
            <a:r>
              <a:rPr lang="es-ES" sz="2200" b="1" dirty="0" err="1" smtClean="0"/>
              <a:t>hayom</a:t>
            </a:r>
            <a:r>
              <a:rPr lang="es-ES" sz="2200" b="1" dirty="0" smtClean="0"/>
              <a:t> </a:t>
            </a:r>
            <a:r>
              <a:rPr lang="es-ES" sz="2200" b="1" dirty="0" err="1" smtClean="0"/>
              <a:t>behar</a:t>
            </a:r>
            <a:r>
              <a:rPr lang="es-ES" sz="2200" b="1" dirty="0" smtClean="0"/>
              <a:t> </a:t>
            </a:r>
            <a:r>
              <a:rPr lang="es-ES" sz="2200" b="1" dirty="0" smtClean="0">
                <a:solidFill>
                  <a:srgbClr val="FF0000"/>
                </a:solidFill>
              </a:rPr>
              <a:t>Adonay </a:t>
            </a:r>
            <a:r>
              <a:rPr lang="es-ES" sz="2200" b="1" dirty="0" err="1" smtClean="0">
                <a:solidFill>
                  <a:srgbClr val="FF0000"/>
                </a:solidFill>
              </a:rPr>
              <a:t>yera'eh</a:t>
            </a:r>
            <a:r>
              <a:rPr lang="es-ES" sz="2200" b="1" dirty="0" smtClean="0"/>
              <a:t>.</a:t>
            </a:r>
            <a:endParaRPr lang="es-ES" sz="2200" dirty="0" smtClean="0"/>
          </a:p>
          <a:p>
            <a:pPr algn="r"/>
            <a:r>
              <a:rPr lang="he-IL" sz="2400" dirty="0" smtClean="0"/>
              <a:t>וַיִּקְרָ֧א אַבְרָהָ֛ם שֵֽׁם־הַמָּקֹ֥ום הַה֖וּא </a:t>
            </a:r>
            <a:r>
              <a:rPr lang="he-IL" sz="2400" dirty="0" smtClean="0">
                <a:solidFill>
                  <a:srgbClr val="FF0000"/>
                </a:solidFill>
              </a:rPr>
              <a:t>יְהוָ֣ה </a:t>
            </a:r>
            <a:r>
              <a:rPr lang="he-IL" sz="2400" dirty="0" smtClean="0">
                <a:solidFill>
                  <a:srgbClr val="FF0000"/>
                </a:solidFill>
              </a:rPr>
              <a:t>יִרְאֶ֑ה </a:t>
            </a:r>
            <a:r>
              <a:rPr lang="he-IL" sz="2400" dirty="0" smtClean="0"/>
              <a:t>אֲשֶׁר֙ יֵאָמֵ֣ר הַיֹּ֔ום בְּהַ֥ר </a:t>
            </a:r>
            <a:r>
              <a:rPr lang="he-IL" sz="2400" dirty="0" smtClean="0">
                <a:solidFill>
                  <a:srgbClr val="FF0000"/>
                </a:solidFill>
              </a:rPr>
              <a:t>יְהוָ֖ה יֵרָאֶֽה</a:t>
            </a:r>
            <a:r>
              <a:rPr lang="he-IL" sz="2400" dirty="0" smtClean="0"/>
              <a:t>׃</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200" dirty="0" smtClean="0"/>
              <a:t>Yacov, por otro lado, siempre mencionó </a:t>
            </a:r>
            <a:r>
              <a:rPr lang="es-CO" sz="2200" dirty="0" smtClean="0">
                <a:solidFill>
                  <a:srgbClr val="FF0000"/>
                </a:solidFill>
              </a:rPr>
              <a:t>El Shaday –Dios Todopoderoso</a:t>
            </a:r>
            <a:r>
              <a:rPr lang="es-CO" sz="2200" dirty="0" smtClean="0"/>
              <a:t>-  el cual Moshé Rabenu nunca mencionó.</a:t>
            </a:r>
          </a:p>
          <a:p>
            <a:r>
              <a:rPr lang="es-CO" sz="2200" dirty="0" smtClean="0"/>
              <a:t>En este caso,  22:14, Abraham usó el Tetragramatón </a:t>
            </a:r>
            <a:r>
              <a:rPr lang="he-IL" sz="2000" dirty="0" smtClean="0">
                <a:solidFill>
                  <a:srgbClr val="FF0000"/>
                </a:solidFill>
              </a:rPr>
              <a:t>יֱהוִה֙</a:t>
            </a:r>
            <a:r>
              <a:rPr lang="es-CO" sz="2000" dirty="0" smtClean="0">
                <a:solidFill>
                  <a:srgbClr val="FF0000"/>
                </a:solidFill>
              </a:rPr>
              <a:t> </a:t>
            </a:r>
            <a:r>
              <a:rPr lang="es-CO" sz="2200" dirty="0" smtClean="0"/>
              <a:t>  por sí mismo. Esto contradeciría el principio establecido por Rambán arriba que Abraham nunca usó el Nombre Divino, excepto combinándolo con otro Nombre.</a:t>
            </a:r>
          </a:p>
          <a:p>
            <a:r>
              <a:rPr lang="es-CO" sz="2200" dirty="0" smtClean="0"/>
              <a:t>Rambán responde que ya que la referencia allí no se refiere al Santuario que estuvo destinado a construirse en esa montaña en el futuro y donde los sacrificios serían traídos, el Tetragramatón es el nombre propio que debe usarse, como se explicará en el comienzo del Sefer Vayikrá, en donde los sacrificios son discutidos.</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Rambán opina que si uno tuviera el mérito uno podría entender todo este asunto desde donde los Rabinos –Jazal- dijeron en el Tratado Yebamot 49b:</a:t>
            </a:r>
          </a:p>
          <a:p>
            <a:r>
              <a:rPr lang="es-CO" sz="2400" dirty="0" smtClean="0"/>
              <a:t>“</a:t>
            </a:r>
            <a:r>
              <a:rPr lang="es-CO" sz="2400" i="1" dirty="0" smtClean="0"/>
              <a:t>Todos los profetas contemplaron la Deidad a través de un espéculo borroso</a:t>
            </a:r>
            <a:r>
              <a:rPr lang="es-CO" sz="2400" dirty="0" smtClean="0"/>
              <a:t>” cual es el que Isaías dijo, “</a:t>
            </a:r>
            <a:r>
              <a:rPr lang="es-CO" sz="2400" i="1" dirty="0" smtClean="0"/>
              <a:t>Y vi a Dios</a:t>
            </a:r>
            <a:r>
              <a:rPr lang="es-CO" sz="2400" dirty="0" smtClean="0"/>
              <a:t>” (Isa. 6:1) –es decir, el Nombre Divino escrito con Alef Dálet: </a:t>
            </a:r>
          </a:p>
          <a:p>
            <a:pPr algn="r"/>
            <a:r>
              <a:rPr lang="es-CO" sz="2400" dirty="0" smtClean="0"/>
              <a:t>בִּשְׁ</a:t>
            </a:r>
            <a:r>
              <a:rPr lang="es-CO" sz="2400" dirty="0" err="1" smtClean="0"/>
              <a:t>נַת־מֹות</a:t>
            </a:r>
            <a:r>
              <a:rPr lang="es-CO" sz="2400" dirty="0" smtClean="0"/>
              <a:t>֙ </a:t>
            </a:r>
            <a:r>
              <a:rPr lang="es-CO" sz="2400" dirty="0" err="1" smtClean="0"/>
              <a:t>הַמ</a:t>
            </a:r>
            <a:r>
              <a:rPr lang="es-CO" sz="2400" dirty="0" smtClean="0"/>
              <a:t>ֶּ֣</a:t>
            </a:r>
            <a:r>
              <a:rPr lang="es-CO" sz="2400" dirty="0" err="1" smtClean="0"/>
              <a:t>לֶך</a:t>
            </a:r>
            <a:r>
              <a:rPr lang="es-CO" sz="2400" dirty="0" smtClean="0"/>
              <a:t>ְ </a:t>
            </a:r>
            <a:r>
              <a:rPr lang="es-CO" sz="2400" dirty="0" err="1" smtClean="0"/>
              <a:t>עֻז</a:t>
            </a:r>
            <a:r>
              <a:rPr lang="es-CO" sz="2400" dirty="0" smtClean="0"/>
              <a:t>ִּיָּ֔</a:t>
            </a:r>
            <a:r>
              <a:rPr lang="es-CO" sz="2400" dirty="0" err="1" smtClean="0"/>
              <a:t>הו</a:t>
            </a:r>
            <a:r>
              <a:rPr lang="es-CO" sz="2400" dirty="0" smtClean="0"/>
              <a:t>ּ </a:t>
            </a:r>
            <a:r>
              <a:rPr lang="es-CO" sz="2400" dirty="0" err="1" smtClean="0"/>
              <a:t>וָאֶרְא</a:t>
            </a:r>
            <a:r>
              <a:rPr lang="es-CO" sz="2400" dirty="0" smtClean="0"/>
              <a:t>ֶ֧ה </a:t>
            </a:r>
            <a:r>
              <a:rPr lang="es-CO" sz="2400" dirty="0" err="1" smtClean="0"/>
              <a:t>אֶת־</a:t>
            </a:r>
            <a:r>
              <a:rPr lang="es-CO" sz="2400" dirty="0" err="1" smtClean="0">
                <a:solidFill>
                  <a:srgbClr val="FF0000"/>
                </a:solidFill>
              </a:rPr>
              <a:t>אֲדֹנ</a:t>
            </a:r>
            <a:r>
              <a:rPr lang="es-CO" sz="2400" dirty="0" smtClean="0">
                <a:solidFill>
                  <a:srgbClr val="FF0000"/>
                </a:solidFill>
              </a:rPr>
              <a:t>ָ֛י</a:t>
            </a:r>
            <a:r>
              <a:rPr lang="es-CO" sz="2400" dirty="0" smtClean="0"/>
              <a:t> </a:t>
            </a:r>
            <a:r>
              <a:rPr lang="es-CO" sz="2400" dirty="0" err="1" smtClean="0"/>
              <a:t>יֹש</a:t>
            </a:r>
            <a:r>
              <a:rPr lang="es-CO" sz="2400" dirty="0" smtClean="0"/>
              <a:t>ֵׁ֥ב </a:t>
            </a:r>
            <a:r>
              <a:rPr lang="es-CO" sz="2400" dirty="0" err="1" smtClean="0"/>
              <a:t>עַל־כ</a:t>
            </a:r>
            <a:r>
              <a:rPr lang="es-CO" sz="2400" dirty="0" smtClean="0"/>
              <a:t>ִּסֵּ֖א רָ֣ם </a:t>
            </a:r>
            <a:r>
              <a:rPr lang="es-CO" sz="2400" dirty="0" err="1" smtClean="0"/>
              <a:t>וְנִש</a:t>
            </a:r>
            <a:r>
              <a:rPr lang="es-CO" sz="2400" dirty="0" smtClean="0"/>
              <a:t>ָּׂ֑א </a:t>
            </a:r>
            <a:r>
              <a:rPr lang="es-CO" sz="2400" dirty="0" err="1" smtClean="0"/>
              <a:t>וְשׁוּל</a:t>
            </a:r>
            <a:r>
              <a:rPr lang="es-CO" sz="2400" dirty="0" smtClean="0"/>
              <a:t>ָ֖</a:t>
            </a:r>
            <a:r>
              <a:rPr lang="es-CO" sz="2400" dirty="0" err="1" smtClean="0"/>
              <a:t>יו</a:t>
            </a:r>
            <a:r>
              <a:rPr lang="es-CO" sz="2400" dirty="0" smtClean="0"/>
              <a:t> </a:t>
            </a:r>
            <a:r>
              <a:rPr lang="es-CO" sz="2400" dirty="0" err="1" smtClean="0"/>
              <a:t>מְלֵא</a:t>
            </a:r>
            <a:r>
              <a:rPr lang="es-CO" sz="2400" dirty="0" smtClean="0"/>
              <a:t>ִ֥</a:t>
            </a:r>
            <a:r>
              <a:rPr lang="es-CO" sz="2400" dirty="0" err="1" smtClean="0"/>
              <a:t>ים</a:t>
            </a:r>
            <a:r>
              <a:rPr lang="es-CO" sz="2400" dirty="0" smtClean="0"/>
              <a:t> </a:t>
            </a:r>
            <a:r>
              <a:rPr lang="es-CO" sz="2400" dirty="0" err="1" smtClean="0"/>
              <a:t>אֶת־הַהֵיכ</a:t>
            </a:r>
            <a:r>
              <a:rPr lang="es-CO" sz="2400" dirty="0" smtClean="0"/>
              <a:t>ָֽל׃</a:t>
            </a:r>
            <a:br>
              <a:rPr lang="es-CO" sz="2400" dirty="0" smtClean="0"/>
            </a:br>
            <a:r>
              <a:rPr lang="es-CO" sz="2400" b="1" i="1" dirty="0" smtClean="0">
                <a:solidFill>
                  <a:schemeClr val="accent3">
                    <a:lumMod val="50000"/>
                  </a:schemeClr>
                </a:solidFill>
                <a:hlinkClick r:id="rId4"/>
              </a:rPr>
              <a:t>6:1</a:t>
            </a:r>
            <a:r>
              <a:rPr lang="es-CO" sz="2400" b="1" i="1" dirty="0" smtClean="0">
                <a:solidFill>
                  <a:schemeClr val="accent3">
                    <a:lumMod val="50000"/>
                  </a:schemeClr>
                </a:solidFill>
              </a:rPr>
              <a:t>  </a:t>
            </a:r>
            <a:r>
              <a:rPr lang="es-CO" sz="2400" b="1" i="1" dirty="0" err="1" smtClean="0">
                <a:solidFill>
                  <a:schemeClr val="accent3">
                    <a:lumMod val="50000"/>
                  </a:schemeClr>
                </a:solidFill>
              </a:rPr>
              <a:t>Bishnat-mot</a:t>
            </a:r>
            <a:r>
              <a:rPr lang="es-CO" sz="2400" b="1" i="1" dirty="0" smtClean="0">
                <a:solidFill>
                  <a:schemeClr val="accent3">
                    <a:lumMod val="50000"/>
                  </a:schemeClr>
                </a:solidFill>
              </a:rPr>
              <a:t> </a:t>
            </a:r>
            <a:r>
              <a:rPr lang="es-CO" sz="2400" b="1" i="1" dirty="0" err="1" smtClean="0">
                <a:solidFill>
                  <a:schemeClr val="accent3">
                    <a:lumMod val="50000"/>
                  </a:schemeClr>
                </a:solidFill>
              </a:rPr>
              <a:t>hamelej</a:t>
            </a:r>
            <a:r>
              <a:rPr lang="es-CO" sz="2400" b="1" i="1" dirty="0" smtClean="0">
                <a:solidFill>
                  <a:schemeClr val="accent3">
                    <a:lumMod val="50000"/>
                  </a:schemeClr>
                </a:solidFill>
              </a:rPr>
              <a:t> </a:t>
            </a:r>
            <a:r>
              <a:rPr lang="es-CO" sz="2400" b="1" i="1" dirty="0" err="1" smtClean="0">
                <a:solidFill>
                  <a:schemeClr val="accent3">
                    <a:lumMod val="50000"/>
                  </a:schemeClr>
                </a:solidFill>
              </a:rPr>
              <a:t>Uziyahu</a:t>
            </a:r>
            <a:r>
              <a:rPr lang="es-CO" sz="2400" b="1" i="1" dirty="0" smtClean="0">
                <a:solidFill>
                  <a:schemeClr val="accent3">
                    <a:lumMod val="50000"/>
                  </a:schemeClr>
                </a:solidFill>
              </a:rPr>
              <a:t> </a:t>
            </a:r>
            <a:r>
              <a:rPr lang="es-CO" sz="2400" b="1" i="1" dirty="0" err="1" smtClean="0">
                <a:solidFill>
                  <a:schemeClr val="accent3">
                    <a:lumMod val="50000"/>
                  </a:schemeClr>
                </a:solidFill>
              </a:rPr>
              <a:t>va'er'eh</a:t>
            </a:r>
            <a:r>
              <a:rPr lang="es-CO" sz="2400" b="1" i="1" dirty="0" smtClean="0">
                <a:solidFill>
                  <a:schemeClr val="accent3">
                    <a:lumMod val="50000"/>
                  </a:schemeClr>
                </a:solidFill>
              </a:rPr>
              <a:t> et-</a:t>
            </a:r>
            <a:r>
              <a:rPr lang="es-CO" sz="2400" b="1" i="1" dirty="0" smtClean="0">
                <a:solidFill>
                  <a:srgbClr val="FF0000"/>
                </a:solidFill>
              </a:rPr>
              <a:t>Adonay</a:t>
            </a:r>
            <a:r>
              <a:rPr lang="es-CO" sz="2400" b="1" i="1" dirty="0" smtClean="0">
                <a:solidFill>
                  <a:schemeClr val="accent3">
                    <a:lumMod val="50000"/>
                  </a:schemeClr>
                </a:solidFill>
              </a:rPr>
              <a:t> </a:t>
            </a:r>
            <a:r>
              <a:rPr lang="es-CO" sz="2400" b="1" i="1" dirty="0" err="1" smtClean="0">
                <a:solidFill>
                  <a:schemeClr val="accent3">
                    <a:lumMod val="50000"/>
                  </a:schemeClr>
                </a:solidFill>
              </a:rPr>
              <a:t>yoshev</a:t>
            </a:r>
            <a:r>
              <a:rPr lang="es-CO" sz="2400" b="1" i="1" dirty="0" smtClean="0">
                <a:solidFill>
                  <a:schemeClr val="accent3">
                    <a:lumMod val="50000"/>
                  </a:schemeClr>
                </a:solidFill>
              </a:rPr>
              <a:t> al-</a:t>
            </a:r>
            <a:r>
              <a:rPr lang="es-CO" sz="2400" b="1" i="1" dirty="0" err="1" smtClean="0">
                <a:solidFill>
                  <a:schemeClr val="accent3">
                    <a:lumMod val="50000"/>
                  </a:schemeClr>
                </a:solidFill>
              </a:rPr>
              <a:t>kise</a:t>
            </a:r>
            <a:r>
              <a:rPr lang="es-CO" sz="2400" b="1" i="1" dirty="0" smtClean="0">
                <a:solidFill>
                  <a:schemeClr val="accent3">
                    <a:lumMod val="50000"/>
                  </a:schemeClr>
                </a:solidFill>
              </a:rPr>
              <a:t> </a:t>
            </a:r>
            <a:r>
              <a:rPr lang="es-CO" sz="2400" b="1" i="1" dirty="0" err="1" smtClean="0">
                <a:solidFill>
                  <a:schemeClr val="accent3">
                    <a:lumMod val="50000"/>
                  </a:schemeClr>
                </a:solidFill>
              </a:rPr>
              <a:t>ram</a:t>
            </a:r>
            <a:r>
              <a:rPr lang="es-CO" sz="2400" b="1" i="1" dirty="0" smtClean="0">
                <a:solidFill>
                  <a:schemeClr val="accent3">
                    <a:lumMod val="50000"/>
                  </a:schemeClr>
                </a:solidFill>
              </a:rPr>
              <a:t> </a:t>
            </a:r>
            <a:r>
              <a:rPr lang="es-CO" sz="2400" b="1" i="1" dirty="0" err="1" smtClean="0">
                <a:solidFill>
                  <a:schemeClr val="accent3">
                    <a:lumMod val="50000"/>
                  </a:schemeClr>
                </a:solidFill>
              </a:rPr>
              <a:t>venisa</a:t>
            </a:r>
            <a:r>
              <a:rPr lang="es-CO" sz="2400" b="1" i="1" dirty="0" smtClean="0">
                <a:solidFill>
                  <a:schemeClr val="accent3">
                    <a:lumMod val="50000"/>
                  </a:schemeClr>
                </a:solidFill>
              </a:rPr>
              <a:t> </a:t>
            </a:r>
            <a:r>
              <a:rPr lang="es-CO" sz="2400" b="1" i="1" dirty="0" err="1" smtClean="0">
                <a:solidFill>
                  <a:schemeClr val="accent3">
                    <a:lumMod val="50000"/>
                  </a:schemeClr>
                </a:solidFill>
              </a:rPr>
              <a:t>veshulav</a:t>
            </a:r>
            <a:r>
              <a:rPr lang="es-CO" sz="2400" b="1" i="1" dirty="0" smtClean="0">
                <a:solidFill>
                  <a:schemeClr val="accent3">
                    <a:lumMod val="50000"/>
                  </a:schemeClr>
                </a:solidFill>
              </a:rPr>
              <a:t> </a:t>
            </a:r>
            <a:r>
              <a:rPr lang="es-CO" sz="2400" b="1" i="1" dirty="0" err="1" smtClean="0">
                <a:solidFill>
                  <a:schemeClr val="accent3">
                    <a:lumMod val="50000"/>
                  </a:schemeClr>
                </a:solidFill>
              </a:rPr>
              <a:t>mele'im</a:t>
            </a:r>
            <a:r>
              <a:rPr lang="es-CO" sz="2400" b="1" i="1" dirty="0" smtClean="0">
                <a:solidFill>
                  <a:schemeClr val="accent3">
                    <a:lumMod val="50000"/>
                  </a:schemeClr>
                </a:solidFill>
              </a:rPr>
              <a:t> et-</a:t>
            </a:r>
            <a:r>
              <a:rPr lang="es-CO" sz="2400" b="1" i="1" dirty="0" err="1" smtClean="0">
                <a:solidFill>
                  <a:schemeClr val="accent3">
                    <a:lumMod val="50000"/>
                  </a:schemeClr>
                </a:solidFill>
              </a:rPr>
              <a:t>hahejal</a:t>
            </a:r>
            <a:r>
              <a:rPr lang="es-CO" sz="2400" b="1" i="1" dirty="0" smtClean="0">
                <a:solidFill>
                  <a:schemeClr val="accent3">
                    <a:lumMod val="50000"/>
                  </a:schemeClr>
                </a:solidFill>
              </a:rPr>
              <a:t>.</a:t>
            </a:r>
          </a:p>
          <a:p>
            <a:r>
              <a:rPr lang="es-CO" sz="2400" dirty="0" smtClean="0"/>
              <a:t>En el año en que murió el rey </a:t>
            </a:r>
            <a:r>
              <a:rPr lang="es-CO" sz="2400" dirty="0" err="1" smtClean="0"/>
              <a:t>Uziah</a:t>
            </a:r>
            <a:r>
              <a:rPr lang="es-CO" sz="2400" dirty="0" smtClean="0"/>
              <a:t>, yo vi al </a:t>
            </a:r>
            <a:r>
              <a:rPr lang="es-CO" sz="2400" dirty="0" smtClean="0">
                <a:solidFill>
                  <a:srgbClr val="FF0000"/>
                </a:solidFill>
              </a:rPr>
              <a:t>Eterno</a:t>
            </a:r>
            <a:r>
              <a:rPr lang="es-CO" sz="2400" dirty="0" smtClean="0"/>
              <a:t> sentado sobre un trono alto y excelso, y sus pies llenaban el templo. </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Jazal “…</a:t>
            </a:r>
            <a:r>
              <a:rPr lang="es-CO" sz="2400" i="1" dirty="0" smtClean="0"/>
              <a:t>Pero Moisés contempló la Deidad a través de un espéculo transparente</a:t>
            </a:r>
            <a:r>
              <a:rPr lang="es-CO" sz="2400" dirty="0" smtClean="0"/>
              <a:t>”.</a:t>
            </a:r>
          </a:p>
          <a:p>
            <a:r>
              <a:rPr lang="es-CO" sz="2400" dirty="0" smtClean="0"/>
              <a:t>Esto es porque Él dijo: </a:t>
            </a:r>
          </a:p>
          <a:p>
            <a:r>
              <a:rPr lang="es-ES" sz="2400" b="1" dirty="0" smtClean="0"/>
              <a:t>Éxodo 33:20</a:t>
            </a:r>
            <a:r>
              <a:rPr lang="es-ES" sz="2400" b="1" dirty="0" smtClean="0"/>
              <a:t>   </a:t>
            </a:r>
            <a:r>
              <a:rPr lang="es-ES" sz="2400" dirty="0" smtClean="0"/>
              <a:t>Y dijo (además): Tú no podrás ver mi rostro, porque el hombre no puede verme y vivir.</a:t>
            </a:r>
          </a:p>
          <a:p>
            <a:r>
              <a:rPr lang="es-ES" sz="2400" b="1" dirty="0" err="1" smtClean="0"/>
              <a:t>Vayomer</a:t>
            </a:r>
            <a:r>
              <a:rPr lang="es-ES" sz="2400" b="1" dirty="0" smtClean="0"/>
              <a:t> lo </a:t>
            </a:r>
            <a:r>
              <a:rPr lang="es-ES" sz="2400" b="1" dirty="0" err="1" smtClean="0"/>
              <a:t>tujal</a:t>
            </a:r>
            <a:r>
              <a:rPr lang="es-ES" sz="2400" b="1" dirty="0" smtClean="0"/>
              <a:t> </a:t>
            </a:r>
            <a:r>
              <a:rPr lang="es-ES" sz="2400" b="1" dirty="0" err="1" smtClean="0"/>
              <a:t>lir'ot</a:t>
            </a:r>
            <a:r>
              <a:rPr lang="es-ES" sz="2400" b="1" dirty="0" smtClean="0"/>
              <a:t> et-</a:t>
            </a:r>
            <a:r>
              <a:rPr lang="es-ES" sz="2400" b="1" dirty="0" err="1" smtClean="0"/>
              <a:t>panay</a:t>
            </a:r>
            <a:r>
              <a:rPr lang="es-ES" sz="2400" b="1" dirty="0" smtClean="0"/>
              <a:t> ki lo-</a:t>
            </a:r>
            <a:r>
              <a:rPr lang="es-ES" sz="2400" b="1" dirty="0" err="1" smtClean="0"/>
              <a:t>yir'ani</a:t>
            </a:r>
            <a:r>
              <a:rPr lang="es-ES" sz="2400" b="1" dirty="0" smtClean="0"/>
              <a:t> </a:t>
            </a:r>
            <a:r>
              <a:rPr lang="es-ES" sz="2400" b="1" dirty="0" err="1" smtClean="0"/>
              <a:t>ha'adam</a:t>
            </a:r>
            <a:r>
              <a:rPr lang="es-ES" sz="2400" b="1" dirty="0" smtClean="0"/>
              <a:t> </a:t>
            </a:r>
            <a:r>
              <a:rPr lang="es-ES" sz="2400" b="1" dirty="0" err="1" smtClean="0"/>
              <a:t>vajay</a:t>
            </a:r>
            <a:r>
              <a:rPr lang="es-ES" sz="2400" b="1" dirty="0" smtClean="0"/>
              <a:t>.</a:t>
            </a:r>
            <a:endParaRPr lang="es-ES" sz="2400" dirty="0" smtClean="0"/>
          </a:p>
          <a:p>
            <a:r>
              <a:rPr lang="es-CO" sz="2400" dirty="0" smtClean="0"/>
              <a:t>Mientras que el versículo de Isaías –Y yo vi a Dios- está escrito con Alef Dálet.</a:t>
            </a:r>
          </a:p>
          <a:p>
            <a:r>
              <a:rPr lang="es-CO" sz="2400" dirty="0" smtClean="0"/>
              <a:t>Rambán mencionaría este tema otra vez en la Parashá Va’ierá “</a:t>
            </a:r>
            <a:r>
              <a:rPr lang="es-CO" sz="2400" i="1" dirty="0" smtClean="0"/>
              <a:t>si Dios mira sobre mi dolor</a:t>
            </a:r>
            <a:r>
              <a:rPr lang="es-CO" sz="2400" dirty="0" smtClean="0"/>
              <a:t>”, refiriéndose a tiempos difíciles por los que él estaba pasando en esos momentos.</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Ahora bien, Dios le encomienda a Abram que camine “</a:t>
            </a:r>
            <a:r>
              <a:rPr lang="es-CO" sz="2400" b="1" dirty="0" smtClean="0"/>
              <a:t>delante de Él</a:t>
            </a:r>
            <a:r>
              <a:rPr lang="es-CO" sz="2400" dirty="0" smtClean="0"/>
              <a:t>”…</a:t>
            </a:r>
          </a:p>
          <a:p>
            <a:r>
              <a:rPr lang="es-CO" sz="2400" dirty="0" smtClean="0"/>
              <a:t>Es decir, siguiendo por la senda que Yo te estaré mostrando, significando de manera similar al verso</a:t>
            </a:r>
          </a:p>
          <a:p>
            <a:r>
              <a:rPr lang="es-CO" sz="2400" b="1" dirty="0" smtClean="0"/>
              <a:t>Devarim 13:5</a:t>
            </a:r>
            <a:r>
              <a:rPr lang="es-CO" sz="2400" dirty="0" smtClean="0"/>
              <a:t>     </a:t>
            </a:r>
            <a:r>
              <a:rPr lang="es-CO" sz="2400" i="1" dirty="0" smtClean="0"/>
              <a:t>En </a:t>
            </a:r>
            <a:r>
              <a:rPr lang="es-CO" sz="2400" i="1" dirty="0" smtClean="0"/>
              <a:t>pos –después- </a:t>
            </a:r>
            <a:r>
              <a:rPr lang="es-CO" sz="2400" i="1" dirty="0" smtClean="0"/>
              <a:t>del Eterno, vuestro Dios, habéis de andar, y a El habéis de temer, y sus mandamientos habéis de guardar, y su voz habéis de escuchar, y a El habéis de servir, y a El os habéis de adherir.</a:t>
            </a:r>
          </a:p>
          <a:p>
            <a:r>
              <a:rPr lang="es-CO" sz="2400" b="1" dirty="0" err="1" smtClean="0">
                <a:solidFill>
                  <a:schemeClr val="accent3">
                    <a:lumMod val="50000"/>
                  </a:schemeClr>
                </a:solidFill>
              </a:rPr>
              <a:t>Ajarey</a:t>
            </a:r>
            <a:r>
              <a:rPr lang="es-CO" sz="2400" b="1" dirty="0" smtClean="0">
                <a:solidFill>
                  <a:schemeClr val="accent3">
                    <a:lumMod val="50000"/>
                  </a:schemeClr>
                </a:solidFill>
              </a:rPr>
              <a:t> Adonay </a:t>
            </a:r>
            <a:r>
              <a:rPr lang="es-CO" sz="2400" b="1" dirty="0" err="1" smtClean="0">
                <a:solidFill>
                  <a:schemeClr val="accent3">
                    <a:lumMod val="50000"/>
                  </a:schemeClr>
                </a:solidFill>
              </a:rPr>
              <a:t>Eloheyjem</a:t>
            </a:r>
            <a:r>
              <a:rPr lang="es-CO" sz="2400" b="1" dirty="0" smtClean="0">
                <a:solidFill>
                  <a:schemeClr val="accent3">
                    <a:lumMod val="50000"/>
                  </a:schemeClr>
                </a:solidFill>
              </a:rPr>
              <a:t> </a:t>
            </a:r>
            <a:r>
              <a:rPr lang="es-CO" sz="2400" b="1" dirty="0" err="1" smtClean="0">
                <a:solidFill>
                  <a:schemeClr val="accent3">
                    <a:lumMod val="50000"/>
                  </a:schemeClr>
                </a:solidFill>
              </a:rPr>
              <a:t>teleju</a:t>
            </a:r>
            <a:r>
              <a:rPr lang="es-CO" sz="2400" b="1" dirty="0" smtClean="0">
                <a:solidFill>
                  <a:schemeClr val="accent3">
                    <a:lumMod val="50000"/>
                  </a:schemeClr>
                </a:solidFill>
              </a:rPr>
              <a:t> </a:t>
            </a:r>
            <a:r>
              <a:rPr lang="es-CO" sz="2400" b="1" dirty="0" err="1" smtClean="0">
                <a:solidFill>
                  <a:schemeClr val="accent3">
                    <a:lumMod val="50000"/>
                  </a:schemeClr>
                </a:solidFill>
              </a:rPr>
              <a:t>ve'oto</a:t>
            </a:r>
            <a:r>
              <a:rPr lang="es-CO" sz="2400" b="1" dirty="0" smtClean="0">
                <a:solidFill>
                  <a:schemeClr val="accent3">
                    <a:lumMod val="50000"/>
                  </a:schemeClr>
                </a:solidFill>
              </a:rPr>
              <a:t> </a:t>
            </a:r>
            <a:r>
              <a:rPr lang="es-CO" sz="2400" b="1" dirty="0" err="1" smtClean="0">
                <a:solidFill>
                  <a:schemeClr val="accent3">
                    <a:lumMod val="50000"/>
                  </a:schemeClr>
                </a:solidFill>
              </a:rPr>
              <a:t>tira'u</a:t>
            </a:r>
            <a:r>
              <a:rPr lang="es-CO" sz="2400" b="1" dirty="0" smtClean="0">
                <a:solidFill>
                  <a:schemeClr val="accent3">
                    <a:lumMod val="50000"/>
                  </a:schemeClr>
                </a:solidFill>
              </a:rPr>
              <a:t> ve'et-</a:t>
            </a:r>
            <a:r>
              <a:rPr lang="es-CO" sz="2400" b="1" dirty="0" err="1" smtClean="0">
                <a:solidFill>
                  <a:schemeClr val="accent3">
                    <a:lumMod val="50000"/>
                  </a:schemeClr>
                </a:solidFill>
              </a:rPr>
              <a:t>mitsvotav</a:t>
            </a:r>
            <a:r>
              <a:rPr lang="es-CO" sz="2400" b="1" dirty="0" smtClean="0">
                <a:solidFill>
                  <a:schemeClr val="accent3">
                    <a:lumMod val="50000"/>
                  </a:schemeClr>
                </a:solidFill>
              </a:rPr>
              <a:t> </a:t>
            </a:r>
            <a:r>
              <a:rPr lang="es-CO" sz="2400" b="1" dirty="0" err="1" smtClean="0">
                <a:solidFill>
                  <a:schemeClr val="accent3">
                    <a:lumMod val="50000"/>
                  </a:schemeClr>
                </a:solidFill>
              </a:rPr>
              <a:t>tishmoru</a:t>
            </a:r>
            <a:r>
              <a:rPr lang="es-CO" sz="2400" b="1" dirty="0" smtClean="0">
                <a:solidFill>
                  <a:schemeClr val="accent3">
                    <a:lumMod val="50000"/>
                  </a:schemeClr>
                </a:solidFill>
              </a:rPr>
              <a:t> </a:t>
            </a:r>
            <a:r>
              <a:rPr lang="es-CO" sz="2400" b="1" dirty="0" err="1" smtClean="0">
                <a:solidFill>
                  <a:schemeClr val="accent3">
                    <a:lumMod val="50000"/>
                  </a:schemeClr>
                </a:solidFill>
              </a:rPr>
              <a:t>uvekolo</a:t>
            </a:r>
            <a:r>
              <a:rPr lang="es-CO" sz="2400" b="1" dirty="0" smtClean="0">
                <a:solidFill>
                  <a:schemeClr val="accent3">
                    <a:lumMod val="50000"/>
                  </a:schemeClr>
                </a:solidFill>
              </a:rPr>
              <a:t> </a:t>
            </a:r>
            <a:r>
              <a:rPr lang="es-CO" sz="2400" b="1" dirty="0" err="1" smtClean="0">
                <a:solidFill>
                  <a:schemeClr val="accent3">
                    <a:lumMod val="50000"/>
                  </a:schemeClr>
                </a:solidFill>
              </a:rPr>
              <a:t>tishma'u</a:t>
            </a:r>
            <a:r>
              <a:rPr lang="es-CO" sz="2400" b="1" dirty="0" smtClean="0">
                <a:solidFill>
                  <a:schemeClr val="accent3">
                    <a:lumMod val="50000"/>
                  </a:schemeClr>
                </a:solidFill>
              </a:rPr>
              <a:t> </a:t>
            </a:r>
            <a:r>
              <a:rPr lang="es-CO" sz="2400" b="1" dirty="0" err="1" smtClean="0">
                <a:solidFill>
                  <a:schemeClr val="accent3">
                    <a:lumMod val="50000"/>
                  </a:schemeClr>
                </a:solidFill>
              </a:rPr>
              <a:t>ve'oto</a:t>
            </a:r>
            <a:r>
              <a:rPr lang="es-CO" sz="2400" b="1" dirty="0" smtClean="0">
                <a:solidFill>
                  <a:schemeClr val="accent3">
                    <a:lumMod val="50000"/>
                  </a:schemeClr>
                </a:solidFill>
              </a:rPr>
              <a:t> </a:t>
            </a:r>
            <a:r>
              <a:rPr lang="es-CO" sz="2400" b="1" dirty="0" err="1" smtClean="0">
                <a:solidFill>
                  <a:schemeClr val="accent3">
                    <a:lumMod val="50000"/>
                  </a:schemeClr>
                </a:solidFill>
              </a:rPr>
              <a:t>ta'avodu</a:t>
            </a:r>
            <a:r>
              <a:rPr lang="es-CO" sz="2400" b="1" dirty="0" smtClean="0">
                <a:solidFill>
                  <a:schemeClr val="accent3">
                    <a:lumMod val="50000"/>
                  </a:schemeClr>
                </a:solidFill>
              </a:rPr>
              <a:t> </a:t>
            </a:r>
            <a:r>
              <a:rPr lang="es-CO" sz="2400" b="1" dirty="0" err="1" smtClean="0">
                <a:solidFill>
                  <a:schemeClr val="accent3">
                    <a:lumMod val="50000"/>
                  </a:schemeClr>
                </a:solidFill>
              </a:rPr>
              <a:t>uvo</a:t>
            </a:r>
            <a:r>
              <a:rPr lang="es-CO" sz="2400" b="1" dirty="0" smtClean="0">
                <a:solidFill>
                  <a:schemeClr val="accent3">
                    <a:lumMod val="50000"/>
                  </a:schemeClr>
                </a:solidFill>
              </a:rPr>
              <a:t> </a:t>
            </a:r>
            <a:r>
              <a:rPr lang="es-CO" sz="2400" b="1" dirty="0" err="1" smtClean="0">
                <a:solidFill>
                  <a:schemeClr val="accent3">
                    <a:lumMod val="50000"/>
                  </a:schemeClr>
                </a:solidFill>
              </a:rPr>
              <a:t>tidbakun</a:t>
            </a:r>
            <a:r>
              <a:rPr lang="es-CO" sz="2400" b="1" dirty="0" smtClean="0">
                <a:solidFill>
                  <a:schemeClr val="accent3">
                    <a:lumMod val="50000"/>
                  </a:schemeClr>
                </a:solidFill>
              </a:rPr>
              <a:t>.</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Excepto que con respecto al comando general de seguir Sus caminos, que precede sus instrucciones específicas, Él dice: “</a:t>
            </a:r>
            <a:r>
              <a:rPr lang="es-CO" sz="2400" i="1" dirty="0" smtClean="0"/>
              <a:t>Camina delante de Mí</a:t>
            </a:r>
            <a:r>
              <a:rPr lang="es-CO" sz="2400" dirty="0" smtClean="0"/>
              <a:t>”, mientras que con respecto al comando que sigue a la orden específica, Él dice</a:t>
            </a:r>
            <a:r>
              <a:rPr lang="es-CO" sz="2400" dirty="0" smtClean="0"/>
              <a:t>, “</a:t>
            </a:r>
            <a:r>
              <a:rPr lang="es-CO" sz="2400" i="1" dirty="0" smtClean="0"/>
              <a:t>En pos –después- del Eterno, vuestro Dios, habéis de andar</a:t>
            </a:r>
            <a:r>
              <a:rPr lang="es-CO" sz="2400" dirty="0" smtClean="0"/>
              <a:t>”.</a:t>
            </a:r>
          </a:p>
          <a:p>
            <a:r>
              <a:rPr lang="es-CO" sz="2400" dirty="0" smtClean="0"/>
              <a:t>Aquí Abraham no había sido ordenado todavía aún qué hacer, porque la orden concerniente a la circuncisión fue revelada mas tarde a él.</a:t>
            </a:r>
          </a:p>
          <a:p>
            <a:r>
              <a:rPr lang="es-CO" sz="2400" dirty="0" smtClean="0"/>
              <a:t>Por lo tanto, Dios le dice, “</a:t>
            </a:r>
            <a:r>
              <a:rPr lang="es-CO" sz="2400" b="1" dirty="0" smtClean="0"/>
              <a:t>Camina ‘delante’ de Mí</a:t>
            </a:r>
            <a:r>
              <a:rPr lang="es-CO" sz="2400" dirty="0" smtClean="0"/>
              <a:t>”, significando, “</a:t>
            </a:r>
            <a:r>
              <a:rPr lang="es-CO" sz="2400" i="1" dirty="0" smtClean="0"/>
              <a:t>sigue las ordenanzas que Yo te daré a ti</a:t>
            </a:r>
            <a:r>
              <a:rPr lang="es-CO" sz="2400" dirty="0" smtClean="0"/>
              <a:t>”. </a:t>
            </a:r>
            <a:endParaRPr lang="es-CO" sz="2400" dirty="0" smtClean="0"/>
          </a:p>
          <a:p>
            <a:r>
              <a:rPr lang="es-CO" sz="2400" dirty="0" smtClean="0"/>
              <a:t>El propósito de ambas órdenes es caminar después de Dios, temerle a Él solamente y hacer lo que Él ordene.</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i="1" dirty="0" err="1" smtClean="0">
                <a:solidFill>
                  <a:schemeClr val="accent3">
                    <a:lumMod val="50000"/>
                  </a:schemeClr>
                </a:solidFill>
              </a:rPr>
              <a:t>veheyeh</a:t>
            </a:r>
            <a:r>
              <a:rPr lang="es-CO" sz="2400" b="1" i="1" dirty="0" smtClean="0">
                <a:solidFill>
                  <a:schemeClr val="accent3">
                    <a:lumMod val="50000"/>
                  </a:schemeClr>
                </a:solidFill>
              </a:rPr>
              <a:t> </a:t>
            </a:r>
            <a:r>
              <a:rPr lang="es-CO" sz="2400" b="1" i="1" dirty="0" err="1" smtClean="0">
                <a:solidFill>
                  <a:schemeClr val="accent3">
                    <a:lumMod val="50000"/>
                  </a:schemeClr>
                </a:solidFill>
              </a:rPr>
              <a:t>tamim</a:t>
            </a:r>
            <a:endParaRPr lang="es-CO" sz="2400" b="1" dirty="0" smtClean="0"/>
          </a:p>
          <a:p>
            <a:r>
              <a:rPr lang="es-CO" sz="2400" dirty="0" smtClean="0"/>
              <a:t>Y serás todo-corazón </a:t>
            </a:r>
          </a:p>
          <a:p>
            <a:r>
              <a:rPr lang="es-CO" sz="2400" b="1" dirty="0" smtClean="0"/>
              <a:t>Deuteronomio 18:13   </a:t>
            </a:r>
            <a:r>
              <a:rPr lang="es-CO" sz="2400" i="1" dirty="0" smtClean="0"/>
              <a:t>Perfecto serás para con el Eterno, tu Dios. </a:t>
            </a:r>
          </a:p>
          <a:p>
            <a:r>
              <a:rPr lang="es-CO" sz="2400" b="1" dirty="0" err="1" smtClean="0"/>
              <a:t>Tamim</a:t>
            </a:r>
            <a:r>
              <a:rPr lang="es-CO" sz="2400" b="1" dirty="0" smtClean="0"/>
              <a:t> </a:t>
            </a:r>
            <a:r>
              <a:rPr lang="es-CO" sz="2400" b="1" dirty="0" err="1" smtClean="0"/>
              <a:t>tihyeh</a:t>
            </a:r>
            <a:r>
              <a:rPr lang="es-CO" sz="2400" b="1" dirty="0" smtClean="0"/>
              <a:t> </a:t>
            </a:r>
            <a:r>
              <a:rPr lang="es-CO" sz="2400" b="1" dirty="0" err="1" smtClean="0"/>
              <a:t>im</a:t>
            </a:r>
            <a:r>
              <a:rPr lang="es-CO" sz="2400" b="1" dirty="0" smtClean="0"/>
              <a:t> Adonay </a:t>
            </a:r>
            <a:r>
              <a:rPr lang="es-CO" sz="2400" b="1" dirty="0" err="1" smtClean="0"/>
              <a:t>Eloheyja</a:t>
            </a:r>
            <a:r>
              <a:rPr lang="es-CO" sz="2400" b="1" dirty="0" smtClean="0"/>
              <a:t>.</a:t>
            </a:r>
          </a:p>
          <a:p>
            <a:r>
              <a:rPr lang="es-CO" sz="2400" dirty="0" smtClean="0"/>
              <a:t>Rambán aparentemente da a entender estar en desacuerdo con Radak -</a:t>
            </a:r>
            <a:r>
              <a:rPr lang="es-CO" sz="2400" dirty="0" smtClean="0"/>
              <a:t>  </a:t>
            </a:r>
            <a:r>
              <a:rPr lang="es-CO" sz="2400" dirty="0" err="1" smtClean="0"/>
              <a:t>דוד</a:t>
            </a:r>
            <a:r>
              <a:rPr lang="es-CO" sz="2400" dirty="0" smtClean="0"/>
              <a:t> </a:t>
            </a:r>
            <a:r>
              <a:rPr lang="es-CO" sz="2400" dirty="0" err="1" smtClean="0"/>
              <a:t>קמחי</a:t>
            </a:r>
            <a:r>
              <a:rPr lang="es-CO" sz="2400" dirty="0" smtClean="0"/>
              <a:t> , David </a:t>
            </a:r>
            <a:r>
              <a:rPr lang="es-CO" sz="2400" dirty="0" err="1" smtClean="0"/>
              <a:t>Kinji</a:t>
            </a:r>
            <a:r>
              <a:rPr lang="es-CO" sz="2400" dirty="0" smtClean="0"/>
              <a:t> (Francia 1160–1235), quien interpreta ‘</a:t>
            </a:r>
            <a:r>
              <a:rPr lang="es-CO" sz="2400" b="1" dirty="0" err="1" smtClean="0"/>
              <a:t>Veheyéh</a:t>
            </a:r>
            <a:r>
              <a:rPr lang="es-CO" sz="2400" b="1" dirty="0" smtClean="0"/>
              <a:t>  </a:t>
            </a:r>
            <a:r>
              <a:rPr lang="es-CO" sz="2400" b="1" dirty="0" err="1" smtClean="0"/>
              <a:t>Tamim</a:t>
            </a:r>
            <a:r>
              <a:rPr lang="es-CO" sz="2400" b="1" dirty="0" smtClean="0"/>
              <a:t>’  -</a:t>
            </a:r>
            <a:r>
              <a:rPr lang="es-CO" sz="2400" b="1" dirty="0" smtClean="0"/>
              <a:t> </a:t>
            </a:r>
            <a:r>
              <a:rPr lang="es-CO" sz="2400" b="1" dirty="0" err="1" smtClean="0"/>
              <a:t>וֶהְי</a:t>
            </a:r>
            <a:r>
              <a:rPr lang="es-CO" sz="2400" b="1" dirty="0" smtClean="0"/>
              <a:t>ֵ֥ה </a:t>
            </a:r>
            <a:r>
              <a:rPr lang="es-CO" sz="2400" b="1" dirty="0" err="1" smtClean="0"/>
              <a:t>תָמ</a:t>
            </a:r>
            <a:r>
              <a:rPr lang="es-CO" sz="2400" b="1" dirty="0" smtClean="0"/>
              <a:t>ִֽ</a:t>
            </a:r>
            <a:r>
              <a:rPr lang="es-CO" sz="2400" b="1" dirty="0" err="1" smtClean="0"/>
              <a:t>ים</a:t>
            </a:r>
            <a:r>
              <a:rPr lang="es-CO" sz="2400" dirty="0" smtClean="0"/>
              <a:t> - no como una orden, sino como una promesa: ‘Si tu caminas conmigo, tu vendrás a ser perfecto’</a:t>
            </a:r>
          </a:p>
          <a:p>
            <a:r>
              <a:rPr lang="es-CO" sz="2400" dirty="0" smtClean="0"/>
              <a:t>Qué es lo que Dios busca con esta orden?</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Dice el Rambán, ‘Este es un comando adicional sobre este asunto, similar en significado al verso, </a:t>
            </a:r>
          </a:p>
          <a:p>
            <a:r>
              <a:rPr lang="es-ES" sz="2400" b="1" dirty="0" smtClean="0"/>
              <a:t>Deuteronomio 18:13   </a:t>
            </a:r>
            <a:r>
              <a:rPr lang="es-ES" sz="2400" i="1" dirty="0" smtClean="0"/>
              <a:t>Perfecto serás para con el Eterno, tu Dios. </a:t>
            </a:r>
          </a:p>
          <a:p>
            <a:r>
              <a:rPr lang="es-ES" sz="2400" b="1" dirty="0" err="1" smtClean="0"/>
              <a:t>Tamim</a:t>
            </a:r>
            <a:r>
              <a:rPr lang="es-ES" sz="2400" b="1" dirty="0" smtClean="0"/>
              <a:t> </a:t>
            </a:r>
            <a:r>
              <a:rPr lang="es-ES" sz="2400" b="1" dirty="0" err="1" smtClean="0"/>
              <a:t>tihyeh</a:t>
            </a:r>
            <a:r>
              <a:rPr lang="es-ES" sz="2400" b="1" dirty="0" smtClean="0"/>
              <a:t> </a:t>
            </a:r>
            <a:r>
              <a:rPr lang="es-ES" sz="2400" b="1" dirty="0" err="1" smtClean="0"/>
              <a:t>im</a:t>
            </a:r>
            <a:r>
              <a:rPr lang="es-ES" sz="2400" b="1" dirty="0" smtClean="0"/>
              <a:t> Adonay </a:t>
            </a:r>
            <a:r>
              <a:rPr lang="es-ES" sz="2400" b="1" dirty="0" err="1" smtClean="0"/>
              <a:t>Eloheyja</a:t>
            </a:r>
            <a:r>
              <a:rPr lang="es-ES" sz="2400" b="1" dirty="0" smtClean="0"/>
              <a:t>.</a:t>
            </a:r>
          </a:p>
          <a:p>
            <a:r>
              <a:rPr lang="es-CO" sz="2400" dirty="0" smtClean="0"/>
              <a:t>…que sigue la advertencia de Dios: </a:t>
            </a:r>
          </a:p>
          <a:p>
            <a:r>
              <a:rPr lang="es-ES" sz="2400" b="1" dirty="0" smtClean="0"/>
              <a:t>Deut. 18:10</a:t>
            </a:r>
            <a:r>
              <a:rPr lang="es-ES" sz="2400" b="1" dirty="0" smtClean="0"/>
              <a:t>   </a:t>
            </a:r>
            <a:r>
              <a:rPr lang="es-ES" sz="2400" i="1" dirty="0" smtClean="0"/>
              <a:t>No se hallará entre los tuyos quien haga pasar a su hijo o a su hija por el fuego, ni quien practique la adivinación, ni pronosticador, ni adivino, ni hechicero,</a:t>
            </a:r>
          </a:p>
          <a:p>
            <a:r>
              <a:rPr lang="es-ES" sz="2400" b="1" dirty="0" smtClean="0"/>
              <a:t>Lo-</a:t>
            </a:r>
            <a:r>
              <a:rPr lang="es-ES" sz="2400" b="1" dirty="0" err="1" smtClean="0"/>
              <a:t>yimatse</a:t>
            </a:r>
            <a:r>
              <a:rPr lang="es-ES" sz="2400" b="1" dirty="0" smtClean="0"/>
              <a:t> veja </a:t>
            </a:r>
            <a:r>
              <a:rPr lang="es-ES" sz="2400" b="1" dirty="0" err="1" smtClean="0"/>
              <a:t>ma'avir</a:t>
            </a:r>
            <a:r>
              <a:rPr lang="es-ES" sz="2400" b="1" dirty="0" smtClean="0"/>
              <a:t> </a:t>
            </a:r>
            <a:r>
              <a:rPr lang="es-ES" sz="2400" b="1" dirty="0" err="1" smtClean="0"/>
              <a:t>beno-uvito</a:t>
            </a:r>
            <a:r>
              <a:rPr lang="es-ES" sz="2400" b="1" dirty="0" smtClean="0"/>
              <a:t> </a:t>
            </a:r>
            <a:r>
              <a:rPr lang="es-ES" sz="2400" b="1" dirty="0" err="1" smtClean="0"/>
              <a:t>ba'esh</a:t>
            </a:r>
            <a:r>
              <a:rPr lang="es-ES" sz="2400" b="1" dirty="0" smtClean="0"/>
              <a:t> </a:t>
            </a:r>
            <a:r>
              <a:rPr lang="es-ES" sz="2400" b="1" dirty="0" err="1" smtClean="0"/>
              <a:t>kosem</a:t>
            </a:r>
            <a:r>
              <a:rPr lang="es-ES" sz="2400" b="1" dirty="0" smtClean="0"/>
              <a:t> </a:t>
            </a:r>
            <a:r>
              <a:rPr lang="es-ES" sz="2400" b="1" dirty="0" err="1" smtClean="0"/>
              <a:t>ksamim</a:t>
            </a:r>
            <a:r>
              <a:rPr lang="es-ES" sz="2400" b="1" dirty="0" smtClean="0"/>
              <a:t> </a:t>
            </a:r>
            <a:r>
              <a:rPr lang="es-ES" sz="2400" b="1" dirty="0" err="1" smtClean="0"/>
              <a:t>me'onen</a:t>
            </a:r>
            <a:r>
              <a:rPr lang="es-ES" sz="2400" b="1" dirty="0" smtClean="0"/>
              <a:t> </a:t>
            </a:r>
            <a:r>
              <a:rPr lang="es-ES" sz="2400" b="1" dirty="0" err="1" smtClean="0"/>
              <a:t>umenajesh</a:t>
            </a:r>
            <a:r>
              <a:rPr lang="es-ES" sz="2400" b="1" dirty="0" smtClean="0"/>
              <a:t> </a:t>
            </a:r>
            <a:r>
              <a:rPr lang="es-ES" sz="2400" b="1" dirty="0" err="1" smtClean="0"/>
              <a:t>umjashef</a:t>
            </a:r>
            <a:r>
              <a:rPr lang="es-ES" sz="2400" b="1" dirty="0" smtClean="0"/>
              <a:t>.</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propósito de ambos versos es que uno debe creer en su corazón que El Santo, bendito es El, solamente es el Omnipotente, desde el principio hasta fin, de la A </a:t>
            </a:r>
            <a:r>
              <a:rPr lang="es-CO" sz="2400" dirty="0" smtClean="0"/>
              <a:t>a</a:t>
            </a:r>
            <a:r>
              <a:rPr lang="es-CO" sz="2400" dirty="0" smtClean="0"/>
              <a:t> la Z, el Alfa y el Omega.</a:t>
            </a:r>
          </a:p>
          <a:p>
            <a:r>
              <a:rPr lang="es-CO" sz="2400" dirty="0" smtClean="0"/>
              <a:t>Él es quien tiene el poder de hacer y de deshacer, y por lo tanto, uno no debe escuchar a los pronosticadores y adivinos, ni a los encantadores ni hechiceros.</a:t>
            </a:r>
          </a:p>
          <a:p>
            <a:r>
              <a:rPr lang="es-CO" sz="2400" dirty="0" smtClean="0"/>
              <a:t>Uno no debe creer en ninguna manera que sus palabras serán cumplidas, porque uno debe creer en su corazón que todo descansa sobre la mano de Dios Supremo, quien Dios, Dios Todopoderoso.</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Aquel que hace a una persona bien, que no fue predestinada por su constelación y trajo mal sobre el, en contra de una constelación que era buena y favorable.</a:t>
            </a:r>
          </a:p>
          <a:p>
            <a:r>
              <a:rPr lang="es-CO" sz="2400" dirty="0" smtClean="0"/>
              <a:t>De acuerdo a la manera en que una persona camina delante de Él, “</a:t>
            </a:r>
            <a:r>
              <a:rPr lang="es-ES" sz="2400" i="1" dirty="0" smtClean="0"/>
              <a:t>que </a:t>
            </a:r>
            <a:r>
              <a:rPr lang="es-ES" sz="2400" i="1" dirty="0" smtClean="0"/>
              <a:t>deshago las señales de los adivinos, y enloquezco a los agoreros; que hago volver atrás a los sabios, y desvanezco su </a:t>
            </a:r>
            <a:r>
              <a:rPr lang="es-ES" sz="2400" i="1" dirty="0" smtClean="0"/>
              <a:t>sabiduría</a:t>
            </a:r>
            <a:r>
              <a:rPr lang="es-ES" sz="2400" dirty="0" smtClean="0"/>
              <a:t>”. Isaías 44:25</a:t>
            </a:r>
          </a:p>
          <a:p>
            <a:r>
              <a:rPr lang="es-ES" sz="2400" dirty="0" smtClean="0"/>
              <a:t>Esto es lo que los Sabios tenían en mente cuando dijeron: </a:t>
            </a:r>
          </a:p>
          <a:p>
            <a:r>
              <a:rPr lang="es-ES" sz="2400" dirty="0" smtClean="0"/>
              <a:t>“[Dios dijo a Abraham] </a:t>
            </a:r>
            <a:r>
              <a:rPr lang="es-ES" sz="2400" i="1" dirty="0" smtClean="0"/>
              <a:t>Abandona tus especulaciones astrológicas…</a:t>
            </a:r>
            <a:r>
              <a:rPr lang="es-ES" sz="2400" dirty="0" smtClean="0"/>
              <a:t>” (</a:t>
            </a:r>
            <a:r>
              <a:rPr lang="es-ES" sz="2400" dirty="0" err="1" smtClean="0"/>
              <a:t>Shabbos</a:t>
            </a:r>
            <a:r>
              <a:rPr lang="es-ES" sz="2400" dirty="0" smtClean="0"/>
              <a:t> 156a). </a:t>
            </a:r>
          </a:p>
          <a:p>
            <a:r>
              <a:rPr lang="es-ES" sz="2400" dirty="0" smtClean="0"/>
              <a:t>Por qué todo esto?  </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Porque Abraham estaba convencido de su suerte astrológica que él nunca iba a tener hijos, y Dios le dijo que abandonara sus consideraciones astrológicas porque ellas eran irrelevantes.</a:t>
            </a:r>
          </a:p>
          <a:p>
            <a:r>
              <a:rPr lang="es-CO" sz="2400" dirty="0" smtClean="0"/>
              <a:t>Qué es lo que sucede en el verso 15:5?</a:t>
            </a:r>
          </a:p>
          <a:p>
            <a:r>
              <a:rPr lang="es-CO" sz="2400" b="1" dirty="0" smtClean="0"/>
              <a:t>15:5  </a:t>
            </a:r>
            <a:r>
              <a:rPr lang="es-CO" sz="2400" i="1" dirty="0" smtClean="0"/>
              <a:t>Y le sacó fuera, y dijo: Mira,  a los cielos y cuenta las estrellas, si puedes contarlas. Y le di]o: Así será tu descendencia.</a:t>
            </a:r>
            <a:r>
              <a:rPr lang="es-CO" sz="2400" dirty="0" smtClean="0"/>
              <a:t> </a:t>
            </a:r>
            <a:br>
              <a:rPr lang="es-CO" sz="2400" dirty="0" smtClean="0"/>
            </a:br>
            <a:r>
              <a:rPr lang="es-CO" sz="2400" dirty="0" smtClean="0">
                <a:solidFill>
                  <a:schemeClr val="accent3">
                    <a:lumMod val="50000"/>
                  </a:schemeClr>
                </a:solidFill>
              </a:rPr>
              <a:t> </a:t>
            </a:r>
            <a:r>
              <a:rPr lang="es-CO" sz="2400" b="1" dirty="0" err="1" smtClean="0">
                <a:solidFill>
                  <a:schemeClr val="accent3">
                    <a:lumMod val="50000"/>
                  </a:schemeClr>
                </a:solidFill>
              </a:rPr>
              <a:t>Vayotse</a:t>
            </a:r>
            <a:r>
              <a:rPr lang="es-CO" sz="2400" b="1" dirty="0" smtClean="0">
                <a:solidFill>
                  <a:schemeClr val="accent3">
                    <a:lumMod val="50000"/>
                  </a:schemeClr>
                </a:solidFill>
              </a:rPr>
              <a:t> </a:t>
            </a:r>
            <a:r>
              <a:rPr lang="es-CO" sz="2400" b="1" dirty="0" err="1" smtClean="0">
                <a:solidFill>
                  <a:schemeClr val="accent3">
                    <a:lumMod val="50000"/>
                  </a:schemeClr>
                </a:solidFill>
              </a:rPr>
              <a:t>oto</a:t>
            </a:r>
            <a:r>
              <a:rPr lang="es-CO" sz="2400" b="1" dirty="0" smtClean="0">
                <a:solidFill>
                  <a:schemeClr val="accent3">
                    <a:lumMod val="50000"/>
                  </a:schemeClr>
                </a:solidFill>
              </a:rPr>
              <a:t> </a:t>
            </a:r>
            <a:r>
              <a:rPr lang="es-CO" sz="2400" b="1" dirty="0" err="1" smtClean="0">
                <a:solidFill>
                  <a:schemeClr val="accent3">
                    <a:lumMod val="50000"/>
                  </a:schemeClr>
                </a:solidFill>
              </a:rPr>
              <a:t>hakutsah</a:t>
            </a:r>
            <a:r>
              <a:rPr lang="es-CO" sz="2400" b="1" dirty="0" smtClean="0">
                <a:solidFill>
                  <a:schemeClr val="accent3">
                    <a:lumMod val="50000"/>
                  </a:schemeClr>
                </a:solidFill>
              </a:rPr>
              <a:t> </a:t>
            </a:r>
            <a:r>
              <a:rPr lang="es-CO" sz="2400" b="1" dirty="0" err="1" smtClean="0">
                <a:solidFill>
                  <a:schemeClr val="accent3">
                    <a:lumMod val="50000"/>
                  </a:schemeClr>
                </a:solidFill>
              </a:rPr>
              <a:t>vayomer</a:t>
            </a:r>
            <a:r>
              <a:rPr lang="es-CO" sz="2400" b="1" dirty="0" smtClean="0">
                <a:solidFill>
                  <a:schemeClr val="accent3">
                    <a:lumMod val="50000"/>
                  </a:schemeClr>
                </a:solidFill>
              </a:rPr>
              <a:t> </a:t>
            </a:r>
            <a:r>
              <a:rPr lang="es-CO" sz="2400" b="1" dirty="0" err="1" smtClean="0">
                <a:solidFill>
                  <a:schemeClr val="accent3">
                    <a:lumMod val="50000"/>
                  </a:schemeClr>
                </a:solidFill>
              </a:rPr>
              <a:t>habet-na</a:t>
            </a:r>
            <a:r>
              <a:rPr lang="es-CO" sz="2400" b="1" dirty="0" smtClean="0">
                <a:solidFill>
                  <a:schemeClr val="accent3">
                    <a:lumMod val="50000"/>
                  </a:schemeClr>
                </a:solidFill>
              </a:rPr>
              <a:t> </a:t>
            </a:r>
            <a:r>
              <a:rPr lang="es-CO" sz="2400" b="1" dirty="0" err="1" smtClean="0">
                <a:solidFill>
                  <a:schemeClr val="accent3">
                    <a:lumMod val="50000"/>
                  </a:schemeClr>
                </a:solidFill>
              </a:rPr>
              <a:t>hashamaymah</a:t>
            </a:r>
            <a:r>
              <a:rPr lang="es-CO" sz="2400" b="1" dirty="0" smtClean="0">
                <a:solidFill>
                  <a:schemeClr val="accent3">
                    <a:lumMod val="50000"/>
                  </a:schemeClr>
                </a:solidFill>
              </a:rPr>
              <a:t> </a:t>
            </a:r>
            <a:r>
              <a:rPr lang="es-CO" sz="2400" b="1" dirty="0" err="1" smtClean="0">
                <a:solidFill>
                  <a:schemeClr val="accent3">
                    <a:lumMod val="50000"/>
                  </a:schemeClr>
                </a:solidFill>
              </a:rPr>
              <a:t>usfor</a:t>
            </a:r>
            <a:r>
              <a:rPr lang="es-CO" sz="2400" b="1" dirty="0" smtClean="0">
                <a:solidFill>
                  <a:schemeClr val="accent3">
                    <a:lumMod val="50000"/>
                  </a:schemeClr>
                </a:solidFill>
              </a:rPr>
              <a:t> </a:t>
            </a:r>
            <a:r>
              <a:rPr lang="es-CO" sz="2400" b="1" dirty="0" err="1" smtClean="0">
                <a:solidFill>
                  <a:schemeClr val="accent3">
                    <a:lumMod val="50000"/>
                  </a:schemeClr>
                </a:solidFill>
              </a:rPr>
              <a:t>hakojavim</a:t>
            </a:r>
            <a:r>
              <a:rPr lang="es-CO" sz="2400" b="1" dirty="0" smtClean="0">
                <a:solidFill>
                  <a:schemeClr val="accent3">
                    <a:lumMod val="50000"/>
                  </a:schemeClr>
                </a:solidFill>
              </a:rPr>
              <a:t> </a:t>
            </a:r>
            <a:r>
              <a:rPr lang="es-CO" sz="2400" b="1" dirty="0" err="1" smtClean="0">
                <a:solidFill>
                  <a:schemeClr val="accent3">
                    <a:lumMod val="50000"/>
                  </a:schemeClr>
                </a:solidFill>
              </a:rPr>
              <a:t>im-tujal</a:t>
            </a:r>
            <a:r>
              <a:rPr lang="es-CO" sz="2400" b="1" dirty="0" smtClean="0">
                <a:solidFill>
                  <a:schemeClr val="accent3">
                    <a:lumMod val="50000"/>
                  </a:schemeClr>
                </a:solidFill>
              </a:rPr>
              <a:t> </a:t>
            </a:r>
            <a:r>
              <a:rPr lang="es-CO" sz="2400" b="1" dirty="0" err="1" smtClean="0">
                <a:solidFill>
                  <a:schemeClr val="accent3">
                    <a:lumMod val="50000"/>
                  </a:schemeClr>
                </a:solidFill>
              </a:rPr>
              <a:t>lispor</a:t>
            </a:r>
            <a:r>
              <a:rPr lang="es-CO" sz="2400" b="1" dirty="0" smtClean="0">
                <a:solidFill>
                  <a:schemeClr val="accent3">
                    <a:lumMod val="50000"/>
                  </a:schemeClr>
                </a:solidFill>
              </a:rPr>
              <a:t> </a:t>
            </a:r>
            <a:r>
              <a:rPr lang="es-CO" sz="2400" b="1" dirty="0" err="1" smtClean="0">
                <a:solidFill>
                  <a:schemeClr val="accent3">
                    <a:lumMod val="50000"/>
                  </a:schemeClr>
                </a:solidFill>
              </a:rPr>
              <a:t>otam</a:t>
            </a:r>
            <a:r>
              <a:rPr lang="es-CO" sz="2400" b="1" dirty="0" smtClean="0">
                <a:solidFill>
                  <a:schemeClr val="accent3">
                    <a:lumMod val="50000"/>
                  </a:schemeClr>
                </a:solidFill>
              </a:rPr>
              <a:t> </a:t>
            </a:r>
            <a:r>
              <a:rPr lang="es-CO" sz="2400" b="1" dirty="0" err="1" smtClean="0">
                <a:solidFill>
                  <a:schemeClr val="accent3">
                    <a:lumMod val="50000"/>
                  </a:schemeClr>
                </a:solidFill>
              </a:rPr>
              <a:t>vayomer</a:t>
            </a:r>
            <a:r>
              <a:rPr lang="es-CO" sz="2400" b="1" dirty="0" smtClean="0">
                <a:solidFill>
                  <a:schemeClr val="accent3">
                    <a:lumMod val="50000"/>
                  </a:schemeClr>
                </a:solidFill>
              </a:rPr>
              <a:t> lo </a:t>
            </a:r>
            <a:r>
              <a:rPr lang="es-CO" sz="2400" b="1" dirty="0" err="1" smtClean="0">
                <a:solidFill>
                  <a:schemeClr val="accent3">
                    <a:lumMod val="50000"/>
                  </a:schemeClr>
                </a:solidFill>
              </a:rPr>
              <a:t>koh</a:t>
            </a:r>
            <a:r>
              <a:rPr lang="es-CO" sz="2400" b="1" dirty="0" smtClean="0">
                <a:solidFill>
                  <a:schemeClr val="accent3">
                    <a:lumMod val="50000"/>
                  </a:schemeClr>
                </a:solidFill>
              </a:rPr>
              <a:t> </a:t>
            </a:r>
            <a:r>
              <a:rPr lang="es-CO" sz="2400" b="1" dirty="0" err="1" smtClean="0">
                <a:solidFill>
                  <a:schemeClr val="accent3">
                    <a:lumMod val="50000"/>
                  </a:schemeClr>
                </a:solidFill>
              </a:rPr>
              <a:t>yihyeh</a:t>
            </a:r>
            <a:r>
              <a:rPr lang="es-CO" sz="2400" b="1" dirty="0" smtClean="0">
                <a:solidFill>
                  <a:schemeClr val="accent3">
                    <a:lumMod val="50000"/>
                  </a:schemeClr>
                </a:solidFill>
              </a:rPr>
              <a:t> </a:t>
            </a:r>
            <a:r>
              <a:rPr lang="es-CO" sz="2400" b="1" dirty="0" err="1" smtClean="0">
                <a:solidFill>
                  <a:schemeClr val="accent3">
                    <a:lumMod val="50000"/>
                  </a:schemeClr>
                </a:solidFill>
              </a:rPr>
              <a:t>zar'eja</a:t>
            </a:r>
            <a:r>
              <a:rPr lang="es-CO" sz="2400" b="1" dirty="0" smtClean="0">
                <a:solidFill>
                  <a:schemeClr val="accent3">
                    <a:lumMod val="50000"/>
                  </a:schemeClr>
                </a:solidFill>
              </a:rPr>
              <a:t>.</a:t>
            </a:r>
            <a:r>
              <a:rPr lang="es-CO" sz="2400" dirty="0" smtClean="0"/>
              <a:t/>
            </a:r>
            <a:br>
              <a:rPr lang="es-CO"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De acuerdo a la interpretación simple, Dios tomó a </a:t>
            </a:r>
            <a:r>
              <a:rPr lang="es-CO" sz="2400" dirty="0" smtClean="0"/>
              <a:t>A</a:t>
            </a:r>
            <a:r>
              <a:rPr lang="es-CO" sz="2400" dirty="0" smtClean="0"/>
              <a:t>braham fuera de su tienda afuera para que viera las estrellas.</a:t>
            </a:r>
          </a:p>
          <a:p>
            <a:r>
              <a:rPr lang="es-CO" sz="2400" dirty="0" smtClean="0"/>
              <a:t>Pero de acuerdo a la interpretación del Midrash, Él le dijo: Abandona tu astrología, es decir, tus consideraciones astrológicas porque tu has visto por medio de las señales del Zodiaco que tu no estas destinado a tener hijos.</a:t>
            </a:r>
          </a:p>
          <a:p>
            <a:r>
              <a:rPr lang="es-CO" sz="2400" dirty="0" smtClean="0"/>
              <a:t>Es cierto, dice Rambán, que de acuerdo a las señales astrológicas no tendría un hijo Abram, pero Abraham –el cual va a ser tu nuevo nombre- ese sí va a tener un hijo. Sarai no tendrá un hijo, pero Saráh –su nuevo nombre- ella si parirá un hijo.</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Ahora se nos presenta un gran problema porque Abram efectivamente sí tiene un hijo antes de que su nombre sea cambiado:</a:t>
            </a:r>
          </a:p>
          <a:p>
            <a:r>
              <a:rPr lang="es-CO" sz="2200" b="1" dirty="0" smtClean="0"/>
              <a:t>16:3  </a:t>
            </a:r>
            <a:r>
              <a:rPr lang="es-CO" sz="2200" i="1" dirty="0" smtClean="0"/>
              <a:t>Y tomo Saray, mujer de Avram, a Hagar la egipcia, su sierva, al cabo de diez años de estar Avram en la tierra de Canaán, y la dio a Avram, su marido, por mujer.</a:t>
            </a:r>
            <a:r>
              <a:rPr lang="es-CO" sz="2200" b="1" dirty="0" smtClean="0"/>
              <a:t/>
            </a:r>
            <a:br>
              <a:rPr lang="es-CO" sz="2200" b="1" dirty="0" smtClean="0"/>
            </a:br>
            <a:r>
              <a:rPr lang="es-CO" sz="2200" b="1" dirty="0" err="1" smtClean="0">
                <a:solidFill>
                  <a:schemeClr val="accent3">
                    <a:lumMod val="50000"/>
                  </a:schemeClr>
                </a:solidFill>
              </a:rPr>
              <a:t>Vatikaj</a:t>
            </a:r>
            <a:r>
              <a:rPr lang="es-CO" sz="2200" b="1" dirty="0" smtClean="0">
                <a:solidFill>
                  <a:schemeClr val="accent3">
                    <a:lumMod val="50000"/>
                  </a:schemeClr>
                </a:solidFill>
              </a:rPr>
              <a:t> Saray </a:t>
            </a:r>
            <a:r>
              <a:rPr lang="es-CO" sz="2200" b="1" dirty="0" err="1" smtClean="0">
                <a:solidFill>
                  <a:schemeClr val="accent3">
                    <a:lumMod val="50000"/>
                  </a:schemeClr>
                </a:solidFill>
              </a:rPr>
              <a:t>eshet</a:t>
            </a:r>
            <a:r>
              <a:rPr lang="es-CO" sz="2200" b="1" dirty="0" smtClean="0">
                <a:solidFill>
                  <a:schemeClr val="accent3">
                    <a:lumMod val="50000"/>
                  </a:schemeClr>
                </a:solidFill>
              </a:rPr>
              <a:t> Avram et-Hagar </a:t>
            </a:r>
            <a:r>
              <a:rPr lang="es-CO" sz="2200" b="1" dirty="0" err="1" smtClean="0">
                <a:solidFill>
                  <a:schemeClr val="accent3">
                    <a:lumMod val="50000"/>
                  </a:schemeClr>
                </a:solidFill>
              </a:rPr>
              <a:t>haMitsrit</a:t>
            </a:r>
            <a:r>
              <a:rPr lang="es-CO" sz="2200" b="1" dirty="0" smtClean="0">
                <a:solidFill>
                  <a:schemeClr val="accent3">
                    <a:lumMod val="50000"/>
                  </a:schemeClr>
                </a:solidFill>
              </a:rPr>
              <a:t> </a:t>
            </a:r>
            <a:r>
              <a:rPr lang="es-CO" sz="2200" b="1" dirty="0" err="1" smtClean="0">
                <a:solidFill>
                  <a:schemeClr val="accent3">
                    <a:lumMod val="50000"/>
                  </a:schemeClr>
                </a:solidFill>
              </a:rPr>
              <a:t>shifjatáh</a:t>
            </a:r>
            <a:r>
              <a:rPr lang="es-CO" sz="2200" b="1" dirty="0" smtClean="0">
                <a:solidFill>
                  <a:schemeClr val="accent3">
                    <a:lumMod val="50000"/>
                  </a:schemeClr>
                </a:solidFill>
              </a:rPr>
              <a:t> </a:t>
            </a:r>
            <a:r>
              <a:rPr lang="es-CO" sz="2200" b="1" dirty="0" err="1" smtClean="0">
                <a:solidFill>
                  <a:schemeClr val="accent3">
                    <a:lumMod val="50000"/>
                  </a:schemeClr>
                </a:solidFill>
              </a:rPr>
              <a:t>mikets</a:t>
            </a:r>
            <a:r>
              <a:rPr lang="es-CO" sz="2200" b="1" dirty="0" smtClean="0">
                <a:solidFill>
                  <a:schemeClr val="accent3">
                    <a:lumMod val="50000"/>
                  </a:schemeClr>
                </a:solidFill>
              </a:rPr>
              <a:t> </a:t>
            </a:r>
            <a:r>
              <a:rPr lang="es-CO" sz="2200" b="1" dirty="0" err="1" smtClean="0">
                <a:solidFill>
                  <a:schemeClr val="accent3">
                    <a:lumMod val="50000"/>
                  </a:schemeClr>
                </a:solidFill>
              </a:rPr>
              <a:t>eser</a:t>
            </a:r>
            <a:r>
              <a:rPr lang="es-CO" sz="2200" b="1" dirty="0" smtClean="0">
                <a:solidFill>
                  <a:schemeClr val="accent3">
                    <a:lumMod val="50000"/>
                  </a:schemeClr>
                </a:solidFill>
              </a:rPr>
              <a:t> </a:t>
            </a:r>
            <a:r>
              <a:rPr lang="es-CO" sz="2200" b="1" dirty="0" err="1" smtClean="0">
                <a:solidFill>
                  <a:schemeClr val="accent3">
                    <a:lumMod val="50000"/>
                  </a:schemeClr>
                </a:solidFill>
              </a:rPr>
              <a:t>shanim</a:t>
            </a:r>
            <a:r>
              <a:rPr lang="es-CO" sz="2200" b="1" dirty="0" smtClean="0">
                <a:solidFill>
                  <a:schemeClr val="accent3">
                    <a:lumMod val="50000"/>
                  </a:schemeClr>
                </a:solidFill>
              </a:rPr>
              <a:t> </a:t>
            </a:r>
            <a:r>
              <a:rPr lang="es-CO" sz="2200" b="1" dirty="0" err="1" smtClean="0">
                <a:solidFill>
                  <a:schemeClr val="accent3">
                    <a:lumMod val="50000"/>
                  </a:schemeClr>
                </a:solidFill>
              </a:rPr>
              <a:t>leshevet</a:t>
            </a:r>
            <a:r>
              <a:rPr lang="es-CO" sz="2200" b="1" dirty="0" smtClean="0">
                <a:solidFill>
                  <a:schemeClr val="accent3">
                    <a:lumMod val="50000"/>
                  </a:schemeClr>
                </a:solidFill>
              </a:rPr>
              <a:t> Avram </a:t>
            </a:r>
            <a:r>
              <a:rPr lang="es-CO" sz="2200" b="1" dirty="0" err="1" smtClean="0">
                <a:solidFill>
                  <a:schemeClr val="accent3">
                    <a:lumMod val="50000"/>
                  </a:schemeClr>
                </a:solidFill>
              </a:rPr>
              <a:t>be'erets</a:t>
            </a:r>
            <a:r>
              <a:rPr lang="es-CO" sz="2200" b="1" dirty="0" smtClean="0">
                <a:solidFill>
                  <a:schemeClr val="accent3">
                    <a:lumMod val="50000"/>
                  </a:schemeClr>
                </a:solidFill>
              </a:rPr>
              <a:t> </a:t>
            </a:r>
            <a:r>
              <a:rPr lang="es-CO" sz="2200" b="1" dirty="0" err="1" smtClean="0">
                <a:solidFill>
                  <a:schemeClr val="accent3">
                    <a:lumMod val="50000"/>
                  </a:schemeClr>
                </a:solidFill>
              </a:rPr>
              <a:t>Kena'an</a:t>
            </a:r>
            <a:r>
              <a:rPr lang="es-CO" sz="2200" b="1" dirty="0" smtClean="0">
                <a:solidFill>
                  <a:schemeClr val="accent3">
                    <a:lumMod val="50000"/>
                  </a:schemeClr>
                </a:solidFill>
              </a:rPr>
              <a:t> </a:t>
            </a:r>
            <a:r>
              <a:rPr lang="es-CO" sz="2200" b="1" dirty="0" err="1" smtClean="0">
                <a:solidFill>
                  <a:schemeClr val="accent3">
                    <a:lumMod val="50000"/>
                  </a:schemeClr>
                </a:solidFill>
              </a:rPr>
              <a:t>vatiten</a:t>
            </a:r>
            <a:r>
              <a:rPr lang="es-CO" sz="2200" b="1" dirty="0" smtClean="0">
                <a:solidFill>
                  <a:schemeClr val="accent3">
                    <a:lumMod val="50000"/>
                  </a:schemeClr>
                </a:solidFill>
              </a:rPr>
              <a:t> </a:t>
            </a:r>
            <a:r>
              <a:rPr lang="es-CO" sz="2200" b="1" dirty="0" err="1" smtClean="0">
                <a:solidFill>
                  <a:schemeClr val="accent3">
                    <a:lumMod val="50000"/>
                  </a:schemeClr>
                </a:solidFill>
              </a:rPr>
              <a:t>otah</a:t>
            </a:r>
            <a:r>
              <a:rPr lang="es-CO" sz="2200" b="1" dirty="0" smtClean="0">
                <a:solidFill>
                  <a:schemeClr val="accent3">
                    <a:lumMod val="50000"/>
                  </a:schemeClr>
                </a:solidFill>
              </a:rPr>
              <a:t> le-Avram </a:t>
            </a:r>
            <a:r>
              <a:rPr lang="es-CO" sz="2200" b="1" dirty="0" err="1" smtClean="0">
                <a:solidFill>
                  <a:schemeClr val="accent3">
                    <a:lumMod val="50000"/>
                  </a:schemeClr>
                </a:solidFill>
              </a:rPr>
              <a:t>ishah</a:t>
            </a:r>
            <a:r>
              <a:rPr lang="es-CO" sz="2200" b="1" dirty="0" smtClean="0">
                <a:solidFill>
                  <a:schemeClr val="accent3">
                    <a:lumMod val="50000"/>
                  </a:schemeClr>
                </a:solidFill>
              </a:rPr>
              <a:t> lo </a:t>
            </a:r>
            <a:r>
              <a:rPr lang="es-CO" sz="2200" b="1" dirty="0" err="1" smtClean="0">
                <a:solidFill>
                  <a:schemeClr val="accent3">
                    <a:lumMod val="50000"/>
                  </a:schemeClr>
                </a:solidFill>
              </a:rPr>
              <a:t>le'ishah</a:t>
            </a:r>
            <a:r>
              <a:rPr lang="es-CO" sz="2200" b="1" dirty="0" smtClean="0">
                <a:solidFill>
                  <a:schemeClr val="accent3">
                    <a:lumMod val="50000"/>
                  </a:schemeClr>
                </a:solidFill>
              </a:rPr>
              <a:t>.</a:t>
            </a:r>
            <a:endParaRPr lang="es-CO" sz="2200" dirty="0" smtClean="0">
              <a:solidFill>
                <a:schemeClr val="accent3">
                  <a:lumMod val="50000"/>
                </a:schemeClr>
              </a:solidFill>
            </a:endParaRPr>
          </a:p>
          <a:p>
            <a:r>
              <a:rPr lang="es-CO" sz="2200" b="1" dirty="0" smtClean="0"/>
              <a:t>16:4  </a:t>
            </a:r>
            <a:r>
              <a:rPr lang="es-CO" sz="2200" i="1" dirty="0" smtClean="0"/>
              <a:t>Y él cohabitó con Hagar y ella concibió; y cuando vio que concibió, fue despreciada su señora a sus ojos.</a:t>
            </a:r>
            <a:r>
              <a:rPr lang="es-CO" sz="2200" b="1" dirty="0" smtClean="0"/>
              <a:t/>
            </a:r>
            <a:br>
              <a:rPr lang="es-CO" sz="2200" b="1" dirty="0" smtClean="0"/>
            </a:br>
            <a:r>
              <a:rPr lang="es-CO" sz="2200" b="1" dirty="0" err="1" smtClean="0">
                <a:solidFill>
                  <a:schemeClr val="accent3">
                    <a:lumMod val="50000"/>
                  </a:schemeClr>
                </a:solidFill>
              </a:rPr>
              <a:t>Vayavo</a:t>
            </a:r>
            <a:r>
              <a:rPr lang="es-CO" sz="2200" b="1" dirty="0" smtClean="0">
                <a:solidFill>
                  <a:schemeClr val="accent3">
                    <a:lumMod val="50000"/>
                  </a:schemeClr>
                </a:solidFill>
              </a:rPr>
              <a:t> el-Hagar </a:t>
            </a:r>
            <a:r>
              <a:rPr lang="es-CO" sz="2200" b="1" dirty="0" err="1" smtClean="0">
                <a:solidFill>
                  <a:schemeClr val="accent3">
                    <a:lumMod val="50000"/>
                  </a:schemeClr>
                </a:solidFill>
              </a:rPr>
              <a:t>vatahar</a:t>
            </a:r>
            <a:r>
              <a:rPr lang="es-CO" sz="2200" b="1" dirty="0" smtClean="0">
                <a:solidFill>
                  <a:schemeClr val="accent3">
                    <a:lumMod val="50000"/>
                  </a:schemeClr>
                </a:solidFill>
              </a:rPr>
              <a:t> </a:t>
            </a:r>
            <a:r>
              <a:rPr lang="es-CO" sz="2200" b="1" dirty="0" err="1" smtClean="0">
                <a:solidFill>
                  <a:schemeClr val="accent3">
                    <a:lumMod val="50000"/>
                  </a:schemeClr>
                </a:solidFill>
              </a:rPr>
              <a:t>vatere</a:t>
            </a:r>
            <a:r>
              <a:rPr lang="es-CO" sz="2200" b="1" dirty="0" smtClean="0">
                <a:solidFill>
                  <a:schemeClr val="accent3">
                    <a:lumMod val="50000"/>
                  </a:schemeClr>
                </a:solidFill>
              </a:rPr>
              <a:t> ki </a:t>
            </a:r>
            <a:r>
              <a:rPr lang="es-CO" sz="2200" b="1" dirty="0" err="1" smtClean="0">
                <a:solidFill>
                  <a:schemeClr val="accent3">
                    <a:lumMod val="50000"/>
                  </a:schemeClr>
                </a:solidFill>
              </a:rPr>
              <a:t>haratah</a:t>
            </a:r>
            <a:r>
              <a:rPr lang="es-CO" sz="2200" b="1" dirty="0" smtClean="0">
                <a:solidFill>
                  <a:schemeClr val="accent3">
                    <a:lumMod val="50000"/>
                  </a:schemeClr>
                </a:solidFill>
              </a:rPr>
              <a:t> </a:t>
            </a:r>
            <a:r>
              <a:rPr lang="es-CO" sz="2200" b="1" dirty="0" err="1" smtClean="0">
                <a:solidFill>
                  <a:schemeClr val="accent3">
                    <a:lumMod val="50000"/>
                  </a:schemeClr>
                </a:solidFill>
              </a:rPr>
              <a:t>vatekal</a:t>
            </a:r>
            <a:r>
              <a:rPr lang="es-CO" sz="2200" b="1" dirty="0" smtClean="0">
                <a:solidFill>
                  <a:schemeClr val="accent3">
                    <a:lumMod val="50000"/>
                  </a:schemeClr>
                </a:solidFill>
              </a:rPr>
              <a:t> </a:t>
            </a:r>
            <a:r>
              <a:rPr lang="es-CO" sz="2200" b="1" dirty="0" err="1" smtClean="0">
                <a:solidFill>
                  <a:schemeClr val="accent3">
                    <a:lumMod val="50000"/>
                  </a:schemeClr>
                </a:solidFill>
              </a:rPr>
              <a:t>gevirtah</a:t>
            </a:r>
            <a:r>
              <a:rPr lang="es-CO" sz="2200" b="1" dirty="0" smtClean="0">
                <a:solidFill>
                  <a:schemeClr val="accent3">
                    <a:lumMod val="50000"/>
                  </a:schemeClr>
                </a:solidFill>
              </a:rPr>
              <a:t> </a:t>
            </a:r>
            <a:r>
              <a:rPr lang="es-CO" sz="2200" b="1" dirty="0" err="1" smtClean="0">
                <a:solidFill>
                  <a:schemeClr val="accent3">
                    <a:lumMod val="50000"/>
                  </a:schemeClr>
                </a:solidFill>
              </a:rPr>
              <a:t>be'eyneyha</a:t>
            </a:r>
            <a:r>
              <a:rPr lang="es-CO" sz="2200" b="1" dirty="0" smtClean="0">
                <a:solidFill>
                  <a:schemeClr val="accent3">
                    <a:lumMod val="50000"/>
                  </a:schemeClr>
                </a:solidFill>
              </a:rPr>
              <a:t>.</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Rambán explica que lo que el Midrash quiere decir es que Abram estaba buscando un hijo que lo heredara, como él dijo, ‘Mira, un miembro de mi casa me heredará’ (verso 3), entonces el Santo, Bendito es Él, le dijo, ‘ese no te heredará, sino el que saldrá de dentro de ti heredará’</a:t>
            </a:r>
          </a:p>
          <a:p>
            <a:r>
              <a:rPr lang="es-CO" sz="2400" dirty="0" smtClean="0"/>
              <a:t>Una segunda idea de Rambán explica que es posible que el signo astrológico que concernía a Abraham y Sarah como pareja, diciendo que Abram y Sarai no tendrían niños juntos, pero Abraham y Saráh tendrían hijos juntos.</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Así pues, el significado de las dos expresiones en Bereshit y Devarim, -se perfecto- es que uno debe de creer en su corazón que Hashem es el Todo que tiene Poder, de principio a fin. </a:t>
            </a:r>
          </a:p>
          <a:p>
            <a:r>
              <a:rPr lang="es-CO" sz="2400" dirty="0" smtClean="0"/>
              <a:t>Que Él es capaz de poner los eventos en acción y de anular los eventos que han sido dispuestos a que ocurran y </a:t>
            </a:r>
          </a:p>
          <a:p>
            <a:r>
              <a:rPr lang="es-CO" sz="2400" dirty="0" smtClean="0"/>
              <a:t>Que consecuentemente, uno no debe escuchar a los que auscultan las nubes y las estrellas, a los adivinos, lectores de mano y demás y brujos, y </a:t>
            </a:r>
          </a:p>
          <a:p>
            <a:r>
              <a:rPr lang="es-CO" sz="2400" dirty="0" smtClean="0"/>
              <a:t>Que uno no debe creer que sus palabras vendrán a ser ciertas.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En vez de eso, uno debe concluir con certeza en su corazón que absolutamente todo descansa en las manos del Único Ser Superior, quien es </a:t>
            </a:r>
            <a:r>
              <a:rPr lang="es-CO" sz="2400" b="1" dirty="0" smtClean="0"/>
              <a:t>El</a:t>
            </a:r>
            <a:r>
              <a:rPr lang="es-CO" sz="2400" dirty="0" smtClean="0"/>
              <a:t> –Poderoso- y </a:t>
            </a:r>
            <a:r>
              <a:rPr lang="es-CO" sz="2400" b="1" dirty="0" smtClean="0"/>
              <a:t>Shaday</a:t>
            </a:r>
            <a:r>
              <a:rPr lang="es-CO" sz="2400" dirty="0" smtClean="0"/>
              <a:t> –que anula el destino natural-.</a:t>
            </a:r>
          </a:p>
          <a:p>
            <a:r>
              <a:rPr lang="es-CO" sz="2400" dirty="0" smtClean="0"/>
              <a:t>Quien hace bondad, aun cuando no está en el destino de la persona, y trae mal, aun cuando el destino de la persona es bueno y favorable, de acuerdo con el grado de la persona que ha caminado delante de Hashem.</a:t>
            </a:r>
          </a:p>
          <a:p>
            <a:r>
              <a:rPr lang="es-CO" sz="2400" dirty="0" smtClean="0"/>
              <a:t>Él anula los presagios de los observadores de las estrellas y hace tontos  a los adivinos.</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12 </a:t>
            </a:r>
            <a:r>
              <a:rPr lang="es-CO" sz="1800" dirty="0" smtClean="0">
                <a:latin typeface="Calibri" pitchFamily="34" charset="0"/>
              </a:rPr>
              <a:t>de </a:t>
            </a:r>
            <a:r>
              <a:rPr lang="es-CO" sz="1800" dirty="0" err="1" smtClean="0">
                <a:latin typeface="Calibri" pitchFamily="34" charset="0"/>
              </a:rPr>
              <a:t>Jeshvan</a:t>
            </a:r>
            <a:r>
              <a:rPr lang="es-CO" sz="1800" dirty="0" smtClean="0">
                <a:latin typeface="Calibri" pitchFamily="34" charset="0"/>
              </a:rPr>
              <a:t> 5776– Octubre </a:t>
            </a:r>
            <a:r>
              <a:rPr lang="es-CO" sz="1800" dirty="0" smtClean="0">
                <a:latin typeface="Calibri" pitchFamily="34" charset="0"/>
              </a:rPr>
              <a:t>25,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89729</TotalTime>
  <Words>1700</Words>
  <Application>Microsoft Office PowerPoint</Application>
  <PresentationFormat>Presentación en pantalla (4:3)</PresentationFormat>
  <Paragraphs>142</Paragraphs>
  <Slides>23</Slides>
  <Notes>21</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2821</cp:revision>
  <dcterms:created xsi:type="dcterms:W3CDTF">2013-10-13T19:31:46Z</dcterms:created>
  <dcterms:modified xsi:type="dcterms:W3CDTF">2015-10-25T22:15:30Z</dcterms:modified>
</cp:coreProperties>
</file>