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1164" r:id="rId3"/>
    <p:sldId id="1206" r:id="rId4"/>
    <p:sldId id="1207" r:id="rId5"/>
    <p:sldId id="1208" r:id="rId6"/>
    <p:sldId id="1209" r:id="rId7"/>
    <p:sldId id="1165" r:id="rId8"/>
    <p:sldId id="1166" r:id="rId9"/>
    <p:sldId id="1167" r:id="rId10"/>
    <p:sldId id="1213" r:id="rId11"/>
    <p:sldId id="1190" r:id="rId12"/>
    <p:sldId id="1210" r:id="rId13"/>
    <p:sldId id="1191" r:id="rId14"/>
    <p:sldId id="1214" r:id="rId15"/>
    <p:sldId id="1215" r:id="rId16"/>
    <p:sldId id="1168" r:id="rId17"/>
    <p:sldId id="1211" r:id="rId18"/>
    <p:sldId id="1212" r:id="rId19"/>
    <p:sldId id="1216" r:id="rId20"/>
    <p:sldId id="1217" r:id="rId21"/>
    <p:sldId id="1218" r:id="rId22"/>
    <p:sldId id="1219" r:id="rId23"/>
    <p:sldId id="1220" r:id="rId24"/>
    <p:sldId id="1221" r:id="rId25"/>
    <p:sldId id="1222" r:id="rId26"/>
    <p:sldId id="1223" r:id="rId27"/>
    <p:sldId id="1224" r:id="rId28"/>
    <p:sldId id="1225" r:id="rId29"/>
    <p:sldId id="1226" r:id="rId30"/>
    <p:sldId id="292"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p:scale>
          <a:sx n="66" d="100"/>
          <a:sy n="66" d="100"/>
        </p:scale>
        <p:origin x="-1368" y="-293"/>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28</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29</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bible.ort.org/webmedia/t1/4141.r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bible.ort.org/webmedia/t1/4143.r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bible.ort.org/webmedia/t1/4145.r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bible.ort.org/webmedia/t1/4146.r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bible.ort.org/webmedia/t1/4148.ra" TargetMode="External"/><Relationship Id="rId4" Type="http://schemas.openxmlformats.org/officeDocument/2006/relationships/hyperlink" Target="http://bible.ort.org/webmedia/t1/4147.r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Bereshit </a:t>
            </a:r>
            <a:r>
              <a:rPr lang="es-CO" sz="4100" dirty="0" err="1" smtClean="0">
                <a:solidFill>
                  <a:srgbClr val="000000"/>
                </a:solidFill>
                <a:latin typeface="Calibri" pitchFamily="34" charset="0"/>
              </a:rPr>
              <a:t>Miketz</a:t>
            </a:r>
            <a:endParaRPr lang="es-CO" sz="4100" dirty="0" smtClean="0">
              <a:solidFill>
                <a:srgbClr val="000000"/>
              </a:solidFill>
              <a:latin typeface="Calibri" pitchFamily="34" charset="0"/>
            </a:endParaRPr>
          </a:p>
          <a:p>
            <a:pPr algn="ctr">
              <a:lnSpc>
                <a:spcPct val="90000"/>
              </a:lnSpc>
            </a:pPr>
            <a:r>
              <a:rPr lang="en-US" sz="2800" dirty="0" smtClean="0">
                <a:solidFill>
                  <a:srgbClr val="000000"/>
                </a:solidFill>
                <a:latin typeface="Calibri" pitchFamily="34" charset="0"/>
              </a:rPr>
              <a:t>José </a:t>
            </a:r>
            <a:r>
              <a:rPr lang="en-US" sz="2800" dirty="0" err="1" smtClean="0">
                <a:solidFill>
                  <a:srgbClr val="000000"/>
                </a:solidFill>
                <a:latin typeface="Calibri" pitchFamily="34" charset="0"/>
              </a:rPr>
              <a:t>frente</a:t>
            </a:r>
            <a:r>
              <a:rPr lang="en-US" sz="2800" dirty="0" smtClean="0">
                <a:solidFill>
                  <a:srgbClr val="000000"/>
                </a:solidFill>
                <a:latin typeface="Calibri" pitchFamily="34" charset="0"/>
              </a:rPr>
              <a:t> al </a:t>
            </a:r>
            <a:r>
              <a:rPr lang="en-US" sz="2800" dirty="0" err="1" smtClean="0">
                <a:solidFill>
                  <a:srgbClr val="000000"/>
                </a:solidFill>
                <a:latin typeface="Calibri" pitchFamily="34" charset="0"/>
              </a:rPr>
              <a:t>Faraón</a:t>
            </a:r>
            <a:endParaRPr lang="es-CO" sz="28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Bereshit </a:t>
            </a:r>
            <a:r>
              <a:rPr lang="es-CO" sz="2400" b="1" dirty="0" err="1" smtClean="0"/>
              <a:t>Miketz</a:t>
            </a:r>
            <a:r>
              <a:rPr lang="es-CO" sz="2400" b="1" dirty="0" smtClean="0"/>
              <a:t> – (Sucedió) Al término, al final</a:t>
            </a:r>
          </a:p>
          <a:p>
            <a:r>
              <a:rPr lang="es-CO" sz="2400" dirty="0" smtClean="0"/>
              <a:t>Dos años más tarde, Paró [faraón] tiene dos sueños enigmáticos y no está satisfecho con ninguna de las interpretaciones que son ofrecidas para explicarlos. </a:t>
            </a:r>
          </a:p>
          <a:p>
            <a:r>
              <a:rPr lang="es-CO" sz="2400" dirty="0" smtClean="0"/>
              <a:t>El escanciador de Paró se acuerda que </a:t>
            </a:r>
            <a:r>
              <a:rPr lang="es-CO" sz="2400" dirty="0" err="1" smtClean="0"/>
              <a:t>Iosef</a:t>
            </a:r>
            <a:r>
              <a:rPr lang="es-CO" sz="2400" dirty="0" smtClean="0"/>
              <a:t> había interpretado su sueño mientras estaban en la prisión juntos, y </a:t>
            </a:r>
            <a:r>
              <a:rPr lang="es-CO" sz="2400" dirty="0" err="1" smtClean="0"/>
              <a:t>Iosef</a:t>
            </a:r>
            <a:r>
              <a:rPr lang="es-CO" sz="2400" dirty="0" smtClean="0"/>
              <a:t> es liberado inmediatamente. </a:t>
            </a:r>
          </a:p>
          <a:p>
            <a:r>
              <a:rPr lang="es-CO" sz="2400" dirty="0" err="1" smtClean="0"/>
              <a:t>Iosef</a:t>
            </a:r>
            <a:r>
              <a:rPr lang="es-CO" sz="2400" dirty="0" smtClean="0"/>
              <a:t> interpreta que dentro de poco tiempo habrán siete años de una abundancia no común, seguidos por siete años de un hambre muy severo.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err="1" smtClean="0"/>
              <a:t>Iosef</a:t>
            </a:r>
            <a:r>
              <a:rPr lang="es-CO" sz="2400" dirty="0" smtClean="0"/>
              <a:t> le sugiere a Paró que escoja un hombre inteligente para aprovechar los años de abundancia y planear los años de hambre. </a:t>
            </a:r>
          </a:p>
          <a:p>
            <a:r>
              <a:rPr lang="es-CO" sz="2400" dirty="0" smtClean="0"/>
              <a:t>Paró, reconociendo el espíritu de Dios en </a:t>
            </a:r>
            <a:r>
              <a:rPr lang="es-CO" sz="2400" dirty="0" err="1" smtClean="0"/>
              <a:t>Iosef</a:t>
            </a:r>
            <a:r>
              <a:rPr lang="es-CO" sz="2400" dirty="0" smtClean="0"/>
              <a:t>, lo elige como virrey para que se encargue de todo el proyecto. </a:t>
            </a:r>
          </a:p>
          <a:p>
            <a:r>
              <a:rPr lang="es-CO" sz="2400" dirty="0" smtClean="0"/>
              <a:t>Paró le da a </a:t>
            </a:r>
            <a:r>
              <a:rPr lang="es-CO" sz="2400" dirty="0" err="1" smtClean="0"/>
              <a:t>Iosef</a:t>
            </a:r>
            <a:r>
              <a:rPr lang="es-CO" sz="2400" dirty="0" smtClean="0"/>
              <a:t> un nombre egipcio,</a:t>
            </a:r>
            <a:r>
              <a:rPr lang="es-CO" sz="2400" i="1" dirty="0" smtClean="0"/>
              <a:t> </a:t>
            </a:r>
            <a:r>
              <a:rPr lang="es-CO" sz="2400" b="1" i="1" dirty="0" err="1" smtClean="0"/>
              <a:t>Tsofnas-Paneaj</a:t>
            </a:r>
            <a:r>
              <a:rPr lang="es-CO" sz="2400" i="1" dirty="0" smtClean="0"/>
              <a:t>, </a:t>
            </a:r>
            <a:r>
              <a:rPr lang="es-CO" sz="2400" dirty="0" smtClean="0"/>
              <a:t>y escoge a </a:t>
            </a:r>
            <a:r>
              <a:rPr lang="es-CO" sz="2400" b="1" i="1" dirty="0" err="1" smtClean="0"/>
              <a:t>Osnat</a:t>
            </a:r>
            <a:r>
              <a:rPr lang="es-CO" sz="2400" i="1" dirty="0" smtClean="0"/>
              <a:t>, </a:t>
            </a:r>
            <a:r>
              <a:rPr lang="es-CO" sz="2400" dirty="0" smtClean="0"/>
              <a:t>la hija del ex dueño de </a:t>
            </a:r>
            <a:r>
              <a:rPr lang="es-CO" sz="2400" dirty="0" err="1" smtClean="0"/>
              <a:t>Iosef</a:t>
            </a:r>
            <a:r>
              <a:rPr lang="es-CO" sz="2400" dirty="0" smtClean="0"/>
              <a:t>, como la mujer de </a:t>
            </a:r>
            <a:r>
              <a:rPr lang="es-CO" sz="2400" dirty="0" err="1" smtClean="0"/>
              <a:t>Iosef</a:t>
            </a:r>
            <a:r>
              <a:rPr lang="es-CO" sz="2400" dirty="0" smtClean="0"/>
              <a:t>. </a:t>
            </a:r>
          </a:p>
          <a:p>
            <a:r>
              <a:rPr lang="es-CO" sz="2400" dirty="0" smtClean="0"/>
              <a:t>Como resultado del plan de </a:t>
            </a:r>
            <a:r>
              <a:rPr lang="es-CO" sz="2400" dirty="0" err="1" smtClean="0"/>
              <a:t>Iosef</a:t>
            </a:r>
            <a:r>
              <a:rPr lang="es-CO" sz="2400" dirty="0" smtClean="0"/>
              <a:t>, Egipto se convierte en el granero del mundo durante los años de hambre.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err="1" smtClean="0"/>
              <a:t>Iosef</a:t>
            </a:r>
            <a:r>
              <a:rPr lang="es-CO" sz="2400" dirty="0" smtClean="0"/>
              <a:t> tiene dos hijos, </a:t>
            </a:r>
            <a:r>
              <a:rPr lang="es-CO" sz="2400" dirty="0" err="1" smtClean="0"/>
              <a:t>Menashe</a:t>
            </a:r>
            <a:r>
              <a:rPr lang="es-CO" sz="2400" dirty="0" smtClean="0"/>
              <a:t> y </a:t>
            </a:r>
            <a:r>
              <a:rPr lang="es-CO" sz="2400" dirty="0" err="1" smtClean="0"/>
              <a:t>Efraim</a:t>
            </a:r>
            <a:r>
              <a:rPr lang="es-CO" sz="2400" dirty="0" smtClean="0"/>
              <a:t>. </a:t>
            </a:r>
          </a:p>
          <a:p>
            <a:r>
              <a:rPr lang="es-CO" sz="2400" dirty="0" err="1" smtClean="0"/>
              <a:t>Iaacob</a:t>
            </a:r>
            <a:r>
              <a:rPr lang="es-CO" sz="2400" dirty="0" smtClean="0"/>
              <a:t>, escuchando que había comida en Egipto, manda a sus hijos a comprar provisiones. </a:t>
            </a:r>
          </a:p>
          <a:p>
            <a:r>
              <a:rPr lang="es-CO" sz="2400" dirty="0" smtClean="0"/>
              <a:t>En Egipto, los hermanos se presentan ante </a:t>
            </a:r>
            <a:r>
              <a:rPr lang="es-CO" sz="2400" dirty="0" err="1" smtClean="0"/>
              <a:t>Iosef</a:t>
            </a:r>
            <a:r>
              <a:rPr lang="es-CO" sz="2400" dirty="0" smtClean="0"/>
              <a:t> y se prosternan ante él, cumpliendo así su profecía. *</a:t>
            </a:r>
          </a:p>
          <a:p>
            <a:r>
              <a:rPr lang="es-CO" sz="2400" dirty="0" err="1" smtClean="0"/>
              <a:t>Iosef</a:t>
            </a:r>
            <a:r>
              <a:rPr lang="es-CO" sz="2400" dirty="0" smtClean="0"/>
              <a:t> los reconoce inmediatamente, pero ellos no lo reconocen a él en su nueva encarnación como virrey de Egipto. </a:t>
            </a:r>
          </a:p>
          <a:p>
            <a:r>
              <a:rPr lang="es-CO" sz="2400" dirty="0" smtClean="0"/>
              <a:t>Consciente de su sueño profético, </a:t>
            </a:r>
            <a:r>
              <a:rPr lang="es-CO" sz="2400" dirty="0" err="1" smtClean="0"/>
              <a:t>Iosef</a:t>
            </a:r>
            <a:r>
              <a:rPr lang="es-CO" sz="2400" dirty="0" smtClean="0"/>
              <a:t> juega el rol de un dictador egipcio y se comporta con ellos muy duramente, acusándolos de ser </a:t>
            </a:r>
            <a:r>
              <a:rPr lang="es-CO" sz="2400" dirty="0" err="1" smtClean="0"/>
              <a:t>espias</a:t>
            </a:r>
            <a:r>
              <a:rPr lang="es-CO" sz="2400" dirty="0" smtClean="0"/>
              <a:t> extranjeros.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Después de interrogarlos, </a:t>
            </a:r>
            <a:r>
              <a:rPr lang="es-CO" sz="2400" dirty="0" err="1" smtClean="0"/>
              <a:t>Iosef</a:t>
            </a:r>
            <a:r>
              <a:rPr lang="es-CO" sz="2400" dirty="0" smtClean="0"/>
              <a:t> les vende comida, pero se queda con Shimón hasta que traigan al hermano menor de ellos, </a:t>
            </a:r>
            <a:r>
              <a:rPr lang="es-CO" sz="2400" dirty="0" err="1" smtClean="0"/>
              <a:t>Biniamin</a:t>
            </a:r>
            <a:r>
              <a:rPr lang="es-CO" sz="2400" dirty="0" smtClean="0"/>
              <a:t>, como prueba de su honestidad. </a:t>
            </a:r>
          </a:p>
          <a:p>
            <a:r>
              <a:rPr lang="es-CO" sz="2400" dirty="0" err="1" smtClean="0"/>
              <a:t>Iosef</a:t>
            </a:r>
            <a:r>
              <a:rPr lang="es-CO" sz="2400" dirty="0" smtClean="0"/>
              <a:t> ordena a sus sirvientes poner el dinero de la compra en cada una de las bolsas con comida. </a:t>
            </a:r>
          </a:p>
          <a:p>
            <a:r>
              <a:rPr lang="es-CO" sz="2400" dirty="0" smtClean="0"/>
              <a:t>En el camino de regreso, mientras alimentaban a los burros, descubren el dinero y sus corazones se desesperan. </a:t>
            </a:r>
          </a:p>
          <a:p>
            <a:r>
              <a:rPr lang="es-CO" sz="2400" dirty="0" smtClean="0"/>
              <a:t>Regresan a su padre </a:t>
            </a:r>
            <a:r>
              <a:rPr lang="es-CO" sz="2400" dirty="0" err="1" smtClean="0"/>
              <a:t>Iaacob</a:t>
            </a:r>
            <a:r>
              <a:rPr lang="es-CO" sz="2400" dirty="0" smtClean="0"/>
              <a:t> y le cuentan todo lo acontecido.</a:t>
            </a:r>
          </a:p>
          <a:p>
            <a:r>
              <a:rPr lang="es-CO" sz="2400" dirty="0" smtClean="0"/>
              <a:t> Al comienzo </a:t>
            </a:r>
            <a:r>
              <a:rPr lang="es-CO" sz="2400" dirty="0" err="1" smtClean="0"/>
              <a:t>Iaacob</a:t>
            </a:r>
            <a:r>
              <a:rPr lang="es-CO" sz="2400" dirty="0" smtClean="0"/>
              <a:t> se niega a darles a </a:t>
            </a:r>
            <a:r>
              <a:rPr lang="es-CO" sz="2400" dirty="0" err="1" smtClean="0"/>
              <a:t>Biniamin</a:t>
            </a:r>
            <a:r>
              <a:rPr lang="es-CO" sz="2400" dirty="0" smtClean="0"/>
              <a:t> para llevarlo a Egipto, pero como el hambre crece tan intensamente, acepta.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200" dirty="0" err="1" smtClean="0"/>
              <a:t>Iehudá</a:t>
            </a:r>
            <a:r>
              <a:rPr lang="es-CO" sz="2200" dirty="0" smtClean="0"/>
              <a:t> garantiza la seguridad de </a:t>
            </a:r>
            <a:r>
              <a:rPr lang="es-CO" sz="2200" dirty="0" err="1" smtClean="0"/>
              <a:t>Biniamin</a:t>
            </a:r>
            <a:r>
              <a:rPr lang="es-CO" sz="2200" dirty="0" smtClean="0"/>
              <a:t>, y todos vuelven a Egipto. </a:t>
            </a:r>
          </a:p>
          <a:p>
            <a:r>
              <a:rPr lang="es-CO" sz="2200" dirty="0" smtClean="0"/>
              <a:t>Después de averiguar sobre el bienestar de su padre, </a:t>
            </a:r>
            <a:r>
              <a:rPr lang="es-CO" sz="2200" dirty="0" err="1" smtClean="0"/>
              <a:t>Iosef</a:t>
            </a:r>
            <a:r>
              <a:rPr lang="es-CO" sz="2200" dirty="0" smtClean="0"/>
              <a:t> recibe a los hermanos como invitados honorables. </a:t>
            </a:r>
          </a:p>
          <a:p>
            <a:r>
              <a:rPr lang="es-CO" sz="2200" dirty="0" smtClean="0"/>
              <a:t>Sin embargo, cuando ve a </a:t>
            </a:r>
            <a:r>
              <a:rPr lang="es-CO" sz="2200" dirty="0" err="1" smtClean="0"/>
              <a:t>Biniamin</a:t>
            </a:r>
            <a:r>
              <a:rPr lang="es-CO" sz="2200" dirty="0" smtClean="0"/>
              <a:t> casi no puede controlar sus emociones y sale corriendo de la habitación y llora.</a:t>
            </a:r>
          </a:p>
          <a:p>
            <a:r>
              <a:rPr lang="es-CO" sz="2200" dirty="0" smtClean="0"/>
              <a:t>Secretamente le ordena a sus sirvientes que pongan otra vez el dinero en las bolsas, y que le agreguen su copa en la bolsa de </a:t>
            </a:r>
            <a:r>
              <a:rPr lang="es-CO" sz="2200" dirty="0" err="1" smtClean="0"/>
              <a:t>Biniamin</a:t>
            </a:r>
            <a:r>
              <a:rPr lang="es-CO" sz="2200" dirty="0" smtClean="0"/>
              <a:t>. </a:t>
            </a:r>
          </a:p>
          <a:p>
            <a:r>
              <a:rPr lang="es-CO" sz="2200" dirty="0" smtClean="0"/>
              <a:t>Cuando la copa es descubierta, </a:t>
            </a:r>
            <a:r>
              <a:rPr lang="es-CO" sz="2200" dirty="0" err="1" smtClean="0"/>
              <a:t>Iosef</a:t>
            </a:r>
            <a:r>
              <a:rPr lang="es-CO" sz="2200" dirty="0" smtClean="0"/>
              <a:t> pide que </a:t>
            </a:r>
            <a:r>
              <a:rPr lang="es-CO" sz="2200" dirty="0" err="1" smtClean="0"/>
              <a:t>Biniamin</a:t>
            </a:r>
            <a:r>
              <a:rPr lang="es-CO" sz="2200" dirty="0" smtClean="0"/>
              <a:t> sea su sirviente como castigo. </a:t>
            </a:r>
          </a:p>
          <a:p>
            <a:r>
              <a:rPr lang="es-CO" sz="2200" dirty="0" err="1" smtClean="0"/>
              <a:t>Iehudá</a:t>
            </a:r>
            <a:r>
              <a:rPr lang="es-CO" sz="2200" dirty="0" smtClean="0"/>
              <a:t>, recordando la promesa hecha a su padre, se interpone y se ofrece a sí mismo en lugar de </a:t>
            </a:r>
            <a:r>
              <a:rPr lang="es-CO" sz="2200" dirty="0" err="1" smtClean="0"/>
              <a:t>Biniamin</a:t>
            </a:r>
            <a:r>
              <a:rPr lang="es-CO" sz="2200" dirty="0" smtClean="0"/>
              <a:t>, pero </a:t>
            </a:r>
            <a:r>
              <a:rPr lang="es-CO" sz="2200" dirty="0" err="1" smtClean="0"/>
              <a:t>Iosef</a:t>
            </a:r>
            <a:r>
              <a:rPr lang="es-CO" sz="2200" dirty="0" smtClean="0"/>
              <a:t> se niega.</a:t>
            </a:r>
          </a:p>
          <a:p>
            <a:endParaRPr lang="es-CO" sz="2400" b="1"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t>Y sucedió al cabo de dos años…</a:t>
            </a:r>
          </a:p>
          <a:p>
            <a:r>
              <a:rPr lang="es-CO" sz="2400" b="1" i="1" dirty="0" smtClean="0"/>
              <a:t>Cuáles dos años?</a:t>
            </a:r>
          </a:p>
          <a:p>
            <a:r>
              <a:rPr lang="es-CO" sz="2400" dirty="0" smtClean="0"/>
              <a:t>Dos años después de la liberación del jefe de los coperos – 12 años después de Yosef haber sido puesto en prisión.</a:t>
            </a:r>
          </a:p>
          <a:p>
            <a:r>
              <a:rPr lang="es-CO" sz="2400" dirty="0" smtClean="0"/>
              <a:t>Yosef aquí ya tiene 30 años de edad</a:t>
            </a:r>
          </a:p>
          <a:p>
            <a:r>
              <a:rPr lang="es-CO" sz="2400" dirty="0" smtClean="0"/>
              <a:t>Yacov tiene ahora 120 años de edad y</a:t>
            </a:r>
          </a:p>
          <a:p>
            <a:r>
              <a:rPr lang="es-CO" sz="2400" dirty="0" smtClean="0"/>
              <a:t>Yitzjak tiene ahora 180 años de edad.</a:t>
            </a:r>
          </a:p>
          <a:p>
            <a:r>
              <a:rPr lang="es-CO" sz="2400" dirty="0" smtClean="0"/>
              <a:t>Yitzjak fallece aproximadamente por esta época.</a:t>
            </a:r>
            <a:endParaRPr lang="es-CO" sz="24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200" b="1" i="1" dirty="0" smtClean="0"/>
              <a:t>El faraón se halla en el sueño parado en el río Nilo.</a:t>
            </a:r>
          </a:p>
          <a:p>
            <a:r>
              <a:rPr lang="es-CO" sz="2200" b="1" i="1" dirty="0" smtClean="0"/>
              <a:t>El Nilo era la fuente de sus alimentos, de su fortuna, de su suerte.</a:t>
            </a:r>
          </a:p>
          <a:p>
            <a:r>
              <a:rPr lang="es-CO" sz="2200" b="1" i="1" dirty="0" smtClean="0"/>
              <a:t>La hambruna y la abundancia de Egipto dependían de la crecida del río Nilo.</a:t>
            </a:r>
          </a:p>
          <a:p>
            <a:r>
              <a:rPr lang="es-ES" sz="2400" dirty="0" smtClean="0"/>
              <a:t>Y he aquí que subían del río (Nilo) siete vacas de hermoso aspecto y gruesas de carnes, y pastaban en el prado. </a:t>
            </a:r>
            <a:endParaRPr lang="es-CO" sz="2200" b="1" i="1" dirty="0" smtClean="0"/>
          </a:p>
          <a:p>
            <a:r>
              <a:rPr lang="es-CO" sz="2200" b="1" i="1" dirty="0" smtClean="0"/>
              <a:t>Las vacas que subían simbolizan el arado, las yuntas de bueyes que trabajan la tierra.</a:t>
            </a:r>
          </a:p>
          <a:p>
            <a:r>
              <a:rPr lang="es-ES" sz="2400" dirty="0" smtClean="0"/>
              <a:t>Mas he aquí otras siete vacas que subían del río tras ellas, feas de aspecto y flacas de carne, y se pusieron junto a las primeras vacas a la orilla del río.</a:t>
            </a:r>
            <a:endParaRPr lang="es-CO" sz="2200" b="1" i="1"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Y las vacas feas de aspecto y flacas de carne devoraron a las siete vacas de hermoso aspecto y </a:t>
            </a:r>
            <a:r>
              <a:rPr lang="es-ES" sz="2400" dirty="0" smtClean="0"/>
              <a:t>gordas</a:t>
            </a:r>
          </a:p>
          <a:p>
            <a:r>
              <a:rPr lang="es-ES" sz="2400" dirty="0" smtClean="0"/>
              <a:t>Las vacas gordas –prosperidad- se quedan pastando a la orilla del río, es decir, en Egipto; mientras que las vacas feas permanecieron de pie junto a las vacas gordas y se las comen.</a:t>
            </a:r>
          </a:p>
          <a:p>
            <a:r>
              <a:rPr lang="es-ES" sz="2400" dirty="0" smtClean="0"/>
              <a:t>Las vacas magras aluden no solamente a Egipto sino al resto del mundo, pues no permanecieron junto a los juncales, a la orilla.</a:t>
            </a:r>
          </a:p>
          <a:p>
            <a:r>
              <a:rPr lang="es-ES" sz="2400" dirty="0" smtClean="0"/>
              <a:t>Cuidado cuando hay escasez: La envidia sale de todos los corazones. Ese problema no se ve cuando hay prosperidad.</a:t>
            </a:r>
            <a:endParaRPr lang="es-CO" sz="24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Al cabo, al final -</a:t>
            </a:r>
            <a:r>
              <a:rPr lang="es-CO" sz="2400" b="1" dirty="0" err="1" smtClean="0"/>
              <a:t>miketz</a:t>
            </a:r>
            <a:endParaRPr lang="es-CO" sz="2400" b="1" dirty="0" smtClean="0"/>
          </a:p>
          <a:p>
            <a:r>
              <a:rPr lang="es-CO" sz="2400" dirty="0" smtClean="0"/>
              <a:t>La causa y el efecto se suelen tomar el uno por el otro.</a:t>
            </a:r>
          </a:p>
          <a:p>
            <a:r>
              <a:rPr lang="es-CO" sz="2400" dirty="0" smtClean="0"/>
              <a:t> Cuando vemos que alguien tiene éxito en los negocios, pensamos que la </a:t>
            </a:r>
            <a:r>
              <a:rPr lang="es-CO" sz="2400" i="1" dirty="0" smtClean="0"/>
              <a:t>causa </a:t>
            </a:r>
            <a:r>
              <a:rPr lang="es-CO" sz="2400" dirty="0" smtClean="0"/>
              <a:t>es su gran perspicacia para los negocios. Pero en verdad es al revés. </a:t>
            </a:r>
          </a:p>
          <a:p>
            <a:r>
              <a:rPr lang="es-CO" sz="2400" dirty="0" smtClean="0"/>
              <a:t>Hashem decide cuánto dinero ha de tener esa persona, y el </a:t>
            </a:r>
            <a:r>
              <a:rPr lang="es-CO" sz="2400" i="1" dirty="0" smtClean="0"/>
              <a:t>efecto</a:t>
            </a:r>
            <a:r>
              <a:rPr lang="es-CO" sz="2400" dirty="0" smtClean="0"/>
              <a:t> es que se le da la capacidad y las oportunidades necesarias para adquirir esa riqueza. </a:t>
            </a:r>
          </a:p>
          <a:p>
            <a:r>
              <a:rPr lang="es-CO" sz="2400" dirty="0" smtClean="0"/>
              <a:t>Del mismo modo, no es que el sueño del Faraón haya sido la </a:t>
            </a:r>
            <a:r>
              <a:rPr lang="es-CO" sz="2400" i="1" dirty="0" smtClean="0"/>
              <a:t>causa </a:t>
            </a:r>
            <a:r>
              <a:rPr lang="es-CO" sz="2400" dirty="0" smtClean="0"/>
              <a:t>de la liberación de Yosef, sino que Hashem decretó que había llegado el momento de liberar a Yosef, con el </a:t>
            </a:r>
            <a:r>
              <a:rPr lang="es-CO" sz="2400" i="1" dirty="0" smtClean="0"/>
              <a:t>efecto </a:t>
            </a:r>
            <a:r>
              <a:rPr lang="es-CO" sz="2400" dirty="0" smtClean="0"/>
              <a:t>de que el "Faraón soñó".</a:t>
            </a:r>
            <a:endParaRPr lang="es-CO" sz="24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t>Ya que Dios te hizo conocer todo esto (a Yosef), no hay nadie más entendedor ni más sabio que tu (41:39)</a:t>
            </a:r>
            <a:endParaRPr lang="es-CO" sz="2400" dirty="0" smtClean="0"/>
          </a:p>
          <a:p>
            <a:r>
              <a:rPr lang="es-CO" sz="2400" dirty="0" smtClean="0"/>
              <a:t>Relata </a:t>
            </a:r>
            <a:r>
              <a:rPr lang="es-CO" sz="2400" i="1" dirty="0" err="1" smtClean="0"/>
              <a:t>Shaar</a:t>
            </a:r>
            <a:r>
              <a:rPr lang="es-CO" sz="2400" i="1" dirty="0" smtClean="0"/>
              <a:t> Bat </a:t>
            </a:r>
            <a:r>
              <a:rPr lang="es-CO" sz="2400" i="1" dirty="0" err="1" smtClean="0"/>
              <a:t>Rabim</a:t>
            </a:r>
            <a:r>
              <a:rPr lang="es-CO" sz="2400" i="1" dirty="0" smtClean="0"/>
              <a:t> en </a:t>
            </a:r>
            <a:r>
              <a:rPr lang="es-CO" sz="2400" i="1" dirty="0" err="1" smtClean="0"/>
              <a:t>Iturei</a:t>
            </a:r>
            <a:r>
              <a:rPr lang="es-CO" sz="2400" i="1" dirty="0" smtClean="0"/>
              <a:t> Torá, </a:t>
            </a:r>
            <a:r>
              <a:rPr lang="es-CO" sz="2400" dirty="0" smtClean="0"/>
              <a:t>que había una vez dos hombres ricos que vivían uno al lado del otro. Y surgió una disputa entre ambos. Cada uno afirmaba que un cierto músico había venido a tocar el arpa frente a su ventana y en su honor.</a:t>
            </a:r>
          </a:p>
          <a:p>
            <a:r>
              <a:rPr lang="es-CO" sz="2400" dirty="0" smtClean="0"/>
              <a:t>En vista de su gran fortuna, y del respeto que exigía para sí, presentaron el caso ante el gran rabino, </a:t>
            </a:r>
            <a:r>
              <a:rPr lang="es-CO" sz="2400" dirty="0" err="1" smtClean="0"/>
              <a:t>Nodá</a:t>
            </a:r>
            <a:r>
              <a:rPr lang="es-CO" sz="2400" dirty="0" smtClean="0"/>
              <a:t> ben Yehuda. </a:t>
            </a:r>
          </a:p>
          <a:p>
            <a:r>
              <a:rPr lang="es-CO" sz="2400" dirty="0" smtClean="0"/>
              <a:t>Los dos prepararon una sustancial suma de dinero para entregarle al rabino, por juzgar su caso.</a:t>
            </a:r>
            <a:endParaRPr lang="es-CO" sz="2400"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El rabino les dijo: "¡Es evidente que el músico no fue a tocar el arpa para honrar a ninguno de ustedes, sino para honrarme a mí, siendo que ahora recibo tan grande suma de dinero por juzgar este caso!"</a:t>
            </a:r>
          </a:p>
          <a:p>
            <a:r>
              <a:rPr lang="es-CO" sz="2400" dirty="0" smtClean="0"/>
              <a:t>Lo mismo ocurrió con el Faraón. Al oír que Yosef le decía que debía designar a un hombre sabio y entendedor, señalo que su sueño no había sido, como él había pensado, en su honor, ni tampoco fue para que no fueran devastados por la hambruna, como habían pensado los egipcios. El objetivo del sueño del Faraón era para que Yosef ascendiera al pináculo del poder, "ya que Dios te hizo conocer todo esto, no hay nadie más entendedor ni más sabio que tú"</a:t>
            </a:r>
            <a:endParaRPr lang="es-CO"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41:41</a:t>
            </a:r>
            <a:r>
              <a:rPr lang="es-CO" sz="2400" dirty="0" smtClean="0"/>
              <a:t>   </a:t>
            </a:r>
            <a:r>
              <a:rPr lang="es-CO" sz="2400" dirty="0" err="1" smtClean="0"/>
              <a:t>Vayomer</a:t>
            </a:r>
            <a:r>
              <a:rPr lang="es-CO" sz="2400" dirty="0" smtClean="0"/>
              <a:t> </a:t>
            </a:r>
            <a:r>
              <a:rPr lang="es-CO" sz="2400" dirty="0" err="1" smtClean="0"/>
              <a:t>Par'oh</a:t>
            </a:r>
            <a:r>
              <a:rPr lang="es-CO" sz="2400" dirty="0" smtClean="0"/>
              <a:t> el-Yosef </a:t>
            </a:r>
            <a:r>
              <a:rPr lang="es-CO" sz="2400" dirty="0" err="1" smtClean="0"/>
              <a:t>re'eh</a:t>
            </a:r>
            <a:r>
              <a:rPr lang="es-CO" sz="2400" dirty="0" smtClean="0"/>
              <a:t> </a:t>
            </a:r>
            <a:r>
              <a:rPr lang="es-CO" sz="2400" dirty="0" err="1" smtClean="0"/>
              <a:t>natati</a:t>
            </a:r>
            <a:r>
              <a:rPr lang="es-CO" sz="2400" dirty="0" smtClean="0"/>
              <a:t> </a:t>
            </a:r>
            <a:r>
              <a:rPr lang="es-CO" sz="2400" dirty="0" err="1" smtClean="0"/>
              <a:t>otja</a:t>
            </a:r>
            <a:r>
              <a:rPr lang="es-CO" sz="2400" dirty="0" smtClean="0"/>
              <a:t> al </a:t>
            </a:r>
            <a:r>
              <a:rPr lang="es-CO" sz="2400" dirty="0" err="1" smtClean="0"/>
              <a:t>kol-erets</a:t>
            </a:r>
            <a:r>
              <a:rPr lang="es-CO" sz="2400" dirty="0" smtClean="0"/>
              <a:t> </a:t>
            </a:r>
            <a:r>
              <a:rPr lang="es-CO" sz="2400" dirty="0" err="1" smtClean="0"/>
              <a:t>Mitsrayim</a:t>
            </a:r>
            <a:r>
              <a:rPr lang="es-CO" sz="2400" dirty="0" smtClean="0"/>
              <a:t>. </a:t>
            </a:r>
          </a:p>
          <a:p>
            <a:r>
              <a:rPr lang="es-CO" sz="2400" dirty="0" smtClean="0"/>
              <a:t>Y dijo el Faraón a José: Mira que te he puesto sobre toda la tierra de Egipto.</a:t>
            </a:r>
          </a:p>
          <a:p>
            <a:r>
              <a:rPr lang="es-CO" sz="2400" dirty="0" smtClean="0"/>
              <a:t>El Sforno explica que el Faraón le daba una advertencia a Yosef, como diciendo "Piénsalo bien. Asegúrate de manejarte de modo tal que las cosas lleguen a su fin apropiado. Pues he colocado en tus manos un asunto muy importante".</a:t>
            </a:r>
          </a:p>
          <a:p>
            <a:r>
              <a:rPr lang="es-CO" sz="2400" dirty="0" smtClean="0"/>
              <a:t>¿Por qué hacía falta que el Faraón le diera una advertencia a Yosef?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El Faraón ya se había dado cuenta de que Yosef era un hombre de Dios, sin precedentes tanto en sabiduría como en percepción. </a:t>
            </a:r>
          </a:p>
          <a:p>
            <a:r>
              <a:rPr lang="es-CO" sz="2400" dirty="0" smtClean="0"/>
              <a:t>Por cierto que una persona así es confiable, y tratará todo lo necesario para evitar el desastre y rescatar al mundo de la hambruna. </a:t>
            </a:r>
          </a:p>
          <a:p>
            <a:r>
              <a:rPr lang="es-CO" sz="2400" dirty="0" smtClean="0"/>
              <a:t>Sin embargo, el Faraón sí le hace una advertencia. </a:t>
            </a:r>
          </a:p>
          <a:p>
            <a:r>
              <a:rPr lang="es-CO" sz="2400" dirty="0" smtClean="0"/>
              <a:t>Por lo tanto, debe ser que tanto alguien del calibre de Yosef, hombre de Dios, quien es consciente de que el más mínimo error puede causar una catástrofe, inclusive semejante persona tiene la obligación de examinar cada uno de sus actos a fin de evitar un paso en falso.</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El hombre fue formado con elementos bajos y materiales. </a:t>
            </a:r>
          </a:p>
          <a:p>
            <a:r>
              <a:rPr lang="es-CO" sz="2400" dirty="0" smtClean="0"/>
              <a:t>Por más grande que sea su intelecto, es un ser que posee una mente muy pequeña y una visión muy limitada.</a:t>
            </a:r>
          </a:p>
          <a:p>
            <a:r>
              <a:rPr lang="es-CO" sz="2400" dirty="0" smtClean="0"/>
              <a:t>Por eso, si no revisa constantemente el camino pero el que anda, es muy posible que, a pesar de saber que el futuro descansa sobre sus hombros, se vuelva negligente, cayendo así presa del desastre.</a:t>
            </a:r>
          </a:p>
          <a:p>
            <a:r>
              <a:rPr lang="es-CO" sz="2400" dirty="0" smtClean="0"/>
              <a:t>Tras el retorno del desfile de la investidura como </a:t>
            </a:r>
            <a:r>
              <a:rPr lang="es-CO" sz="2400" dirty="0" smtClean="0"/>
              <a:t>V</a:t>
            </a:r>
            <a:r>
              <a:rPr lang="es-CO" sz="2400" dirty="0" smtClean="0"/>
              <a:t>irrey, el faraón le indica que sin el permiso de Yosef nadie puede levantar ni la mano ni el pie en toda la tierra de Egipto.</a:t>
            </a:r>
            <a:endParaRPr lang="es-CO"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41:43</a:t>
            </a:r>
            <a:r>
              <a:rPr lang="es-CO" sz="2400" dirty="0" smtClean="0"/>
              <a:t>  </a:t>
            </a:r>
            <a:r>
              <a:rPr lang="es-CO" sz="2400" dirty="0" err="1" smtClean="0"/>
              <a:t>Vayarkev</a:t>
            </a:r>
            <a:r>
              <a:rPr lang="es-CO" sz="2400" dirty="0" smtClean="0"/>
              <a:t> </a:t>
            </a:r>
            <a:r>
              <a:rPr lang="es-CO" sz="2400" dirty="0" err="1" smtClean="0"/>
              <a:t>oto</a:t>
            </a:r>
            <a:r>
              <a:rPr lang="es-CO" sz="2400" dirty="0" smtClean="0"/>
              <a:t> </a:t>
            </a:r>
            <a:r>
              <a:rPr lang="es-CO" sz="2400" dirty="0" err="1" smtClean="0"/>
              <a:t>bemirkevet</a:t>
            </a:r>
            <a:r>
              <a:rPr lang="es-CO" sz="2400" dirty="0" smtClean="0"/>
              <a:t> </a:t>
            </a:r>
            <a:r>
              <a:rPr lang="es-CO" sz="2400" dirty="0" err="1" smtClean="0"/>
              <a:t>hamishneh</a:t>
            </a:r>
            <a:r>
              <a:rPr lang="es-CO" sz="2400" dirty="0" smtClean="0"/>
              <a:t> asher-lo </a:t>
            </a:r>
            <a:r>
              <a:rPr lang="es-CO" sz="2400" dirty="0" err="1" smtClean="0"/>
              <a:t>vayikre'u</a:t>
            </a:r>
            <a:r>
              <a:rPr lang="es-CO" sz="2400" dirty="0" smtClean="0"/>
              <a:t> </a:t>
            </a:r>
            <a:r>
              <a:rPr lang="es-CO" sz="2400" dirty="0" err="1" smtClean="0"/>
              <a:t>lefanav</a:t>
            </a:r>
            <a:r>
              <a:rPr lang="es-CO" sz="2400" dirty="0" smtClean="0"/>
              <a:t> </a:t>
            </a:r>
            <a:r>
              <a:rPr lang="es-CO" sz="2400" dirty="0" err="1" smtClean="0"/>
              <a:t>avrej</a:t>
            </a:r>
            <a:r>
              <a:rPr lang="es-CO" sz="2400" dirty="0" smtClean="0"/>
              <a:t> </a:t>
            </a:r>
            <a:r>
              <a:rPr lang="es-CO" sz="2400" dirty="0" err="1" smtClean="0"/>
              <a:t>venaton</a:t>
            </a:r>
            <a:r>
              <a:rPr lang="es-CO" sz="2400" dirty="0" smtClean="0"/>
              <a:t> </a:t>
            </a:r>
            <a:r>
              <a:rPr lang="es-CO" sz="2400" dirty="0" err="1" smtClean="0"/>
              <a:t>oto</a:t>
            </a:r>
            <a:r>
              <a:rPr lang="es-CO" sz="2400" dirty="0" smtClean="0"/>
              <a:t> al </a:t>
            </a:r>
            <a:r>
              <a:rPr lang="es-CO" sz="2400" dirty="0" err="1" smtClean="0"/>
              <a:t>kol-erets</a:t>
            </a:r>
            <a:r>
              <a:rPr lang="es-CO" sz="2400" dirty="0" smtClean="0"/>
              <a:t> </a:t>
            </a:r>
            <a:r>
              <a:rPr lang="es-CO" sz="2400" dirty="0" err="1" smtClean="0"/>
              <a:t>Mitsrayim</a:t>
            </a:r>
            <a:r>
              <a:rPr lang="es-CO" sz="2400" dirty="0" smtClean="0"/>
              <a:t>. </a:t>
            </a:r>
          </a:p>
          <a:p>
            <a:r>
              <a:rPr lang="es-CO" sz="2400" i="1" dirty="0" smtClean="0"/>
              <a:t>y le hizo subir en la carroza que tenía para el virrey, y pregonaban delante de él: !</a:t>
            </a:r>
            <a:r>
              <a:rPr lang="es-CO" sz="2400" i="1" dirty="0" err="1" smtClean="0"/>
              <a:t>Avrej</a:t>
            </a:r>
            <a:r>
              <a:rPr lang="es-CO" sz="2400" i="1" dirty="0" smtClean="0"/>
              <a:t>! </a:t>
            </a:r>
            <a:r>
              <a:rPr lang="es-CO" sz="2400" i="1" dirty="0" smtClean="0">
                <a:solidFill>
                  <a:schemeClr val="tx1"/>
                </a:solidFill>
              </a:rPr>
              <a:t>¡Doblad la rodilla! </a:t>
            </a:r>
            <a:r>
              <a:rPr lang="es-CO" sz="2400" i="1" dirty="0" smtClean="0"/>
              <a:t> poniéndolo así sobre toda la tierra de Egipto.</a:t>
            </a:r>
          </a:p>
          <a:p>
            <a:r>
              <a:rPr lang="es-CO" sz="2400" dirty="0" smtClean="0"/>
              <a:t>La paz es la unión de los opuestos. "Aquél que hace la paz en Sus Lugares Altos". </a:t>
            </a:r>
          </a:p>
          <a:p>
            <a:r>
              <a:rPr lang="es-CO" sz="2400" dirty="0" smtClean="0"/>
              <a:t>Declaramos cuando rezamos: “Osé shalom </a:t>
            </a:r>
            <a:r>
              <a:rPr lang="es-CO" sz="2400" dirty="0" err="1" smtClean="0"/>
              <a:t>bimromab</a:t>
            </a:r>
            <a:r>
              <a:rPr lang="es-CO" sz="2400" dirty="0" smtClean="0"/>
              <a:t> </a:t>
            </a:r>
            <a:r>
              <a:rPr lang="es-CO" sz="2400" dirty="0" err="1" smtClean="0"/>
              <a:t>hu</a:t>
            </a:r>
            <a:r>
              <a:rPr lang="es-CO" sz="2400" dirty="0" smtClean="0"/>
              <a:t> </a:t>
            </a:r>
            <a:r>
              <a:rPr lang="es-CO" sz="2400" dirty="0" err="1" smtClean="0"/>
              <a:t>berajamav</a:t>
            </a:r>
            <a:r>
              <a:rPr lang="es-CO" sz="2400" dirty="0" smtClean="0"/>
              <a:t> </a:t>
            </a:r>
            <a:r>
              <a:rPr lang="es-CO" sz="2400" dirty="0" err="1" smtClean="0"/>
              <a:t>ya’asé</a:t>
            </a:r>
            <a:r>
              <a:rPr lang="es-CO" sz="2400" dirty="0" smtClean="0"/>
              <a:t> shalom </a:t>
            </a:r>
            <a:r>
              <a:rPr lang="es-CO" sz="2400" dirty="0" err="1" smtClean="0"/>
              <a:t>alenu</a:t>
            </a:r>
            <a:r>
              <a:rPr lang="es-CO" sz="2400" dirty="0" smtClean="0"/>
              <a:t>, </a:t>
            </a:r>
            <a:r>
              <a:rPr lang="es-CO" sz="2400" dirty="0" err="1" smtClean="0"/>
              <a:t>ve’al</a:t>
            </a:r>
            <a:r>
              <a:rPr lang="es-CO" sz="2400" dirty="0" smtClean="0"/>
              <a:t> </a:t>
            </a:r>
            <a:r>
              <a:rPr lang="es-CO" sz="2400" dirty="0" err="1" smtClean="0"/>
              <a:t>kol</a:t>
            </a:r>
            <a:r>
              <a:rPr lang="es-CO" sz="2400" dirty="0" smtClean="0"/>
              <a:t> amó Israel…”</a:t>
            </a:r>
          </a:p>
          <a:p>
            <a:r>
              <a:rPr lang="es-CO" sz="2400" dirty="0" smtClean="0"/>
              <a:t>El que hace la paz en Sus alturas, por Su misericordia haga la paz para nosotros y para todo Su Pueblo Israel…</a:t>
            </a:r>
            <a:endParaRPr lang="es-CO" sz="24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En "Sus Lugares Altos" hay un ángel de fuego y un ángel de agua.. Opuestos. </a:t>
            </a:r>
          </a:p>
          <a:p>
            <a:r>
              <a:rPr lang="es-CO" sz="2400" dirty="0" smtClean="0"/>
              <a:t>“El agua apaga el fuego. Pero Hashem hace la paz entre el fuego y el agua, y los une.</a:t>
            </a:r>
          </a:p>
          <a:p>
            <a:r>
              <a:rPr lang="es-CO" sz="2400" dirty="0" smtClean="0"/>
              <a:t>Ese rasgo, la unión de los opuestos, es el rasgo distintivo de Yosef ha Tzadik. Porque Yosef une dos opuestos: la benevolencia y el juicio.</a:t>
            </a:r>
          </a:p>
          <a:p>
            <a:r>
              <a:rPr lang="es-CO" sz="2400" dirty="0" smtClean="0"/>
              <a:t>Yosef personifica "acercar con la mano derecha", la mano de la benevolencia, y "alejar con la izquierda", la mano del juicio.</a:t>
            </a:r>
          </a:p>
          <a:p>
            <a:r>
              <a:rPr lang="es-CO" sz="2400" dirty="0" smtClean="0"/>
              <a:t> El perfecto equilibrio. Por un lado, el Yosef que domina y gobierna con juicio. Por otro lado, el Yosef que le da de comer a todo el mundo.</a:t>
            </a:r>
            <a:endParaRPr lang="es-CO" sz="2400"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CO" sz="2200" dirty="0" smtClean="0"/>
              <a:t>Ese rasgo de "paz" está implícito en su nombre "</a:t>
            </a:r>
            <a:r>
              <a:rPr lang="es-CO" sz="2200" dirty="0" err="1" smtClean="0"/>
              <a:t>Avrej</a:t>
            </a:r>
            <a:r>
              <a:rPr lang="es-CO" sz="2200" dirty="0" smtClean="0"/>
              <a:t>". Un </a:t>
            </a:r>
            <a:r>
              <a:rPr lang="es-CO" sz="2200" i="1" dirty="0" err="1" smtClean="0"/>
              <a:t>av</a:t>
            </a:r>
            <a:r>
              <a:rPr lang="es-CO" sz="2200" dirty="0" smtClean="0"/>
              <a:t> (padre)</a:t>
            </a:r>
            <a:r>
              <a:rPr lang="es-CO" sz="2200" i="1" dirty="0" smtClean="0"/>
              <a:t> </a:t>
            </a:r>
            <a:r>
              <a:rPr lang="es-CO" sz="2200" dirty="0" smtClean="0"/>
              <a:t>en sabiduría, y </a:t>
            </a:r>
            <a:r>
              <a:rPr lang="es-CO" sz="2200" i="1" dirty="0" err="1" smtClean="0"/>
              <a:t>raj</a:t>
            </a:r>
            <a:r>
              <a:rPr lang="es-CO" sz="2200" dirty="0" smtClean="0"/>
              <a:t> (suave, blando) en años.</a:t>
            </a:r>
          </a:p>
          <a:p>
            <a:r>
              <a:rPr lang="es-CO" sz="2200" dirty="0" smtClean="0"/>
              <a:t>Dos perspectivas del mundo: una de expansión y una de constricción. </a:t>
            </a:r>
          </a:p>
          <a:p>
            <a:r>
              <a:rPr lang="es-CO" sz="2200" dirty="0" smtClean="0"/>
              <a:t>La de expansión es la visión de la benevolencia. La benevolencia, por naturaleza, busca expandirse, aumentar, dar, extenderse, ensancharse. </a:t>
            </a:r>
          </a:p>
          <a:p>
            <a:r>
              <a:rPr lang="es-CO" sz="2200" dirty="0" smtClean="0"/>
              <a:t>Es la cualidad del "</a:t>
            </a:r>
            <a:r>
              <a:rPr lang="es-CO" sz="2200" i="1" dirty="0" smtClean="0"/>
              <a:t>Av</a:t>
            </a:r>
            <a:r>
              <a:rPr lang="es-CO" sz="2200" dirty="0" smtClean="0"/>
              <a:t>", del padre, el padre sabio por los años.</a:t>
            </a:r>
          </a:p>
          <a:p>
            <a:r>
              <a:rPr lang="es-CO" sz="2200" dirty="0" smtClean="0"/>
              <a:t>Y, por otro lado,</a:t>
            </a:r>
            <a:r>
              <a:rPr lang="es-CO" sz="2200" i="1" dirty="0" smtClean="0"/>
              <a:t> </a:t>
            </a:r>
            <a:r>
              <a:rPr lang="es-CO" sz="2200" i="1" dirty="0" err="1" smtClean="0"/>
              <a:t>raj</a:t>
            </a:r>
            <a:r>
              <a:rPr lang="es-CO" sz="2200" i="1" dirty="0" smtClean="0"/>
              <a:t> </a:t>
            </a:r>
            <a:r>
              <a:rPr lang="es-CO" sz="2200" dirty="0" smtClean="0"/>
              <a:t>, blando en años, el aspecto de constricción, de visión limitada, la marca de la juventud y la impetuosidad que no ve más allá de mañana. "Queremos el mundo, y lo queremos ahora!".</a:t>
            </a:r>
          </a:p>
          <a:p>
            <a:r>
              <a:rPr lang="es-CO" sz="2200" dirty="0" smtClean="0"/>
              <a:t>Benevolencia y juicio. Fuego y agua. Yosef ha Tzadik. La esencia de la paz.  </a:t>
            </a:r>
            <a:r>
              <a:rPr lang="es-CO" sz="1400" i="1" dirty="0" smtClean="0"/>
              <a:t>(Adaptado de Rabí R.D.S. en </a:t>
            </a:r>
            <a:r>
              <a:rPr lang="es-CO" sz="1400" i="1" dirty="0" err="1" smtClean="0"/>
              <a:t>Iturei</a:t>
            </a:r>
            <a:r>
              <a:rPr lang="es-CO" sz="1400" i="1" dirty="0" smtClean="0"/>
              <a:t> Torá)</a:t>
            </a:r>
            <a:endParaRPr lang="es-CO" sz="2400"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CO" sz="2400" b="1" dirty="0" smtClean="0">
                <a:hlinkClick r:id="rId4"/>
              </a:rPr>
              <a:t>41:45</a:t>
            </a:r>
            <a:r>
              <a:rPr lang="es-CO" sz="2400" dirty="0" smtClean="0"/>
              <a:t>   </a:t>
            </a:r>
            <a:r>
              <a:rPr lang="es-CO" sz="2400" dirty="0" err="1" smtClean="0"/>
              <a:t>Vayikra</a:t>
            </a:r>
            <a:r>
              <a:rPr lang="es-CO" sz="2400" dirty="0" smtClean="0"/>
              <a:t> </a:t>
            </a:r>
            <a:r>
              <a:rPr lang="es-CO" sz="2400" dirty="0" err="1" smtClean="0"/>
              <a:t>Far'oh</a:t>
            </a:r>
            <a:r>
              <a:rPr lang="es-CO" sz="2400" dirty="0" smtClean="0"/>
              <a:t> shem-Yosef </a:t>
            </a:r>
            <a:r>
              <a:rPr lang="es-CO" sz="2400" dirty="0" err="1" smtClean="0"/>
              <a:t>Tsofnat</a:t>
            </a:r>
            <a:r>
              <a:rPr lang="es-CO" sz="2400" dirty="0" smtClean="0"/>
              <a:t> </a:t>
            </a:r>
            <a:r>
              <a:rPr lang="es-CO" sz="2400" dirty="0" err="1" smtClean="0"/>
              <a:t>Paneaj</a:t>
            </a:r>
            <a:r>
              <a:rPr lang="es-CO" sz="2400" dirty="0" smtClean="0"/>
              <a:t> </a:t>
            </a:r>
            <a:r>
              <a:rPr lang="es-CO" sz="2400" dirty="0" err="1" smtClean="0"/>
              <a:t>vayiten</a:t>
            </a:r>
            <a:r>
              <a:rPr lang="es-CO" sz="2400" dirty="0" smtClean="0"/>
              <a:t>-lo et-</a:t>
            </a:r>
            <a:r>
              <a:rPr lang="es-CO" sz="2400" dirty="0" err="1" smtClean="0"/>
              <a:t>Osnat</a:t>
            </a:r>
            <a:r>
              <a:rPr lang="es-CO" sz="2400" dirty="0" smtClean="0"/>
              <a:t> bat-</a:t>
            </a:r>
            <a:r>
              <a:rPr lang="es-CO" sz="2400" dirty="0" err="1" smtClean="0"/>
              <a:t>Poti</a:t>
            </a:r>
            <a:r>
              <a:rPr lang="es-CO" sz="2400" dirty="0" smtClean="0"/>
              <a:t> </a:t>
            </a:r>
            <a:r>
              <a:rPr lang="es-CO" sz="2400" dirty="0" err="1" smtClean="0"/>
              <a:t>Fera</a:t>
            </a:r>
            <a:r>
              <a:rPr lang="es-CO" sz="2400" dirty="0" smtClean="0"/>
              <a:t> </a:t>
            </a:r>
            <a:r>
              <a:rPr lang="es-CO" sz="2400" dirty="0" err="1" smtClean="0"/>
              <a:t>kohen</a:t>
            </a:r>
            <a:r>
              <a:rPr lang="es-CO" sz="2400" dirty="0" smtClean="0"/>
              <a:t> On </a:t>
            </a:r>
            <a:r>
              <a:rPr lang="es-CO" sz="2400" dirty="0" err="1" smtClean="0"/>
              <a:t>le'ishah</a:t>
            </a:r>
            <a:r>
              <a:rPr lang="es-CO" sz="2400" dirty="0" smtClean="0"/>
              <a:t> </a:t>
            </a:r>
            <a:r>
              <a:rPr lang="es-CO" sz="2400" dirty="0" err="1" smtClean="0"/>
              <a:t>vayetse</a:t>
            </a:r>
            <a:r>
              <a:rPr lang="es-CO" sz="2400" dirty="0" smtClean="0"/>
              <a:t> Yosef al-</a:t>
            </a:r>
            <a:r>
              <a:rPr lang="es-CO" sz="2400" dirty="0" err="1" smtClean="0"/>
              <a:t>erets</a:t>
            </a:r>
            <a:r>
              <a:rPr lang="es-CO" sz="2400" dirty="0" smtClean="0"/>
              <a:t> </a:t>
            </a:r>
            <a:r>
              <a:rPr lang="es-CO" sz="2400" dirty="0" err="1" smtClean="0"/>
              <a:t>Mitsrayim</a:t>
            </a:r>
            <a:r>
              <a:rPr lang="es-CO" sz="2400" dirty="0" smtClean="0"/>
              <a:t>. </a:t>
            </a:r>
          </a:p>
          <a:p>
            <a:r>
              <a:rPr lang="es-CO" sz="2400" i="1" dirty="0" smtClean="0"/>
              <a:t>Y el Faraón le puso a José el nombre de </a:t>
            </a:r>
            <a:r>
              <a:rPr lang="es-CO" sz="2400" i="1" dirty="0" err="1" smtClean="0"/>
              <a:t>Tzafenat-Panéaj</a:t>
            </a:r>
            <a:r>
              <a:rPr lang="es-CO" sz="2400" i="1" dirty="0" smtClean="0"/>
              <a:t>, y le dio por mujer a Asenat, hija de </a:t>
            </a:r>
            <a:r>
              <a:rPr lang="es-CO" sz="2400" i="1" dirty="0" err="1" smtClean="0"/>
              <a:t>Poti-Fera</a:t>
            </a:r>
            <a:r>
              <a:rPr lang="es-CO" sz="2400" i="1" dirty="0" smtClean="0"/>
              <a:t>,  sacerdote (jefe) de On. Y salió José por la tierra de Egipto.</a:t>
            </a:r>
          </a:p>
          <a:p>
            <a:r>
              <a:rPr lang="es-CO" sz="2400" dirty="0" smtClean="0"/>
              <a:t>Antiguamente se les colocaba un nombre especial a las personas que eran levantadas para un digno cargo.</a:t>
            </a:r>
          </a:p>
          <a:p>
            <a:r>
              <a:rPr lang="es-CO" sz="2400" dirty="0" smtClean="0"/>
              <a:t>En el caso de Yosef se le asignó </a:t>
            </a:r>
            <a:r>
              <a:rPr lang="es-CO" sz="2400" dirty="0" err="1" smtClean="0"/>
              <a:t>Tzafnat</a:t>
            </a:r>
            <a:r>
              <a:rPr lang="es-CO" sz="2400" dirty="0" smtClean="0"/>
              <a:t> </a:t>
            </a:r>
            <a:r>
              <a:rPr lang="es-CO" sz="2400" dirty="0" err="1" smtClean="0"/>
              <a:t>Paneaj</a:t>
            </a:r>
            <a:r>
              <a:rPr lang="es-CO" sz="2400" dirty="0" smtClean="0"/>
              <a:t>.</a:t>
            </a:r>
          </a:p>
          <a:p>
            <a:r>
              <a:rPr lang="es-CO" sz="2400" dirty="0" smtClean="0"/>
              <a:t>Rashí y Rambam lo interpretan como: “</a:t>
            </a:r>
            <a:r>
              <a:rPr lang="es-CO" sz="2400" dirty="0" err="1" smtClean="0"/>
              <a:t>Mefaresh</a:t>
            </a:r>
            <a:r>
              <a:rPr lang="es-CO" sz="2400" dirty="0" smtClean="0"/>
              <a:t> </a:t>
            </a:r>
            <a:r>
              <a:rPr lang="es-CO" sz="2400" dirty="0" err="1" smtClean="0"/>
              <a:t>Hatzefunot</a:t>
            </a:r>
            <a:r>
              <a:rPr lang="es-CO" sz="2400" dirty="0" smtClean="0"/>
              <a:t>” –el que explica lo oculto- </a:t>
            </a:r>
            <a:endParaRPr lang="es-CO" sz="2400"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CO" sz="2400" dirty="0" smtClean="0"/>
              <a:t>Nos explica el Zohar que el cambio de nombre fue un ejemplo de la Divina Providencia, ya que ayudó a ocultar la identidad de Yosef de su familia, con el propósito de que sus sueños pudieran cumplirse de acuerdo al plan Divino.</a:t>
            </a:r>
          </a:p>
          <a:p>
            <a:r>
              <a:rPr lang="es-CO" sz="2400" dirty="0" smtClean="0"/>
              <a:t>Se le entrega a </a:t>
            </a:r>
            <a:r>
              <a:rPr lang="es-CO" sz="2400" dirty="0" err="1" smtClean="0"/>
              <a:t>Osnat</a:t>
            </a:r>
            <a:r>
              <a:rPr lang="es-CO" sz="2400" dirty="0" smtClean="0"/>
              <a:t>, la hija de Potifar, como esposa.</a:t>
            </a:r>
          </a:p>
          <a:p>
            <a:r>
              <a:rPr lang="es-CO" sz="2400" dirty="0" smtClean="0"/>
              <a:t>De acuerdo con </a:t>
            </a:r>
            <a:r>
              <a:rPr lang="es-CO" sz="2400" dirty="0" err="1" smtClean="0"/>
              <a:t>Alshij</a:t>
            </a:r>
            <a:r>
              <a:rPr lang="es-CO" sz="2400" dirty="0" smtClean="0"/>
              <a:t>, el que </a:t>
            </a:r>
            <a:r>
              <a:rPr lang="es-CO" sz="2400" dirty="0" err="1" smtClean="0"/>
              <a:t>Potifera</a:t>
            </a:r>
            <a:r>
              <a:rPr lang="es-CO" sz="2400" dirty="0" smtClean="0"/>
              <a:t> le hubiera permitido casarse con </a:t>
            </a:r>
            <a:r>
              <a:rPr lang="es-CO" sz="2400" dirty="0" err="1" smtClean="0"/>
              <a:t>Osnat</a:t>
            </a:r>
            <a:r>
              <a:rPr lang="es-CO" sz="2400" dirty="0" smtClean="0"/>
              <a:t>, fue una manera de reivindicarse Yosef con todo Egipto por el mal causado por la esposa de Potifar, demostrando ante los ojos de todos que Yosef era inocente de los cargos que se le imputaron de haber atacado a su mujer.</a:t>
            </a:r>
            <a:endParaRPr lang="es-CO" sz="24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CO" sz="2400" b="1" dirty="0" smtClean="0">
                <a:hlinkClick r:id="rId4"/>
              </a:rPr>
              <a:t>41:46</a:t>
            </a:r>
            <a:r>
              <a:rPr lang="es-CO" sz="2400" dirty="0" smtClean="0"/>
              <a:t>   </a:t>
            </a:r>
            <a:r>
              <a:rPr lang="es-CO" sz="2400" dirty="0" err="1" smtClean="0"/>
              <a:t>VeYosef</a:t>
            </a:r>
            <a:r>
              <a:rPr lang="es-CO" sz="2400" dirty="0" smtClean="0"/>
              <a:t> ben-</a:t>
            </a:r>
            <a:r>
              <a:rPr lang="es-CO" sz="2400" dirty="0" err="1" smtClean="0"/>
              <a:t>shloshim</a:t>
            </a:r>
            <a:r>
              <a:rPr lang="es-CO" sz="2400" dirty="0" smtClean="0"/>
              <a:t> </a:t>
            </a:r>
            <a:r>
              <a:rPr lang="es-CO" sz="2400" dirty="0" err="1" smtClean="0"/>
              <a:t>shanah</a:t>
            </a:r>
            <a:r>
              <a:rPr lang="es-CO" sz="2400" dirty="0" smtClean="0"/>
              <a:t> </a:t>
            </a:r>
            <a:r>
              <a:rPr lang="es-CO" sz="2400" dirty="0" err="1" smtClean="0"/>
              <a:t>be'omdo</a:t>
            </a:r>
            <a:r>
              <a:rPr lang="es-CO" sz="2400" dirty="0" smtClean="0"/>
              <a:t> </a:t>
            </a:r>
            <a:r>
              <a:rPr lang="es-CO" sz="2400" dirty="0" err="1" smtClean="0"/>
              <a:t>lifney</a:t>
            </a:r>
            <a:r>
              <a:rPr lang="es-CO" sz="2400" dirty="0" smtClean="0"/>
              <a:t> </a:t>
            </a:r>
            <a:r>
              <a:rPr lang="es-CO" sz="2400" dirty="0" err="1" smtClean="0"/>
              <a:t>Par'oh</a:t>
            </a:r>
            <a:r>
              <a:rPr lang="es-CO" sz="2400" dirty="0" smtClean="0"/>
              <a:t> </a:t>
            </a:r>
            <a:r>
              <a:rPr lang="es-CO" sz="2400" dirty="0" err="1" smtClean="0"/>
              <a:t>melej-Mitsrayim</a:t>
            </a:r>
            <a:r>
              <a:rPr lang="es-CO" sz="2400" dirty="0" smtClean="0"/>
              <a:t> </a:t>
            </a:r>
            <a:r>
              <a:rPr lang="es-CO" sz="2400" dirty="0" err="1" smtClean="0"/>
              <a:t>vayetse</a:t>
            </a:r>
            <a:r>
              <a:rPr lang="es-CO" sz="2400" dirty="0" smtClean="0"/>
              <a:t> Yosef </a:t>
            </a:r>
            <a:r>
              <a:rPr lang="es-CO" sz="2400" dirty="0" err="1" smtClean="0"/>
              <a:t>milifney</a:t>
            </a:r>
            <a:r>
              <a:rPr lang="es-CO" sz="2400" dirty="0" smtClean="0"/>
              <a:t> </a:t>
            </a:r>
            <a:r>
              <a:rPr lang="es-CO" sz="2400" dirty="0" err="1" smtClean="0"/>
              <a:t>Far'oh</a:t>
            </a:r>
            <a:r>
              <a:rPr lang="es-CO" sz="2400" dirty="0" smtClean="0"/>
              <a:t> </a:t>
            </a:r>
            <a:r>
              <a:rPr lang="es-CO" sz="2400" dirty="0" err="1" smtClean="0"/>
              <a:t>vaya'avor</a:t>
            </a:r>
            <a:r>
              <a:rPr lang="es-CO" sz="2400" dirty="0" smtClean="0"/>
              <a:t> </a:t>
            </a:r>
            <a:r>
              <a:rPr lang="es-CO" sz="2400" dirty="0" err="1" smtClean="0"/>
              <a:t>bejol</a:t>
            </a:r>
            <a:r>
              <a:rPr lang="es-CO" sz="2400" dirty="0" smtClean="0"/>
              <a:t> </a:t>
            </a:r>
            <a:r>
              <a:rPr lang="es-CO" sz="2400" dirty="0" err="1" smtClean="0"/>
              <a:t>erets</a:t>
            </a:r>
            <a:r>
              <a:rPr lang="es-CO" sz="2400" dirty="0" smtClean="0"/>
              <a:t> </a:t>
            </a:r>
            <a:r>
              <a:rPr lang="es-CO" sz="2400" dirty="0" err="1" smtClean="0"/>
              <a:t>Mitsrayim</a:t>
            </a:r>
            <a:r>
              <a:rPr lang="es-CO" sz="2400" dirty="0" smtClean="0"/>
              <a:t>. </a:t>
            </a:r>
          </a:p>
          <a:p>
            <a:r>
              <a:rPr lang="es-CO" sz="2400" dirty="0" smtClean="0"/>
              <a:t>Y José era de edad de treinta años cuando se presentó delante del Faraón, rey de Egipto, y recorrió toda la tierra de Egipto.</a:t>
            </a:r>
          </a:p>
          <a:p>
            <a:r>
              <a:rPr lang="es-CO" sz="2400" dirty="0" smtClean="0"/>
              <a:t>Aquí Yosef cumple 13 años de haber sido separado del seno de su familia por causa de sus hermanos.</a:t>
            </a:r>
          </a:p>
          <a:p>
            <a:r>
              <a:rPr lang="es-CO" sz="2400" dirty="0" smtClean="0"/>
              <a:t>Yosef recorre todo Egipto hablando con la gente y recomendándoles que construyeran graneros para almacenar los productos porque la hambruna era inminente.</a:t>
            </a:r>
            <a:endParaRPr lang="es-CO" sz="240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CO" sz="2400" b="1" dirty="0" smtClean="0">
                <a:hlinkClick r:id="rId4"/>
              </a:rPr>
              <a:t>41:47</a:t>
            </a:r>
            <a:r>
              <a:rPr lang="es-CO" sz="2400" dirty="0" smtClean="0"/>
              <a:t>   </a:t>
            </a:r>
            <a:r>
              <a:rPr lang="es-CO" sz="2400" dirty="0" err="1" smtClean="0"/>
              <a:t>Vata'as</a:t>
            </a:r>
            <a:r>
              <a:rPr lang="es-CO" sz="2400" dirty="0" smtClean="0"/>
              <a:t> </a:t>
            </a:r>
            <a:r>
              <a:rPr lang="es-CO" sz="2400" dirty="0" err="1" smtClean="0"/>
              <a:t>ha'arets</a:t>
            </a:r>
            <a:r>
              <a:rPr lang="es-CO" sz="2400" dirty="0" smtClean="0"/>
              <a:t> </a:t>
            </a:r>
            <a:r>
              <a:rPr lang="es-CO" sz="2400" dirty="0" err="1" smtClean="0"/>
              <a:t>besheva</a:t>
            </a:r>
            <a:r>
              <a:rPr lang="es-CO" sz="2400" dirty="0" smtClean="0"/>
              <a:t> </a:t>
            </a:r>
            <a:r>
              <a:rPr lang="es-CO" sz="2400" dirty="0" err="1" smtClean="0"/>
              <a:t>shney</a:t>
            </a:r>
            <a:r>
              <a:rPr lang="es-CO" sz="2400" dirty="0" smtClean="0"/>
              <a:t> </a:t>
            </a:r>
            <a:r>
              <a:rPr lang="es-CO" sz="2400" dirty="0" err="1" smtClean="0"/>
              <a:t>hasava</a:t>
            </a:r>
            <a:r>
              <a:rPr lang="es-CO" sz="2400" dirty="0" smtClean="0"/>
              <a:t> </a:t>
            </a:r>
            <a:r>
              <a:rPr lang="es-CO" sz="2400" dirty="0" err="1" smtClean="0"/>
              <a:t>likmatsim</a:t>
            </a:r>
            <a:r>
              <a:rPr lang="es-CO" sz="2400" dirty="0" smtClean="0"/>
              <a:t>. </a:t>
            </a:r>
          </a:p>
          <a:p>
            <a:r>
              <a:rPr lang="es-CO" sz="2400" i="1" dirty="0" smtClean="0"/>
              <a:t>Y produjo la tierra, en los siete años de abundancia, a manos llenas. </a:t>
            </a:r>
          </a:p>
          <a:p>
            <a:r>
              <a:rPr lang="es-CO" sz="2400" b="1" dirty="0" smtClean="0">
                <a:hlinkClick r:id="rId5"/>
              </a:rPr>
              <a:t>41:48</a:t>
            </a:r>
            <a:r>
              <a:rPr lang="es-CO" sz="2400" dirty="0" smtClean="0"/>
              <a:t>   </a:t>
            </a:r>
            <a:r>
              <a:rPr lang="es-CO" sz="2400" dirty="0" err="1" smtClean="0"/>
              <a:t>Vayikbots</a:t>
            </a:r>
            <a:r>
              <a:rPr lang="es-CO" sz="2400" dirty="0" smtClean="0"/>
              <a:t> et-</a:t>
            </a:r>
            <a:r>
              <a:rPr lang="es-CO" sz="2400" dirty="0" err="1" smtClean="0"/>
              <a:t>kol</a:t>
            </a:r>
            <a:r>
              <a:rPr lang="es-CO" sz="2400" dirty="0" smtClean="0"/>
              <a:t>-</a:t>
            </a:r>
            <a:r>
              <a:rPr lang="es-CO" sz="2400" dirty="0" err="1" smtClean="0"/>
              <a:t>ojel</a:t>
            </a:r>
            <a:r>
              <a:rPr lang="es-CO" sz="2400" dirty="0" smtClean="0"/>
              <a:t> </a:t>
            </a:r>
            <a:r>
              <a:rPr lang="es-CO" sz="2400" dirty="0" err="1" smtClean="0"/>
              <a:t>sheva</a:t>
            </a:r>
            <a:r>
              <a:rPr lang="es-CO" sz="2400" dirty="0" smtClean="0"/>
              <a:t> </a:t>
            </a:r>
            <a:r>
              <a:rPr lang="es-CO" sz="2400" dirty="0" err="1" smtClean="0"/>
              <a:t>shanim</a:t>
            </a:r>
            <a:r>
              <a:rPr lang="es-CO" sz="2400" dirty="0" smtClean="0"/>
              <a:t> asher </a:t>
            </a:r>
            <a:r>
              <a:rPr lang="es-CO" sz="2400" dirty="0" err="1" smtClean="0"/>
              <a:t>hayu</a:t>
            </a:r>
            <a:r>
              <a:rPr lang="es-CO" sz="2400" dirty="0" smtClean="0"/>
              <a:t> </a:t>
            </a:r>
            <a:r>
              <a:rPr lang="es-CO" sz="2400" dirty="0" err="1" smtClean="0"/>
              <a:t>be'erets</a:t>
            </a:r>
            <a:r>
              <a:rPr lang="es-CO" sz="2400" dirty="0" smtClean="0"/>
              <a:t> </a:t>
            </a:r>
            <a:r>
              <a:rPr lang="es-CO" sz="2400" dirty="0" err="1" smtClean="0"/>
              <a:t>Mitsrayim</a:t>
            </a:r>
            <a:r>
              <a:rPr lang="es-CO" sz="2400" dirty="0" smtClean="0"/>
              <a:t> </a:t>
            </a:r>
            <a:r>
              <a:rPr lang="es-CO" sz="2400" dirty="0" err="1" smtClean="0"/>
              <a:t>vayiten-ojel</a:t>
            </a:r>
            <a:r>
              <a:rPr lang="es-CO" sz="2400" dirty="0" smtClean="0"/>
              <a:t> </a:t>
            </a:r>
            <a:r>
              <a:rPr lang="es-CO" sz="2400" dirty="0" err="1" smtClean="0"/>
              <a:t>be'arim</a:t>
            </a:r>
            <a:r>
              <a:rPr lang="es-CO" sz="2400" dirty="0" smtClean="0"/>
              <a:t> </a:t>
            </a:r>
            <a:r>
              <a:rPr lang="es-CO" sz="2400" dirty="0" err="1" smtClean="0"/>
              <a:t>ojel</a:t>
            </a:r>
            <a:r>
              <a:rPr lang="es-CO" sz="2400" dirty="0" smtClean="0"/>
              <a:t> </a:t>
            </a:r>
            <a:r>
              <a:rPr lang="es-CO" sz="2400" dirty="0" err="1" smtClean="0"/>
              <a:t>sdeh-ha'ir</a:t>
            </a:r>
            <a:r>
              <a:rPr lang="es-CO" sz="2400" dirty="0" smtClean="0"/>
              <a:t> asher </a:t>
            </a:r>
            <a:r>
              <a:rPr lang="es-CO" sz="2400" dirty="0" err="1" smtClean="0"/>
              <a:t>svivoteyha</a:t>
            </a:r>
            <a:r>
              <a:rPr lang="es-CO" sz="2400" dirty="0" smtClean="0"/>
              <a:t> </a:t>
            </a:r>
            <a:r>
              <a:rPr lang="es-CO" sz="2400" dirty="0" err="1" smtClean="0"/>
              <a:t>natan</a:t>
            </a:r>
            <a:r>
              <a:rPr lang="es-CO" sz="2400" dirty="0" smtClean="0"/>
              <a:t> </a:t>
            </a:r>
            <a:r>
              <a:rPr lang="es-CO" sz="2400" dirty="0" err="1" smtClean="0"/>
              <a:t>betojah</a:t>
            </a:r>
            <a:r>
              <a:rPr lang="es-CO" sz="2400" dirty="0" smtClean="0"/>
              <a:t>. </a:t>
            </a:r>
          </a:p>
          <a:p>
            <a:r>
              <a:rPr lang="es-CO" sz="2400" i="1" dirty="0" smtClean="0"/>
              <a:t>Y juntó José todos los víveres de los siete años (buenos) que hubo en la tierra de Egipto; y puso los víveres en las ciudades; los alimentos (productos) del campo que está alrededor de cada ciudad, los depositó dentro de la misma.</a:t>
            </a:r>
            <a:endParaRPr lang="es-CO" sz="2400" i="1"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CO" sz="2400" dirty="0" smtClean="0"/>
              <a:t>El Rabí David Féinstein comenta que con el objeto de prepararse para la hambruna, Yosef instituyó controles estrictos, de manera que no se desperdiciara ni siquiera un montón, ni una mano llena era de desperdiciar.</a:t>
            </a:r>
          </a:p>
          <a:p>
            <a:r>
              <a:rPr lang="es-CO" sz="2400" i="1" dirty="0" smtClean="0"/>
              <a:t>Ello permitió, contrario a lo que ocurre la mayoría de los casos, que cuando hay abundancia se despilfarra, todo </a:t>
            </a:r>
            <a:r>
              <a:rPr lang="es-CO" sz="2400" i="1" dirty="0" err="1" smtClean="0"/>
              <a:t>Egiptpo</a:t>
            </a:r>
            <a:r>
              <a:rPr lang="es-CO" sz="2400" i="1" dirty="0" smtClean="0"/>
              <a:t> pudo disfrutar de alimento durante los siguientes siete años de hambruna, y aun quedó para beneficiar al resto del mundo.</a:t>
            </a:r>
          </a:p>
          <a:p>
            <a:r>
              <a:rPr lang="es-CO" sz="2400" i="1" dirty="0" smtClean="0"/>
              <a:t>Al final, el beneficio lo recibió el faraón quien se enriqueció por haber tenido alimento abundante para ofrecer a las naciones vecinas.</a:t>
            </a:r>
            <a:endParaRPr lang="es-CO" sz="2400" i="1"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CO" sz="2400" dirty="0" smtClean="0"/>
              <a:t>Respecto de </a:t>
            </a:r>
            <a:r>
              <a:rPr lang="es-CO" sz="2400" dirty="0" err="1" smtClean="0"/>
              <a:t>Oznat</a:t>
            </a:r>
            <a:r>
              <a:rPr lang="es-CO" sz="2400" dirty="0" smtClean="0"/>
              <a:t> </a:t>
            </a:r>
            <a:r>
              <a:rPr lang="es-CO" sz="2400" dirty="0" smtClean="0"/>
              <a:t>bat </a:t>
            </a:r>
            <a:r>
              <a:rPr lang="es-CO" sz="2400" dirty="0" err="1" smtClean="0"/>
              <a:t>Potifera</a:t>
            </a:r>
            <a:r>
              <a:rPr lang="es-CO" sz="2400" dirty="0" smtClean="0"/>
              <a:t>, esposa de Yosef:</a:t>
            </a:r>
          </a:p>
          <a:p>
            <a:r>
              <a:rPr lang="es-ES" sz="2400" i="1" dirty="0" err="1" smtClean="0"/>
              <a:t>Yalkut</a:t>
            </a:r>
            <a:r>
              <a:rPr lang="es-ES" sz="2400" i="1" dirty="0" smtClean="0"/>
              <a:t> </a:t>
            </a:r>
            <a:r>
              <a:rPr lang="es-ES" sz="2400" i="1" dirty="0" err="1" smtClean="0"/>
              <a:t>Shimoni</a:t>
            </a:r>
            <a:r>
              <a:rPr lang="es-ES" sz="2400" i="1" dirty="0" smtClean="0"/>
              <a:t>, un compendio </a:t>
            </a:r>
            <a:r>
              <a:rPr lang="es-ES" sz="2400" i="1" dirty="0" smtClean="0"/>
              <a:t>de antiguos </a:t>
            </a:r>
            <a:r>
              <a:rPr lang="es-ES" sz="2400" i="1" dirty="0" smtClean="0"/>
              <a:t>Midrashim (recogido </a:t>
            </a:r>
            <a:r>
              <a:rPr lang="es-ES" sz="2400" i="1" dirty="0" smtClean="0"/>
              <a:t>cerca del siglo </a:t>
            </a:r>
            <a:r>
              <a:rPr lang="es-ES" sz="2400" i="1" dirty="0" smtClean="0"/>
              <a:t>12), nos dice que: "</a:t>
            </a:r>
            <a:r>
              <a:rPr lang="es-ES" sz="2400" i="1" dirty="0" err="1" smtClean="0"/>
              <a:t>Yesh</a:t>
            </a:r>
            <a:r>
              <a:rPr lang="es-ES" sz="2400" i="1" dirty="0" smtClean="0"/>
              <a:t> </a:t>
            </a:r>
            <a:r>
              <a:rPr lang="es-ES" sz="2400" i="1" dirty="0" err="1" smtClean="0"/>
              <a:t>Nashim</a:t>
            </a:r>
            <a:r>
              <a:rPr lang="es-ES" sz="2400" i="1" dirty="0" smtClean="0"/>
              <a:t> </a:t>
            </a:r>
            <a:r>
              <a:rPr lang="es-ES" sz="2400" i="1" dirty="0" err="1" smtClean="0"/>
              <a:t>Giyorot</a:t>
            </a:r>
            <a:r>
              <a:rPr lang="es-ES" sz="2400" i="1" dirty="0" smtClean="0"/>
              <a:t> </a:t>
            </a:r>
            <a:r>
              <a:rPr lang="es-ES" sz="2400" i="1" dirty="0" err="1" smtClean="0"/>
              <a:t>Chasidot</a:t>
            </a:r>
            <a:r>
              <a:rPr lang="es-ES" sz="2400" i="1" dirty="0" smtClean="0"/>
              <a:t>", </a:t>
            </a:r>
            <a:r>
              <a:rPr lang="es-ES" sz="2400" i="1" dirty="0" smtClean="0"/>
              <a:t>hubo mujeres piadosas que </a:t>
            </a:r>
            <a:r>
              <a:rPr lang="es-ES" sz="2400" i="1" dirty="0" smtClean="0"/>
              <a:t>optaron por pertenecer al Pueblo de Israel. </a:t>
            </a:r>
            <a:endParaRPr lang="es-ES" sz="2400" i="1" dirty="0" smtClean="0"/>
          </a:p>
          <a:p>
            <a:r>
              <a:rPr lang="es-ES" sz="2400" i="1" dirty="0" smtClean="0"/>
              <a:t>Sus </a:t>
            </a:r>
            <a:r>
              <a:rPr lang="es-ES" sz="2400" i="1" dirty="0" smtClean="0"/>
              <a:t>nombres son: </a:t>
            </a:r>
            <a:r>
              <a:rPr lang="es-ES" sz="2400" i="1" dirty="0" err="1" smtClean="0"/>
              <a:t>Agar</a:t>
            </a:r>
            <a:r>
              <a:rPr lang="es-ES" sz="2400" i="1" dirty="0" smtClean="0"/>
              <a:t>, </a:t>
            </a:r>
            <a:r>
              <a:rPr lang="es-ES" sz="2400" i="1" dirty="0" err="1" smtClean="0"/>
              <a:t>Osnat</a:t>
            </a:r>
            <a:r>
              <a:rPr lang="es-ES" sz="2400" i="1" dirty="0" smtClean="0"/>
              <a:t>, </a:t>
            </a:r>
            <a:r>
              <a:rPr lang="es-ES" sz="2400" i="1" dirty="0" err="1" smtClean="0"/>
              <a:t>Tzipora</a:t>
            </a:r>
            <a:r>
              <a:rPr lang="es-ES" sz="2400" i="1" dirty="0" smtClean="0"/>
              <a:t>, </a:t>
            </a:r>
            <a:r>
              <a:rPr lang="es-ES" sz="2400" i="1" dirty="0" err="1" smtClean="0"/>
              <a:t>Shifra</a:t>
            </a:r>
            <a:r>
              <a:rPr lang="es-ES" sz="2400" i="1" dirty="0" smtClean="0"/>
              <a:t>, </a:t>
            </a:r>
            <a:r>
              <a:rPr lang="es-ES" sz="2400" i="1" dirty="0" err="1" smtClean="0"/>
              <a:t>Pua</a:t>
            </a:r>
            <a:r>
              <a:rPr lang="es-ES" sz="2400" i="1" dirty="0" smtClean="0"/>
              <a:t>, </a:t>
            </a:r>
            <a:r>
              <a:rPr lang="es-ES" sz="2400" i="1" dirty="0" err="1" smtClean="0"/>
              <a:t>Bityah</a:t>
            </a:r>
            <a:r>
              <a:rPr lang="es-ES" sz="2400" i="1" dirty="0" smtClean="0"/>
              <a:t> Bat </a:t>
            </a:r>
            <a:r>
              <a:rPr lang="es-ES" sz="2400" i="1" dirty="0" smtClean="0"/>
              <a:t>Faraón, </a:t>
            </a:r>
            <a:r>
              <a:rPr lang="es-ES" sz="2400" i="1" dirty="0" err="1" smtClean="0"/>
              <a:t>Rajav</a:t>
            </a:r>
            <a:r>
              <a:rPr lang="es-ES" sz="2400" i="1" dirty="0" smtClean="0"/>
              <a:t>, Ruth, y Yael esposa del </a:t>
            </a:r>
            <a:r>
              <a:rPr lang="es-ES" sz="2400" i="1" dirty="0" smtClean="0"/>
              <a:t>Jeber </a:t>
            </a:r>
            <a:r>
              <a:rPr lang="es-ES" sz="2400" i="1" dirty="0" err="1" smtClean="0"/>
              <a:t>Hakeini</a:t>
            </a:r>
            <a:r>
              <a:rPr lang="es-ES" sz="2400" i="1" dirty="0" smtClean="0"/>
              <a:t> (Midrash </a:t>
            </a:r>
            <a:r>
              <a:rPr lang="es-ES" sz="2400" i="1" dirty="0" err="1" smtClean="0"/>
              <a:t>Yalkut</a:t>
            </a:r>
            <a:r>
              <a:rPr lang="es-ES" sz="2400" i="1" dirty="0" smtClean="0"/>
              <a:t> </a:t>
            </a:r>
            <a:r>
              <a:rPr lang="es-ES" sz="2400" i="1" dirty="0" err="1" smtClean="0"/>
              <a:t>Shimoni</a:t>
            </a:r>
            <a:r>
              <a:rPr lang="es-ES" sz="2400" i="1" dirty="0" smtClean="0"/>
              <a:t>, Sefer Joshua 247/90)</a:t>
            </a:r>
          </a:p>
          <a:p>
            <a:r>
              <a:rPr lang="es-ES" sz="2400" i="1" dirty="0" smtClean="0"/>
              <a:t>Estas </a:t>
            </a:r>
            <a:r>
              <a:rPr lang="es-ES" sz="2400" i="1" dirty="0" smtClean="0"/>
              <a:t>nueve mujeres se mencionan en el Midrash no sólo por haber elegido </a:t>
            </a:r>
            <a:r>
              <a:rPr lang="es-ES" sz="2400" i="1" dirty="0" smtClean="0"/>
              <a:t>formar </a:t>
            </a:r>
            <a:r>
              <a:rPr lang="es-ES" sz="2400" i="1" dirty="0" smtClean="0"/>
              <a:t>parte del pueblo de Israel, sino también porque hicieron algo que fue determinante para sus vidas y las vidas de su pueblo. </a:t>
            </a:r>
            <a:endParaRPr lang="es-ES" sz="2400" i="1"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ES" sz="2200" i="1" dirty="0" smtClean="0"/>
              <a:t>No </a:t>
            </a:r>
            <a:r>
              <a:rPr lang="es-ES" sz="2200" i="1" dirty="0" smtClean="0"/>
              <a:t>tenemos dudas sobre eso; todo lo que tenemos que hacer es ver la lista: </a:t>
            </a:r>
            <a:endParaRPr lang="es-ES" sz="2200" i="1" dirty="0" smtClean="0"/>
          </a:p>
          <a:p>
            <a:r>
              <a:rPr lang="es-ES" sz="2200" b="1" i="1" dirty="0" err="1" smtClean="0"/>
              <a:t>Tzipora</a:t>
            </a:r>
            <a:r>
              <a:rPr lang="es-ES" sz="2200" i="1" dirty="0" smtClean="0"/>
              <a:t>, esposa de Moisés, o </a:t>
            </a:r>
            <a:r>
              <a:rPr lang="es-ES" sz="2200" i="1" dirty="0" err="1" smtClean="0"/>
              <a:t>Shifra</a:t>
            </a:r>
            <a:r>
              <a:rPr lang="es-ES" sz="2200" i="1" dirty="0" smtClean="0"/>
              <a:t> y </a:t>
            </a:r>
            <a:r>
              <a:rPr lang="es-ES" sz="2200" i="1" dirty="0" err="1" smtClean="0"/>
              <a:t>Pua</a:t>
            </a:r>
            <a:r>
              <a:rPr lang="es-ES" sz="2200" i="1" dirty="0" smtClean="0"/>
              <a:t> que </a:t>
            </a:r>
            <a:r>
              <a:rPr lang="es-ES" sz="2200" i="1" dirty="0" smtClean="0"/>
              <a:t>salvaron </a:t>
            </a:r>
            <a:r>
              <a:rPr lang="es-ES" sz="2200" i="1" dirty="0" smtClean="0"/>
              <a:t>la vida de los recién nacidos de una muerte segura; </a:t>
            </a:r>
            <a:endParaRPr lang="es-ES" sz="2200" i="1" dirty="0" smtClean="0"/>
          </a:p>
          <a:p>
            <a:r>
              <a:rPr lang="es-ES" sz="2200" b="1" i="1" dirty="0" err="1" smtClean="0"/>
              <a:t>Bityah</a:t>
            </a:r>
            <a:r>
              <a:rPr lang="es-ES" sz="2200" b="1" i="1" dirty="0" smtClean="0"/>
              <a:t> Bat </a:t>
            </a:r>
            <a:r>
              <a:rPr lang="es-ES" sz="2200" b="1" i="1" dirty="0" smtClean="0"/>
              <a:t>Faraón </a:t>
            </a:r>
            <a:r>
              <a:rPr lang="es-ES" sz="2200" i="1" dirty="0" smtClean="0"/>
              <a:t>que se preocupaba por </a:t>
            </a:r>
            <a:r>
              <a:rPr lang="es-ES" sz="2200" i="1" dirty="0" err="1" smtClean="0"/>
              <a:t>Moshe</a:t>
            </a:r>
            <a:r>
              <a:rPr lang="es-ES" sz="2200" i="1" dirty="0" smtClean="0"/>
              <a:t> durante su primera infancia; </a:t>
            </a:r>
            <a:endParaRPr lang="es-ES" sz="2200" i="1" dirty="0" smtClean="0"/>
          </a:p>
          <a:p>
            <a:r>
              <a:rPr lang="es-ES" sz="2200" b="1" i="1" dirty="0" smtClean="0"/>
              <a:t>Ruth</a:t>
            </a:r>
            <a:r>
              <a:rPr lang="es-ES" sz="2200" i="1" dirty="0" smtClean="0"/>
              <a:t>, que tomó una decisión importante en la historia que todos conocemos y que muchos años más tarde se convertirá en bisabuela del rey David. </a:t>
            </a:r>
            <a:endParaRPr lang="es-ES" sz="2200" i="1" dirty="0" smtClean="0"/>
          </a:p>
          <a:p>
            <a:r>
              <a:rPr lang="es-ES" sz="2200" i="1" dirty="0" smtClean="0"/>
              <a:t>Es </a:t>
            </a:r>
            <a:r>
              <a:rPr lang="es-ES" sz="2200" i="1" dirty="0" smtClean="0"/>
              <a:t>interesante ver cómo estas mujeres que optaron por la propia convicción de formar parte del pueblo de Israel, más tarde se </a:t>
            </a:r>
            <a:r>
              <a:rPr lang="es-ES" sz="2200" i="1" dirty="0" smtClean="0"/>
              <a:t>transformaron </a:t>
            </a:r>
            <a:r>
              <a:rPr lang="es-ES" sz="2200" i="1" dirty="0" smtClean="0"/>
              <a:t>y se convirtió en figuras claves en el destino de su propio pueblo</a:t>
            </a:r>
            <a:r>
              <a:rPr lang="es-ES" sz="2200" i="1" dirty="0" smtClean="0"/>
              <a:t>.</a:t>
            </a:r>
            <a:endParaRPr lang="es-ES" sz="2200" i="1"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ES" sz="2400" i="1" dirty="0" smtClean="0"/>
              <a:t>Como lo hemos encontrado en </a:t>
            </a:r>
            <a:r>
              <a:rPr lang="es-ES" sz="2400" i="1" dirty="0" smtClean="0"/>
              <a:t>algunos de los textos, en la lista </a:t>
            </a:r>
            <a:r>
              <a:rPr lang="es-ES" sz="2400" i="1" dirty="0" smtClean="0"/>
              <a:t>vemos </a:t>
            </a:r>
            <a:r>
              <a:rPr lang="es-ES" sz="2400" i="1" dirty="0" smtClean="0"/>
              <a:t>el nombre de </a:t>
            </a:r>
            <a:r>
              <a:rPr lang="es-ES" sz="2400" b="1" i="1" dirty="0" err="1" smtClean="0"/>
              <a:t>Osnat</a:t>
            </a:r>
            <a:r>
              <a:rPr lang="es-ES" sz="2400" b="1" i="1" dirty="0" smtClean="0"/>
              <a:t> Bat </a:t>
            </a:r>
            <a:r>
              <a:rPr lang="es-ES" sz="2400" b="1" i="1" dirty="0" err="1" smtClean="0"/>
              <a:t>Potifera</a:t>
            </a:r>
            <a:r>
              <a:rPr lang="es-ES" sz="2400" b="1" i="1" dirty="0" smtClean="0"/>
              <a:t> - </a:t>
            </a:r>
            <a:r>
              <a:rPr lang="es-ES" sz="2400" b="1" i="1" dirty="0" err="1" smtClean="0"/>
              <a:t>Osnat</a:t>
            </a:r>
            <a:r>
              <a:rPr lang="es-ES" sz="2400" b="1" i="1" dirty="0" smtClean="0"/>
              <a:t> o Asenat</a:t>
            </a:r>
            <a:r>
              <a:rPr lang="es-ES" sz="2400" i="1" dirty="0" smtClean="0"/>
              <a:t>, que luego se convirtió en la esposa de José. </a:t>
            </a:r>
            <a:endParaRPr lang="es-ES" sz="2400" i="1" dirty="0" smtClean="0"/>
          </a:p>
          <a:p>
            <a:r>
              <a:rPr lang="es-ES" sz="2400" i="1" dirty="0" smtClean="0"/>
              <a:t>"</a:t>
            </a:r>
            <a:r>
              <a:rPr lang="es-ES" sz="2400" i="1" dirty="0" err="1" smtClean="0"/>
              <a:t>Vaikra</a:t>
            </a:r>
            <a:r>
              <a:rPr lang="es-ES" sz="2400" i="1" dirty="0" smtClean="0"/>
              <a:t> Faraón shem Yosef </a:t>
            </a:r>
            <a:r>
              <a:rPr lang="es-ES" sz="2400" i="1" dirty="0" err="1" smtClean="0"/>
              <a:t>Tzafnat</a:t>
            </a:r>
            <a:r>
              <a:rPr lang="es-ES" sz="2400" i="1" dirty="0" smtClean="0"/>
              <a:t> </a:t>
            </a:r>
            <a:r>
              <a:rPr lang="es-ES" sz="2400" i="1" dirty="0" err="1" smtClean="0"/>
              <a:t>Paneaj</a:t>
            </a:r>
            <a:r>
              <a:rPr lang="es-ES" sz="2400" i="1" dirty="0" smtClean="0"/>
              <a:t> </a:t>
            </a:r>
            <a:r>
              <a:rPr lang="es-ES" sz="2400" i="1" dirty="0" err="1" smtClean="0"/>
              <a:t>vayiten</a:t>
            </a:r>
            <a:r>
              <a:rPr lang="es-ES" sz="2400" i="1" dirty="0" smtClean="0"/>
              <a:t> Lo et Asenat </a:t>
            </a:r>
            <a:r>
              <a:rPr lang="es-ES" sz="2400" i="1" dirty="0" smtClean="0"/>
              <a:t>bat </a:t>
            </a:r>
            <a:r>
              <a:rPr lang="es-ES" sz="2400" i="1" dirty="0" err="1" smtClean="0"/>
              <a:t>Potifera</a:t>
            </a:r>
            <a:r>
              <a:rPr lang="es-ES" sz="2400" i="1" dirty="0" smtClean="0"/>
              <a:t> Cohen </a:t>
            </a:r>
            <a:r>
              <a:rPr lang="es-ES" sz="2400" i="1" dirty="0" smtClean="0"/>
              <a:t>On </a:t>
            </a:r>
            <a:r>
              <a:rPr lang="es-ES" sz="2400" i="1" dirty="0" err="1" smtClean="0"/>
              <a:t>Leisha</a:t>
            </a:r>
            <a:r>
              <a:rPr lang="es-ES" sz="2400" i="1" dirty="0" smtClean="0"/>
              <a:t> - Y el Faraón llamó a Yosef </a:t>
            </a:r>
            <a:r>
              <a:rPr lang="es-ES" sz="2400" i="1" dirty="0" err="1" smtClean="0"/>
              <a:t>Tzafnat</a:t>
            </a:r>
            <a:r>
              <a:rPr lang="es-ES" sz="2400" i="1" dirty="0" smtClean="0"/>
              <a:t> </a:t>
            </a:r>
            <a:r>
              <a:rPr lang="es-ES" sz="2400" i="1" dirty="0" err="1" smtClean="0"/>
              <a:t>Paneaj</a:t>
            </a:r>
            <a:r>
              <a:rPr lang="es-ES" sz="2400" i="1" dirty="0" smtClean="0"/>
              <a:t> y dio a su mujer Asenat, hija de </a:t>
            </a:r>
            <a:r>
              <a:rPr lang="es-ES" sz="2400" i="1" dirty="0" err="1" smtClean="0"/>
              <a:t>Potifera</a:t>
            </a:r>
            <a:r>
              <a:rPr lang="es-ES" sz="2400" i="1" dirty="0" smtClean="0"/>
              <a:t>, sacerdote de On" (Bereshit 41: 45). </a:t>
            </a:r>
            <a:endParaRPr lang="es-ES" sz="2400" i="1" dirty="0" smtClean="0"/>
          </a:p>
          <a:p>
            <a:r>
              <a:rPr lang="es-ES" sz="2400" i="1" dirty="0" smtClean="0"/>
              <a:t>En </a:t>
            </a:r>
            <a:r>
              <a:rPr lang="es-ES" sz="2400" i="1" dirty="0" smtClean="0"/>
              <a:t>otras palabras, la esposa de José </a:t>
            </a:r>
            <a:r>
              <a:rPr lang="es-ES" sz="2400" i="1" dirty="0" smtClean="0"/>
              <a:t>sería </a:t>
            </a:r>
            <a:r>
              <a:rPr lang="es-ES" sz="2400" i="1" dirty="0" smtClean="0"/>
              <a:t>nada menos que la hija de </a:t>
            </a:r>
            <a:r>
              <a:rPr lang="es-ES" sz="2400" i="1" dirty="0" err="1" smtClean="0"/>
              <a:t>Potifera</a:t>
            </a:r>
            <a:r>
              <a:rPr lang="es-ES" sz="2400" i="1" dirty="0" smtClean="0"/>
              <a:t>, a quien muchos sabios se refieren </a:t>
            </a:r>
            <a:r>
              <a:rPr lang="es-ES" sz="2400" i="1" dirty="0" smtClean="0"/>
              <a:t>como a </a:t>
            </a:r>
            <a:r>
              <a:rPr lang="es-ES" sz="2400" i="1" dirty="0" smtClean="0"/>
              <a:t>Potifar (la misma persona que compra a José como esclavo para cuidar de su </a:t>
            </a:r>
            <a:r>
              <a:rPr lang="es-ES" sz="2400" i="1" dirty="0" smtClean="0"/>
              <a:t>casa).</a:t>
            </a:r>
            <a:endParaRPr lang="es-CO" sz="2400" i="1"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ES" sz="2400" i="1" dirty="0" smtClean="0"/>
              <a:t>Literalmente, ella es la hija de </a:t>
            </a:r>
            <a:r>
              <a:rPr lang="es-ES" sz="2400" i="1" dirty="0" err="1" smtClean="0"/>
              <a:t>Potifera</a:t>
            </a:r>
            <a:r>
              <a:rPr lang="es-ES" sz="2400" i="1" dirty="0" smtClean="0"/>
              <a:t>. El Faraón le da a José como su esposa. </a:t>
            </a:r>
            <a:endParaRPr lang="es-ES" sz="2400" i="1" dirty="0" smtClean="0"/>
          </a:p>
          <a:p>
            <a:r>
              <a:rPr lang="es-ES" sz="2400" i="1" dirty="0" smtClean="0"/>
              <a:t>Ahora</a:t>
            </a:r>
            <a:r>
              <a:rPr lang="es-ES" sz="2400" i="1" dirty="0" smtClean="0"/>
              <a:t>, </a:t>
            </a:r>
            <a:r>
              <a:rPr lang="es-ES" sz="2400" i="1" dirty="0" err="1" smtClean="0"/>
              <a:t>Pirkei</a:t>
            </a:r>
            <a:r>
              <a:rPr lang="es-ES" sz="2400" i="1" dirty="0" smtClean="0"/>
              <a:t> de-Rabí Eliezer </a:t>
            </a:r>
            <a:r>
              <a:rPr lang="es-ES" sz="2400" i="1" dirty="0" smtClean="0"/>
              <a:t>nos dice a nosotros </a:t>
            </a:r>
            <a:r>
              <a:rPr lang="es-ES" sz="2400" i="1" dirty="0" smtClean="0"/>
              <a:t>una historia muy </a:t>
            </a:r>
            <a:r>
              <a:rPr lang="es-ES" sz="2400" i="1" dirty="0" smtClean="0"/>
              <a:t>diferente. </a:t>
            </a:r>
          </a:p>
          <a:p>
            <a:r>
              <a:rPr lang="es-ES" sz="2400" i="1" dirty="0" smtClean="0"/>
              <a:t>Según </a:t>
            </a:r>
            <a:r>
              <a:rPr lang="es-ES" sz="2400" i="1" dirty="0" smtClean="0"/>
              <a:t>el Midrash, José está casado con una sobrina del lado de su padre (</a:t>
            </a:r>
            <a:r>
              <a:rPr lang="es-ES" sz="2400" i="1" dirty="0" err="1" smtClean="0"/>
              <a:t>Pirkei</a:t>
            </a:r>
            <a:r>
              <a:rPr lang="es-ES" sz="2400" i="1" dirty="0" smtClean="0"/>
              <a:t> de </a:t>
            </a:r>
            <a:r>
              <a:rPr lang="es-ES" sz="2400" i="1" dirty="0" err="1" smtClean="0"/>
              <a:t>Rabi</a:t>
            </a:r>
            <a:r>
              <a:rPr lang="es-ES" sz="2400" i="1" dirty="0" smtClean="0"/>
              <a:t> Eliezer </a:t>
            </a:r>
            <a:r>
              <a:rPr lang="es-ES" sz="2400" i="1" dirty="0" err="1" smtClean="0"/>
              <a:t>Perek</a:t>
            </a:r>
            <a:r>
              <a:rPr lang="es-ES" sz="2400" i="1" dirty="0" smtClean="0"/>
              <a:t> 37). Cuando Dina, hija de Jacob, va a observar lo que está más allá de su casa, el texto nos cuenta la historia de </a:t>
            </a:r>
            <a:r>
              <a:rPr lang="es-ES" sz="2400" i="1" dirty="0" smtClean="0"/>
              <a:t>Shejem </a:t>
            </a:r>
            <a:r>
              <a:rPr lang="es-ES" sz="2400" i="1" dirty="0" smtClean="0"/>
              <a:t>hijo de Jamor, que toma Dina, y la viola (Génesis 34: 1). </a:t>
            </a:r>
            <a:r>
              <a:rPr lang="es-ES" sz="2400" i="1" dirty="0" err="1" smtClean="0"/>
              <a:t>Osnat</a:t>
            </a:r>
            <a:r>
              <a:rPr lang="es-ES" sz="2400" i="1" dirty="0" smtClean="0"/>
              <a:t> nace como resultado de esta violación y es rechazada por los hijos de Yaakov (sus propios tíos), y desciende a Egipto. Ella termina sin saber qué pasó con Dina (su madre) para el resto de su vida.</a:t>
            </a:r>
            <a:endParaRPr lang="es-CO" sz="2400" i="1"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ES" sz="2400" i="1" dirty="0" smtClean="0"/>
              <a:t>Sin embargo, Yaakov le ayudará a su nieta, colocando un amuleto de oro alrededor de su cuello con el nombre de Dios, que la protegerá toda su vida. </a:t>
            </a:r>
            <a:endParaRPr lang="es-ES" sz="2400" i="1" dirty="0" smtClean="0"/>
          </a:p>
          <a:p>
            <a:r>
              <a:rPr lang="es-ES" sz="2400" i="1" dirty="0" smtClean="0"/>
              <a:t>Potifar </a:t>
            </a:r>
            <a:r>
              <a:rPr lang="es-ES" sz="2400" i="1" dirty="0" smtClean="0"/>
              <a:t>escuchará el grito de </a:t>
            </a:r>
            <a:r>
              <a:rPr lang="es-ES" sz="2400" i="1" dirty="0" err="1" smtClean="0"/>
              <a:t>Osnat</a:t>
            </a:r>
            <a:r>
              <a:rPr lang="es-ES" sz="2400" i="1" dirty="0" smtClean="0"/>
              <a:t>, solo y perdido, y se </a:t>
            </a:r>
            <a:r>
              <a:rPr lang="es-ES" sz="2400" i="1" dirty="0" smtClean="0"/>
              <a:t>la llevará </a:t>
            </a:r>
            <a:r>
              <a:rPr lang="es-ES" sz="2400" i="1" dirty="0" smtClean="0"/>
              <a:t>a ella como a una hija, y </a:t>
            </a:r>
            <a:r>
              <a:rPr lang="es-ES" sz="2400" i="1" dirty="0" smtClean="0"/>
              <a:t>cuidara </a:t>
            </a:r>
            <a:r>
              <a:rPr lang="es-ES" sz="2400" i="1" dirty="0" smtClean="0"/>
              <a:t>de ella durante toda su vida. </a:t>
            </a:r>
            <a:endParaRPr lang="es-ES" sz="2400" i="1" dirty="0" smtClean="0"/>
          </a:p>
          <a:p>
            <a:r>
              <a:rPr lang="es-ES" sz="2400" i="1" dirty="0" smtClean="0"/>
              <a:t>Estas </a:t>
            </a:r>
            <a:r>
              <a:rPr lang="es-ES" sz="2400" i="1" dirty="0" smtClean="0"/>
              <a:t>son las palabras del Midrash que plantean algunas preguntas</a:t>
            </a:r>
            <a:r>
              <a:rPr lang="es-ES" sz="2400" i="1" dirty="0" smtClean="0"/>
              <a:t>.</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ES" sz="2400" i="1" dirty="0" smtClean="0"/>
              <a:t>El </a:t>
            </a:r>
            <a:r>
              <a:rPr lang="es-ES" sz="2400" i="1" dirty="0" smtClean="0"/>
              <a:t>Midrash </a:t>
            </a:r>
            <a:r>
              <a:rPr lang="es-ES" sz="2400" i="1" dirty="0" err="1" smtClean="0"/>
              <a:t>Pirkei</a:t>
            </a:r>
            <a:r>
              <a:rPr lang="es-ES" sz="2400" i="1" dirty="0" smtClean="0"/>
              <a:t> de-Rabí Eliezer es muy significativo. Por un lado, es más fácil aceptar la idea de que </a:t>
            </a:r>
            <a:r>
              <a:rPr lang="es-ES" sz="2400" i="1" dirty="0" err="1" smtClean="0"/>
              <a:t>Osnat</a:t>
            </a:r>
            <a:r>
              <a:rPr lang="es-ES" sz="2400" i="1" dirty="0" smtClean="0"/>
              <a:t> es la hija de un sacerdote egipcio de la ciudad de On (según algunos estudiosos ésta era la ciudad de Heliópolis, un importante centro de culto de Ra el dios solar), que </a:t>
            </a:r>
            <a:r>
              <a:rPr lang="es-ES" sz="2400" i="1" dirty="0" smtClean="0"/>
              <a:t>abrazó </a:t>
            </a:r>
            <a:r>
              <a:rPr lang="es-ES" sz="2400" i="1" dirty="0" smtClean="0"/>
              <a:t>las tradiciones del pueblo de Israel y la creencia en un solo Dios, de lo que es aceptar el Midrash como una posibilidad </a:t>
            </a:r>
            <a:endParaRPr lang="es-ES" sz="2400" i="1" dirty="0" smtClean="0"/>
          </a:p>
          <a:p>
            <a:r>
              <a:rPr lang="es-ES" sz="2400" i="1" dirty="0" smtClean="0"/>
              <a:t> </a:t>
            </a:r>
            <a:r>
              <a:rPr lang="es-ES" sz="2400" i="1" dirty="0" smtClean="0"/>
              <a:t>(Génesis: el Origen de las diferencias), Daniel </a:t>
            </a:r>
            <a:r>
              <a:rPr lang="es-ES" sz="2400" i="1" dirty="0" err="1" smtClean="0"/>
              <a:t>Colodenco</a:t>
            </a:r>
            <a:r>
              <a:rPr lang="es-ES" sz="2400" i="1" dirty="0" smtClean="0"/>
              <a:t>, </a:t>
            </a:r>
            <a:r>
              <a:rPr lang="es-ES" sz="2400" i="1" dirty="0" err="1" smtClean="0"/>
              <a:t>Lilmod</a:t>
            </a:r>
            <a:r>
              <a:rPr lang="es-ES" sz="2400" i="1" dirty="0" smtClean="0"/>
              <a:t> 2006, Página 275).</a:t>
            </a:r>
            <a:endParaRPr lang="es-CO" sz="2400" i="1" dirty="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28 </a:t>
            </a:r>
            <a:r>
              <a:rPr lang="es-CO" sz="1800" dirty="0" smtClean="0">
                <a:latin typeface="Calibri" pitchFamily="34" charset="0"/>
              </a:rPr>
              <a:t>de Kislev 5776– </a:t>
            </a:r>
            <a:r>
              <a:rPr lang="es-CO" sz="1800" dirty="0" smtClean="0">
                <a:latin typeface="Calibri" pitchFamily="34" charset="0"/>
              </a:rPr>
              <a:t>Diciembre 10, </a:t>
            </a:r>
            <a:r>
              <a:rPr lang="es-CO" sz="1800" dirty="0" smtClean="0">
                <a:latin typeface="Calibri" pitchFamily="34" charset="0"/>
              </a:rPr>
              <a:t>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94707</TotalTime>
  <Words>2908</Words>
  <Application>Microsoft Office PowerPoint</Application>
  <PresentationFormat>Presentación en pantalla (4:3)</PresentationFormat>
  <Paragraphs>188</Paragraphs>
  <Slides>30</Slides>
  <Notes>28</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2845</cp:revision>
  <dcterms:created xsi:type="dcterms:W3CDTF">2013-10-13T19:31:46Z</dcterms:created>
  <dcterms:modified xsi:type="dcterms:W3CDTF">2015-12-11T18:26:53Z</dcterms:modified>
</cp:coreProperties>
</file>