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1164" r:id="rId3"/>
    <p:sldId id="1195" r:id="rId4"/>
    <p:sldId id="1212" r:id="rId5"/>
    <p:sldId id="1213" r:id="rId6"/>
    <p:sldId id="1214" r:id="rId7"/>
    <p:sldId id="1196" r:id="rId8"/>
    <p:sldId id="1215" r:id="rId9"/>
    <p:sldId id="1194" r:id="rId10"/>
    <p:sldId id="1216" r:id="rId11"/>
    <p:sldId id="1174" r:id="rId12"/>
    <p:sldId id="1217" r:id="rId13"/>
    <p:sldId id="1175" r:id="rId14"/>
    <p:sldId id="1176" r:id="rId15"/>
    <p:sldId id="1218" r:id="rId16"/>
    <p:sldId id="1219" r:id="rId17"/>
    <p:sldId id="1199" r:id="rId18"/>
    <p:sldId id="1220" r:id="rId19"/>
    <p:sldId id="1224" r:id="rId20"/>
    <p:sldId id="1225" r:id="rId21"/>
    <p:sldId id="1226" r:id="rId22"/>
    <p:sldId id="1227" r:id="rId23"/>
    <p:sldId id="1221" r:id="rId24"/>
    <p:sldId id="1222" r:id="rId25"/>
    <p:sldId id="1223" r:id="rId26"/>
    <p:sldId id="292" r:id="rId2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CC00"/>
    <a:srgbClr val="080808"/>
    <a:srgbClr val="D60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95" autoAdjust="0"/>
    <p:restoredTop sz="94660"/>
  </p:normalViewPr>
  <p:slideViewPr>
    <p:cSldViewPr>
      <p:cViewPr>
        <p:scale>
          <a:sx n="66" d="100"/>
          <a:sy n="66" d="100"/>
        </p:scale>
        <p:origin x="-312" y="-21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969C10C-F7C2-4EAB-B1BF-1692C3D444E8}" type="datetime1">
              <a:rPr/>
              <a:pPr>
                <a:defRPr/>
              </a:pPr>
              <a:t>10/8/2015</a:t>
            </a:fld>
            <a:endParaRPr dirty="0"/>
          </a:p>
        </p:txBody>
      </p:sp>
      <p:sp>
        <p:nvSpPr>
          <p:cNvPr id="25604"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5D1BC4A-F6A0-497B-A714-ED214A0F090D}" type="slidenum">
              <a:rPr/>
              <a:pPr>
                <a:defRPr/>
              </a:pPr>
              <a:t>‹Nº›</a:t>
            </a:fld>
            <a:endParaRPr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a:t>
            </a:fld>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a:t>
            </a:fld>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a:t>
            </a:fld>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a:t>
            </a:fld>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a:t>
            </a:fld>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20</a:t>
            </a:fld>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21</a:t>
            </a:fld>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22</a:t>
            </a:fld>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23</a:t>
            </a:fld>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24</a:t>
            </a:fld>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25</a:t>
            </a:fld>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18A8DD98-7322-4381-BBDC-374F040BA38A}"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B537D7A-D259-403B-B861-517097D53EB9}" type="slidenum">
              <a:rPr/>
              <a:pPr>
                <a:defRPr/>
              </a:pPr>
              <a:t>‹Nº›</a:t>
            </a:fld>
            <a:endParaRPr dirty="0"/>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DEA4E18-765B-4390-950A-4551FBAA0E52}"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F63720C-3410-4445-8108-70149025062B}" type="slidenum">
              <a:rPr/>
              <a:pPr>
                <a:defRPr/>
              </a:pPr>
              <a:t>‹Nº›</a:t>
            </a:fld>
            <a:endParaRPr dirty="0"/>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168F57F2-39B0-4A05-A7FE-794A09D5EAB3}"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606E84E-A8C2-4558-8277-2375EDA4754F}" type="slidenum">
              <a:rPr/>
              <a:pPr>
                <a:defRPr/>
              </a:pPr>
              <a:t>‹Nº›</a:t>
            </a:fld>
            <a:endParaRPr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450DAD1-DE86-42AE-9C23-EE490BDE7285}"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CA1BE2DB-8E27-418C-B8E6-623869CBAF0D}" type="slidenum">
              <a:rPr/>
              <a:pPr>
                <a:defRPr/>
              </a:pPr>
              <a:t>‹Nº›</a:t>
            </a:fld>
            <a:endParaRPr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58A506E8-E1AC-419A-B980-7A7C8D7E63D8}" type="datetime1">
              <a:rPr/>
              <a:pPr>
                <a:defRPr/>
              </a:pPr>
              <a:t>10/8/2015</a:t>
            </a:fld>
            <a:endParaRPr dirty="0"/>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E6A315D7-1EF9-4BFD-BEBF-4E2386718C15}" type="slidenum">
              <a:rPr/>
              <a:pPr>
                <a:defRPr/>
              </a:pPr>
              <a:t>‹Nº›</a:t>
            </a:fld>
            <a:endParaRPr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2FF1F877-9510-40C5-9530-D610BCB7840A}" type="datetime1">
              <a:rPr/>
              <a:pPr>
                <a:defRPr/>
              </a:pPr>
              <a:t>10/8/2015</a:t>
            </a:fld>
            <a:endParaRPr dirty="0"/>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2DD2F4A3-FFA4-4A9C-8395-14C2F9A300D3}" type="slidenum">
              <a:rPr/>
              <a:pPr>
                <a:defRPr/>
              </a:pPr>
              <a:t>‹Nº›</a:t>
            </a:fld>
            <a:endParaRPr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B2DA9B28-7127-4154-8D90-52807DCE72A1}" type="datetime1">
              <a:rPr/>
              <a:pPr>
                <a:defRPr/>
              </a:pPr>
              <a:t>10/8/2015</a:t>
            </a:fld>
            <a:endParaRPr dirty="0"/>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CA6CCD56-D380-4D11-8B85-F05C2F81D53E}" type="slidenum">
              <a:rPr/>
              <a:pPr>
                <a:defRPr/>
              </a:pPr>
              <a:t>‹Nº›</a:t>
            </a:fld>
            <a:endParaRPr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EF69F38C-C89C-4399-9409-487D254A91FD}"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F22A9BB-569E-4677-9827-F311647F7173}" type="slidenum">
              <a:rPr/>
              <a:pPr>
                <a:defRPr/>
              </a:pPr>
              <a:t>‹Nº›</a:t>
            </a:fld>
            <a:endParaRPr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dirty="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20DEDA63-D592-488C-A8FE-CE303BC1EC42}"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C3B9ACC-0A3C-4B3F-9AF0-3A20853A38D0}" type="slidenum">
              <a:rPr/>
              <a:pPr>
                <a:defRPr/>
              </a:pPr>
              <a:t>‹Nº›</a:t>
            </a:fld>
            <a:endParaRPr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0903D24-5E6C-40F2-A989-5BD0478C6B8C}"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053EB4E-CD10-4C02-9C28-1FC660AB3840}" type="slidenum">
              <a:rPr/>
              <a:pPr>
                <a:defRPr/>
              </a:pPr>
              <a:t>‹Nº›</a:t>
            </a:fld>
            <a:endParaRPr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4D1B3D3-30B9-4627-B096-BDFF63AE1C39}"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BF0CB039-AA18-484C-9F00-09B486F23A2D}" type="slidenum">
              <a:rPr/>
              <a:pPr>
                <a:defRPr/>
              </a:pPr>
              <a:t>‹Nº›</a:t>
            </a:fld>
            <a:endParaRPr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C6CDD609-21F3-4D82-9432-96B3D23041FE}" type="datetime1">
              <a:rPr/>
              <a:pPr>
                <a:defRPr/>
              </a:pPr>
              <a:t>10/8/2015</a:t>
            </a:fld>
            <a:endParaRPr dirty="0"/>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529F329-470F-4ACD-895A-5BB75130FBF1}" type="slidenum">
              <a:rPr/>
              <a:pPr>
                <a:defRPr/>
              </a:pPr>
              <a:t>‹Nº›</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bible.ort.org/webmedia/t1/2520.ra" TargetMode="External"/><Relationship Id="rId4" Type="http://schemas.openxmlformats.org/officeDocument/2006/relationships/hyperlink" Target="http://bible.ort.org/webmedia/t1/2519.ra"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bible.ort.org/webmedia/t1/2531.ra" TargetMode="External"/><Relationship Id="rId5" Type="http://schemas.openxmlformats.org/officeDocument/2006/relationships/hyperlink" Target="http://bible.ort.org/webmedia/t1/2530.ra" TargetMode="External"/><Relationship Id="rId4" Type="http://schemas.openxmlformats.org/officeDocument/2006/relationships/hyperlink" Target="http://bible.ort.org/webmedia/t1/2529.ra"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dirty="0"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dirty="0"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a:solidFill>
                  <a:srgbClr val="000000"/>
                </a:solidFill>
                <a:latin typeface="Calibri" pitchFamily="34" charset="0"/>
              </a:rPr>
              <a:t>Parashat  </a:t>
            </a:r>
            <a:r>
              <a:rPr lang="es-CO" sz="4100" dirty="0" smtClean="0">
                <a:solidFill>
                  <a:srgbClr val="000000"/>
                </a:solidFill>
                <a:latin typeface="Calibri" pitchFamily="34" charset="0"/>
              </a:rPr>
              <a:t>Bereshit </a:t>
            </a:r>
            <a:r>
              <a:rPr lang="es-CO" sz="4100" dirty="0" smtClean="0">
                <a:solidFill>
                  <a:srgbClr val="000000"/>
                </a:solidFill>
                <a:latin typeface="Calibri" pitchFamily="34" charset="0"/>
              </a:rPr>
              <a:t>Toledot</a:t>
            </a:r>
            <a:endParaRPr lang="es-CO" sz="4100" dirty="0" smtClean="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Calibri" pitchFamily="34" charset="0"/>
              </a:rPr>
              <a:t>Por: Eliyahu BaYonah</a:t>
            </a:r>
          </a:p>
          <a:p>
            <a:pPr algn="ctr">
              <a:spcBef>
                <a:spcPts val="800"/>
              </a:spcBef>
            </a:pPr>
            <a:r>
              <a:rPr lang="es-CO" sz="3200" dirty="0">
                <a:solidFill>
                  <a:srgbClr val="000000"/>
                </a:solidFill>
                <a:latin typeface="Calibri" pitchFamily="34" charset="0"/>
              </a:rPr>
              <a:t>Director Shalom Haverim Org</a:t>
            </a:r>
          </a:p>
          <a:p>
            <a:pPr algn="ctr">
              <a:spcBef>
                <a:spcPts val="800"/>
              </a:spcBef>
            </a:pPr>
            <a:r>
              <a:rPr lang="es-CO" sz="3200" dirty="0">
                <a:solidFill>
                  <a:srgbClr val="000000"/>
                </a:solidFill>
                <a:latin typeface="Calibri" pitchFamily="34" charset="0"/>
              </a:rPr>
              <a:t>New York</a:t>
            </a:r>
            <a:endParaRPr lang="en-US" sz="3200" dirty="0">
              <a:solidFill>
                <a:srgbClr val="000000"/>
              </a:solidFill>
              <a:latin typeface="Calibri" pitchFamily="34" charset="0"/>
            </a:endParaRPr>
          </a:p>
          <a:p>
            <a:pPr algn="ctr">
              <a:spcBef>
                <a:spcPts val="800"/>
              </a:spcBef>
            </a:pPr>
            <a:endParaRPr lang="en-US" sz="3200" dirty="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Bereshit Toledot - Generaciones</a:t>
            </a:r>
          </a:p>
          <a:p>
            <a:r>
              <a:rPr lang="es-CO" sz="2400" b="1" dirty="0" smtClean="0">
                <a:hlinkClick r:id="rId4"/>
              </a:rPr>
              <a:t>25:19</a:t>
            </a:r>
            <a:r>
              <a:rPr lang="es-CO" sz="2400" b="1" dirty="0" smtClean="0"/>
              <a:t>  </a:t>
            </a:r>
            <a:r>
              <a:rPr lang="es-CO" sz="2400" dirty="0" smtClean="0"/>
              <a:t>Y estas son las generaciones de Isaac, hijo de Abraham: Abraham engendró a Isaac.</a:t>
            </a:r>
          </a:p>
          <a:p>
            <a:r>
              <a:rPr lang="es-CO" sz="2400" b="1" i="1" dirty="0" err="1" smtClean="0"/>
              <a:t>Ve'eleh</a:t>
            </a:r>
            <a:r>
              <a:rPr lang="es-CO" sz="2400" b="1" i="1" dirty="0" smtClean="0"/>
              <a:t> </a:t>
            </a:r>
            <a:r>
              <a:rPr lang="es-CO" sz="2400" b="1" i="1" dirty="0" err="1" smtClean="0"/>
              <a:t>toldot</a:t>
            </a:r>
            <a:r>
              <a:rPr lang="es-CO" sz="2400" b="1" i="1" dirty="0" smtClean="0"/>
              <a:t> </a:t>
            </a:r>
            <a:r>
              <a:rPr lang="es-CO" sz="2400" b="1" i="1" dirty="0" err="1" smtClean="0"/>
              <a:t>Yitsjak</a:t>
            </a:r>
            <a:r>
              <a:rPr lang="es-CO" sz="2400" b="1" i="1" dirty="0" smtClean="0"/>
              <a:t> ben-Avraham Avraham </a:t>
            </a:r>
            <a:r>
              <a:rPr lang="es-CO" sz="2400" b="1" i="1" dirty="0" err="1" smtClean="0"/>
              <a:t>holid</a:t>
            </a:r>
            <a:r>
              <a:rPr lang="es-CO" sz="2400" b="1" i="1" dirty="0" smtClean="0"/>
              <a:t> et-</a:t>
            </a:r>
            <a:r>
              <a:rPr lang="es-CO" sz="2400" b="1" i="1" dirty="0" err="1" smtClean="0"/>
              <a:t>Yitsjak</a:t>
            </a:r>
            <a:r>
              <a:rPr lang="es-CO" sz="2400" b="1" i="1" dirty="0" smtClean="0"/>
              <a:t>.</a:t>
            </a:r>
            <a:r>
              <a:rPr lang="es-CO" sz="2400" dirty="0" smtClean="0"/>
              <a:t/>
            </a:r>
            <a:br>
              <a:rPr lang="es-CO" sz="2400" dirty="0" smtClean="0"/>
            </a:br>
            <a:endParaRPr lang="es-CO" sz="2400" dirty="0" smtClean="0"/>
          </a:p>
          <a:p>
            <a:r>
              <a:rPr lang="es-CO" sz="2400" b="1" dirty="0" smtClean="0">
                <a:hlinkClick r:id="rId5"/>
              </a:rPr>
              <a:t>25:20</a:t>
            </a:r>
            <a:r>
              <a:rPr lang="es-CO" sz="2400" b="1" dirty="0" smtClean="0"/>
              <a:t>  </a:t>
            </a:r>
            <a:r>
              <a:rPr lang="es-CO" sz="2400" dirty="0" smtClean="0"/>
              <a:t>Y tenía Isaac cuarenta años de edad cuando tomó para él por mujer a Rebeca, hija de Betuel el arameo, de Padán-Aram; hermana de Labán el arameo. </a:t>
            </a:r>
          </a:p>
          <a:p>
            <a:r>
              <a:rPr lang="es-CO" sz="2400" b="1" i="1" dirty="0" err="1" smtClean="0"/>
              <a:t>Vayehi</a:t>
            </a:r>
            <a:r>
              <a:rPr lang="es-CO" sz="2400" b="1" i="1" dirty="0" smtClean="0"/>
              <a:t> </a:t>
            </a:r>
            <a:r>
              <a:rPr lang="es-CO" sz="2400" b="1" i="1" dirty="0" err="1" smtClean="0"/>
              <a:t>Yitsjak</a:t>
            </a:r>
            <a:r>
              <a:rPr lang="es-CO" sz="2400" b="1" i="1" dirty="0" smtClean="0"/>
              <a:t> ben-</a:t>
            </a:r>
            <a:r>
              <a:rPr lang="es-CO" sz="2400" b="1" i="1" dirty="0" err="1" smtClean="0"/>
              <a:t>arba'im</a:t>
            </a:r>
            <a:r>
              <a:rPr lang="es-CO" sz="2400" b="1" i="1" dirty="0" smtClean="0"/>
              <a:t> </a:t>
            </a:r>
            <a:r>
              <a:rPr lang="es-CO" sz="2400" b="1" i="1" dirty="0" err="1" smtClean="0"/>
              <a:t>shanah</a:t>
            </a:r>
            <a:r>
              <a:rPr lang="es-CO" sz="2400" b="1" i="1" dirty="0" smtClean="0"/>
              <a:t> </a:t>
            </a:r>
            <a:r>
              <a:rPr lang="es-CO" sz="2400" b="1" i="1" dirty="0" err="1" smtClean="0"/>
              <a:t>bekajto</a:t>
            </a:r>
            <a:r>
              <a:rPr lang="es-CO" sz="2400" b="1" i="1" dirty="0" smtClean="0"/>
              <a:t> et-</a:t>
            </a:r>
            <a:r>
              <a:rPr lang="es-CO" sz="2400" b="1" i="1" dirty="0" err="1" smtClean="0"/>
              <a:t>Rivkah</a:t>
            </a:r>
            <a:r>
              <a:rPr lang="es-CO" sz="2400" b="1" i="1" dirty="0" smtClean="0"/>
              <a:t> bat-</a:t>
            </a:r>
            <a:r>
              <a:rPr lang="es-CO" sz="2400" b="1" i="1" dirty="0" err="1" smtClean="0"/>
              <a:t>Betu'el</a:t>
            </a:r>
            <a:r>
              <a:rPr lang="es-CO" sz="2400" b="1" i="1" dirty="0" smtClean="0"/>
              <a:t> </a:t>
            </a:r>
            <a:r>
              <a:rPr lang="es-CO" sz="2400" b="1" i="1" dirty="0" err="1" smtClean="0"/>
              <a:t>ha'Arami</a:t>
            </a:r>
            <a:r>
              <a:rPr lang="es-CO" sz="2400" b="1" i="1" dirty="0" smtClean="0"/>
              <a:t> </a:t>
            </a:r>
            <a:r>
              <a:rPr lang="es-CO" sz="2400" b="1" i="1" dirty="0" err="1" smtClean="0"/>
              <a:t>miPadan</a:t>
            </a:r>
            <a:r>
              <a:rPr lang="es-CO" sz="2400" b="1" i="1" dirty="0" smtClean="0"/>
              <a:t> Aram </a:t>
            </a:r>
            <a:r>
              <a:rPr lang="es-CO" sz="2400" b="1" i="1" dirty="0" err="1" smtClean="0"/>
              <a:t>ajot</a:t>
            </a:r>
            <a:r>
              <a:rPr lang="es-CO" sz="2400" b="1" i="1" dirty="0" smtClean="0"/>
              <a:t> Lavan </a:t>
            </a:r>
            <a:r>
              <a:rPr lang="es-CO" sz="2400" b="1" i="1" dirty="0" err="1" smtClean="0"/>
              <a:t>ha'Arami</a:t>
            </a:r>
            <a:r>
              <a:rPr lang="es-CO" sz="2400" b="1" i="1" dirty="0" smtClean="0"/>
              <a:t> lo </a:t>
            </a:r>
            <a:r>
              <a:rPr lang="es-CO" sz="2400" b="1" i="1" dirty="0" err="1" smtClean="0"/>
              <a:t>le'ishah</a:t>
            </a:r>
            <a:r>
              <a:rPr lang="es-CO" sz="2400" b="1" i="1" dirty="0" smtClean="0"/>
              <a:t>.</a:t>
            </a:r>
            <a:endParaRPr lang="es-CO" sz="2400" b="1" i="1" dirty="0" smtClean="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Resumen</a:t>
            </a:r>
          </a:p>
          <a:p>
            <a:r>
              <a:rPr lang="es-CO" sz="2400" dirty="0" smtClean="0"/>
              <a:t>Después de veinte años de matrimonio, las plegarias de Yitzjak dieron resultado y Rivká concibió a los mellizos Esav (Esaú) y Yaakov (Jacob). </a:t>
            </a:r>
          </a:p>
          <a:p>
            <a:r>
              <a:rPr lang="es-CO" sz="2400" dirty="0" smtClean="0"/>
              <a:t>El embarazo fue extremamente doloroso y Hashem reveló a Rivká que el sufrimiento por el que estaba pasando era un preludio del conflicto futuro entre las naciones descendientes de los mellizos, Roma y Israel. </a:t>
            </a:r>
          </a:p>
          <a:p>
            <a:r>
              <a:rPr lang="es-CO" sz="2400" dirty="0" smtClean="0"/>
              <a:t>Esav nace primero y después Yaakov nace agarrando el talón de Esav. </a:t>
            </a:r>
            <a:endParaRPr lang="es-CO" sz="2400" dirty="0" smtClean="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Al ir creciendo fue aparente un gran contraste entre los mellizos, Esav es cazador, un hombre cerca de la tierra, del mundo físico, y Yaakov permanece en su tienda estudiando Toráh y desarrollando su espíritu. </a:t>
            </a:r>
          </a:p>
          <a:p>
            <a:r>
              <a:rPr lang="es-CO" sz="2400" dirty="0" smtClean="0"/>
              <a:t>En el dia del funeral de su abuelo, Avraham, Yaakov cocinó sopa de lentejas, comida tradicional de duelo. Esav entró hambriento, después de un dia de caza, y vendió su primogenitura y las responsabilidades espirituales que la acompañan, por un plato de lentejas, demostrando claramente que no se merece ser el primogénito. </a:t>
            </a:r>
          </a:p>
          <a:p>
            <a:r>
              <a:rPr lang="es-CO" sz="2400" dirty="0" smtClean="0"/>
              <a:t>Yitzjak fue un hombre rico, y eso causó la envidia de la gente del lugar. Abimelej le rogó que se mudara. </a:t>
            </a:r>
            <a:endParaRPr lang="es-CO" sz="2400" dirty="0" smtClean="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Yitzjak excavó de nuevo los tres pozos abiertos por su padre, alegóricamente los tres Templos que serán construidos en el futuro. </a:t>
            </a:r>
          </a:p>
          <a:p>
            <a:r>
              <a:rPr lang="es-CO" sz="2400" dirty="0" smtClean="0"/>
              <a:t>Abimelej viendo que Yitzjak tenía la ayuda de Hashem, pactó con él. </a:t>
            </a:r>
          </a:p>
          <a:p>
            <a:r>
              <a:rPr lang="es-CO" sz="2400" dirty="0" smtClean="0"/>
              <a:t>Rivká, actuando bajo órdenes proféticas, que le dicen que la bendición del primogénito tiene que ser para Yaakov, le disfrazó para que fuera él quien las recibiera. </a:t>
            </a:r>
            <a:endParaRPr lang="es-CO" sz="2400" dirty="0"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Cuando Esav se quejó a su padre de que su hermano le compró la herencia, Yitzjak se dio cuenta de que es realmente Yaakov quien la merece, porque es Yaakov quien valora las responsabilidades de esa herencia no los privilegios. </a:t>
            </a:r>
          </a:p>
          <a:p>
            <a:r>
              <a:rPr lang="es-CO" sz="2400" dirty="0" smtClean="0"/>
              <a:t>Esav prometió matar a su hermano, entonces Rivká le mandó a casa de su tío Labán (hermano de Rivká) para que pudiera allí encontrar una esposa adecuada.</a:t>
            </a:r>
          </a:p>
          <a:p>
            <a:endParaRPr lang="en-US" sz="2400" dirty="0" smtClean="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"Con pieles de cabras ella le cubrió los brazos y su cuello de piel suave" (27:16)</a:t>
            </a:r>
            <a:r>
              <a:rPr lang="es-CO" sz="2400" dirty="0" smtClean="0"/>
              <a:t> </a:t>
            </a:r>
          </a:p>
          <a:p>
            <a:r>
              <a:rPr lang="es-CO" sz="2400" dirty="0" smtClean="0"/>
              <a:t>Cuando Yaakov apareció ante su padre ciego, Itzjak, y éste le tocó los brazos y las manos, dijo: "La voz es la voz de Yaakov, pero las manos son las manos de Esav". </a:t>
            </a:r>
          </a:p>
          <a:p>
            <a:r>
              <a:rPr lang="es-CO" sz="2400" dirty="0" smtClean="0"/>
              <a:t>¿Por qué Yaakov no modificó también su tono de voz para que sonara como la voz de Esav? </a:t>
            </a:r>
          </a:p>
          <a:p>
            <a:r>
              <a:rPr lang="es-CO" sz="2400" dirty="0" smtClean="0"/>
              <a:t>En otras palabras, si Yaakov se tomó el trabajo de ocultar las diferencias físicas que lo distinguían de Esav, ¿por qué no ocultó también la voz? </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Dice el Rabino Yehoshua Bertram:</a:t>
            </a:r>
          </a:p>
          <a:p>
            <a:endParaRPr lang="es-CO" sz="2400" dirty="0" smtClean="0"/>
          </a:p>
          <a:p>
            <a:r>
              <a:rPr lang="es-CO" sz="2400" dirty="0" smtClean="0"/>
              <a:t>A pesar de que todas las cosas se decretan en el Cielo, el Hombre tiene la obligación de esforzarse por sí mismo (</a:t>
            </a:r>
            <a:r>
              <a:rPr lang="es-CO" sz="2400" b="1" i="1" dirty="0" smtClean="0"/>
              <a:t>hishtadlut</a:t>
            </a:r>
            <a:r>
              <a:rPr lang="es-CO" sz="2400" dirty="0" smtClean="0"/>
              <a:t>). </a:t>
            </a:r>
          </a:p>
          <a:p>
            <a:r>
              <a:rPr lang="es-CO" sz="2400" dirty="0" smtClean="0"/>
              <a:t>Pero esto no significa que tenga que cambiar su personalidad por completo. </a:t>
            </a:r>
          </a:p>
          <a:p>
            <a:r>
              <a:rPr lang="es-CO" sz="2400" dirty="0" smtClean="0"/>
              <a:t>La voz es la esencia de Yaakov. Su sello distintivo es la voz de la Torá, la voz de la plegaria. La voz define quién es Yaakov. Por eso no tuvo necesidad de cambiar su esencia para engañar a Itzjak. </a:t>
            </a:r>
          </a:p>
          <a:p>
            <a:r>
              <a:rPr lang="es-CO" sz="2400" dirty="0" smtClean="0"/>
              <a:t> </a:t>
            </a:r>
          </a:p>
          <a:p>
            <a:pPr>
              <a:buNone/>
            </a:pPr>
            <a:endParaRPr lang="en-US" sz="2400"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"Y Yaakov era un hombre simple" (25:27)</a:t>
            </a:r>
            <a:r>
              <a:rPr lang="es-CO" sz="2400" dirty="0" smtClean="0"/>
              <a:t> </a:t>
            </a:r>
          </a:p>
          <a:p>
            <a:r>
              <a:rPr lang="es-CO" sz="2400" dirty="0" smtClean="0"/>
              <a:t>El Rebe ha Kadosh Mi Lublin en Maianá shel Torá, dice:</a:t>
            </a:r>
          </a:p>
          <a:p>
            <a:r>
              <a:rPr lang="es-CO" sz="2400" dirty="0" smtClean="0"/>
              <a:t>El individuo debe poder tener control y dominio de sus rasgos de carácter, ejercitando el rasgo apropiado en la situación adecuada. </a:t>
            </a:r>
          </a:p>
          <a:p>
            <a:r>
              <a:rPr lang="es-CO" sz="2400" dirty="0" smtClean="0"/>
              <a:t>Porque hay veces en que deber aplicar un "mal" rasgo de carácter por una buena razón, tal como enseñan nuestros Sabios "todo el que es compasivo cuando la situación exige dureza, al final se comportará con dureza cuando tenga que tener compasión (Kohelet Rabá cap. 7). </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Por eso a Yaakov se lo llama "un hombre simple": un hombre, lo cual implica que era capaz de dominar su carácter, en vez de que su carácter lo dominara a él. </a:t>
            </a:r>
          </a:p>
          <a:p>
            <a:r>
              <a:rPr lang="es-CO" sz="2400" dirty="0" smtClean="0"/>
              <a:t>Yaakov podía aplicar su simpleza cuando hacía falta, pero cuando se trataba de engaños y trampas, podía ser artero y astuto igual que era simple. </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 Y Esav llegó del campo y estaba exhausto". (25:30)</a:t>
            </a:r>
            <a:r>
              <a:rPr lang="es-CO" sz="2400" dirty="0" smtClean="0"/>
              <a:t> </a:t>
            </a:r>
          </a:p>
          <a:p>
            <a:r>
              <a:rPr lang="es-CO" sz="2400" dirty="0" smtClean="0"/>
              <a:t>Dice el Rabí Moshé Carlebaj:</a:t>
            </a:r>
          </a:p>
          <a:p>
            <a:r>
              <a:rPr lang="es-CO" sz="2400" dirty="0" smtClean="0"/>
              <a:t>Si hay algo que puede desestabilizar a la persona, haciendo que se ponga irritable e irracional es estar cansado. </a:t>
            </a:r>
          </a:p>
          <a:p>
            <a:r>
              <a:rPr lang="es-CO" sz="2400" dirty="0" smtClean="0"/>
              <a:t>Todos somos muy santos después de una buena siesta. </a:t>
            </a:r>
          </a:p>
          <a:p>
            <a:r>
              <a:rPr lang="es-CO" sz="2400" dirty="0" smtClean="0"/>
              <a:t>Pero ¿qué pasa cuando el bebé nos despierta cinco veces en la noche? </a:t>
            </a:r>
          </a:p>
          <a:p>
            <a:r>
              <a:rPr lang="es-CO" sz="2400" dirty="0" smtClean="0"/>
              <a:t>La esencia del pueblo judío es que realizan el servicio de Hashem inclusive cuando están exhaustos. Hasta cuando tienen ojeras de tan cansados que están, no se rinden ni dicen: "</a:t>
            </a:r>
            <a:r>
              <a:rPr lang="es-CO" sz="2400" dirty="0" err="1" smtClean="0"/>
              <a:t>Uy</a:t>
            </a:r>
            <a:r>
              <a:rPr lang="es-CO" sz="2400" dirty="0" smtClean="0"/>
              <a:t>... qué cansado que estoy...". </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Pero cuando Esav está cansado, enseguida vende su primogenitura, el manto de su responsabilidad espiritual, sin pensarlo más. </a:t>
            </a:r>
          </a:p>
          <a:p>
            <a:r>
              <a:rPr lang="es-CO" sz="2400" dirty="0" smtClean="0"/>
              <a:t>Cuando el pueblo judío es perseguido por Amalek (epítome de todo lo que se opone a Hashem en este mundo), a pesar de estar "cansados y agotados", los judíos luchan. </a:t>
            </a:r>
          </a:p>
          <a:p>
            <a:r>
              <a:rPr lang="es-CO" sz="2400" dirty="0" smtClean="0"/>
              <a:t>La batalla no es un asunto de buen tiempo. </a:t>
            </a:r>
          </a:p>
          <a:p>
            <a:r>
              <a:rPr lang="es-CO" sz="2400" dirty="0" smtClean="0"/>
              <a:t>Cuando bajan las fuerzas y la cosa se pone dura, ahí es cuando los duros hacen las cosas. </a:t>
            </a:r>
          </a:p>
          <a:p>
            <a:pPr>
              <a:buNone/>
            </a:pPr>
            <a:endParaRPr lang="es-CO" sz="2400" dirty="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hlinkClick r:id="rId4"/>
              </a:rPr>
              <a:t>25:29</a:t>
            </a:r>
            <a:r>
              <a:rPr lang="es-CO" sz="2400" b="1" dirty="0" smtClean="0"/>
              <a:t>  </a:t>
            </a:r>
            <a:r>
              <a:rPr lang="es-CO" sz="2400" dirty="0" smtClean="0"/>
              <a:t>Y cocinó Jacob un guisado; y vino Esaú del campo y (estaba) cansado.</a:t>
            </a:r>
          </a:p>
          <a:p>
            <a:r>
              <a:rPr lang="es-CO" sz="2400" b="1" i="1" dirty="0" err="1" smtClean="0"/>
              <a:t>Vayazed</a:t>
            </a:r>
            <a:r>
              <a:rPr lang="es-CO" sz="2400" b="1" i="1" dirty="0" smtClean="0"/>
              <a:t> </a:t>
            </a:r>
            <a:r>
              <a:rPr lang="es-CO" sz="2400" b="1" i="1" dirty="0" err="1" smtClean="0"/>
              <a:t>Ya'akov</a:t>
            </a:r>
            <a:r>
              <a:rPr lang="es-CO" sz="2400" b="1" i="1" dirty="0" smtClean="0"/>
              <a:t> </a:t>
            </a:r>
            <a:r>
              <a:rPr lang="es-CO" sz="2400" b="1" i="1" dirty="0" err="1" smtClean="0"/>
              <a:t>nazid</a:t>
            </a:r>
            <a:r>
              <a:rPr lang="es-CO" sz="2400" b="1" i="1" dirty="0" smtClean="0"/>
              <a:t> </a:t>
            </a:r>
            <a:r>
              <a:rPr lang="es-CO" sz="2400" b="1" i="1" dirty="0" err="1" smtClean="0"/>
              <a:t>vayavo</a:t>
            </a:r>
            <a:r>
              <a:rPr lang="es-CO" sz="2400" b="1" i="1" dirty="0" smtClean="0"/>
              <a:t> Esav min-</a:t>
            </a:r>
            <a:r>
              <a:rPr lang="es-CO" sz="2400" b="1" i="1" dirty="0" err="1" smtClean="0"/>
              <a:t>hasadeh</a:t>
            </a:r>
            <a:r>
              <a:rPr lang="es-CO" sz="2400" b="1" i="1" dirty="0" smtClean="0"/>
              <a:t> </a:t>
            </a:r>
            <a:r>
              <a:rPr lang="es-CO" sz="2400" b="1" i="1" dirty="0" err="1" smtClean="0"/>
              <a:t>vehu</a:t>
            </a:r>
            <a:r>
              <a:rPr lang="es-CO" sz="2400" b="1" i="1" dirty="0" smtClean="0"/>
              <a:t> </a:t>
            </a:r>
            <a:r>
              <a:rPr lang="es-CO" sz="2400" b="1" i="1" dirty="0" err="1" smtClean="0"/>
              <a:t>ayef</a:t>
            </a:r>
            <a:r>
              <a:rPr lang="es-CO" sz="2400" b="1" i="1" dirty="0" smtClean="0"/>
              <a:t>.</a:t>
            </a:r>
          </a:p>
          <a:p>
            <a:r>
              <a:rPr lang="es-CO" sz="2400" b="1" dirty="0" smtClean="0">
                <a:hlinkClick r:id="rId5"/>
              </a:rPr>
              <a:t>25:30</a:t>
            </a:r>
            <a:r>
              <a:rPr lang="es-CO" sz="2400" b="1" dirty="0" smtClean="0"/>
              <a:t>  </a:t>
            </a:r>
            <a:r>
              <a:rPr lang="es-CO" sz="2400" dirty="0" smtClean="0"/>
              <a:t>Y dijo Esaú a Jacob: llena mi boca, te ruego, de esta (lenteja) roja, que estoy cansado. Por eso, llamó su nombre Edom.</a:t>
            </a:r>
          </a:p>
          <a:p>
            <a:r>
              <a:rPr lang="es-CO" sz="2400" b="1" i="1" dirty="0" err="1" smtClean="0"/>
              <a:t>Vayomer</a:t>
            </a:r>
            <a:r>
              <a:rPr lang="es-CO" sz="2400" b="1" i="1" dirty="0" smtClean="0"/>
              <a:t> Esav el-</a:t>
            </a:r>
            <a:r>
              <a:rPr lang="es-CO" sz="2400" b="1" i="1" dirty="0" err="1" smtClean="0"/>
              <a:t>Ya'akov</a:t>
            </a:r>
            <a:r>
              <a:rPr lang="es-CO" sz="2400" b="1" i="1" dirty="0" smtClean="0"/>
              <a:t> </a:t>
            </a:r>
            <a:r>
              <a:rPr lang="es-CO" sz="2400" b="1" i="1" dirty="0" err="1" smtClean="0"/>
              <a:t>hal'iteni</a:t>
            </a:r>
            <a:r>
              <a:rPr lang="es-CO" sz="2400" b="1" i="1" dirty="0" smtClean="0"/>
              <a:t> </a:t>
            </a:r>
            <a:r>
              <a:rPr lang="es-CO" sz="2400" b="1" i="1" dirty="0" err="1" smtClean="0"/>
              <a:t>na</a:t>
            </a:r>
            <a:r>
              <a:rPr lang="es-CO" sz="2400" b="1" i="1" dirty="0" smtClean="0"/>
              <a:t> min-</a:t>
            </a:r>
            <a:r>
              <a:rPr lang="es-CO" sz="2400" b="1" i="1" dirty="0" err="1" smtClean="0"/>
              <a:t>ha'adom</a:t>
            </a:r>
            <a:r>
              <a:rPr lang="es-CO" sz="2400" b="1" i="1" dirty="0" smtClean="0"/>
              <a:t> </a:t>
            </a:r>
            <a:r>
              <a:rPr lang="es-CO" sz="2400" b="1" i="1" dirty="0" err="1" smtClean="0"/>
              <a:t>ha'adom</a:t>
            </a:r>
            <a:r>
              <a:rPr lang="es-CO" sz="2400" b="1" i="1" dirty="0" smtClean="0"/>
              <a:t> </a:t>
            </a:r>
            <a:r>
              <a:rPr lang="es-CO" sz="2400" b="1" i="1" dirty="0" err="1" smtClean="0"/>
              <a:t>hazeh</a:t>
            </a:r>
            <a:r>
              <a:rPr lang="es-CO" sz="2400" b="1" i="1" dirty="0" smtClean="0"/>
              <a:t> ki </a:t>
            </a:r>
            <a:r>
              <a:rPr lang="es-CO" sz="2400" b="1" i="1" dirty="0" err="1" smtClean="0"/>
              <a:t>ayef</a:t>
            </a:r>
            <a:r>
              <a:rPr lang="es-CO" sz="2400" b="1" i="1" dirty="0" smtClean="0"/>
              <a:t> </a:t>
            </a:r>
            <a:r>
              <a:rPr lang="es-CO" sz="2400" b="1" i="1" dirty="0" err="1" smtClean="0"/>
              <a:t>anoji</a:t>
            </a:r>
            <a:r>
              <a:rPr lang="es-CO" sz="2400" b="1" i="1" dirty="0" smtClean="0"/>
              <a:t> al-ken </a:t>
            </a:r>
            <a:r>
              <a:rPr lang="es-CO" sz="2400" b="1" i="1" dirty="0" err="1" smtClean="0"/>
              <a:t>kara-shmo</a:t>
            </a:r>
            <a:r>
              <a:rPr lang="es-CO" sz="2400" b="1" i="1" dirty="0" smtClean="0"/>
              <a:t> Edom.   </a:t>
            </a:r>
          </a:p>
          <a:p>
            <a:r>
              <a:rPr lang="es-CO" sz="2400" b="1" dirty="0" smtClean="0">
                <a:hlinkClick r:id="rId6"/>
              </a:rPr>
              <a:t>5:31</a:t>
            </a:r>
            <a:r>
              <a:rPr lang="es-CO" sz="2400" b="1" dirty="0" smtClean="0"/>
              <a:t>  </a:t>
            </a:r>
            <a:r>
              <a:rPr lang="es-CO" sz="2400" dirty="0" smtClean="0"/>
              <a:t>Y dijo Jacob: Véndeme, como el día (claramente), tu primogenitura.</a:t>
            </a:r>
          </a:p>
          <a:p>
            <a:r>
              <a:rPr lang="es-CO" sz="2400" b="1" i="1" dirty="0" err="1" smtClean="0"/>
              <a:t>Vayomer</a:t>
            </a:r>
            <a:r>
              <a:rPr lang="es-CO" sz="2400" b="1" i="1" dirty="0" smtClean="0"/>
              <a:t> </a:t>
            </a:r>
            <a:r>
              <a:rPr lang="es-CO" sz="2400" b="1" i="1" dirty="0" err="1" smtClean="0"/>
              <a:t>Ya'akov</a:t>
            </a:r>
            <a:r>
              <a:rPr lang="es-CO" sz="2400" b="1" i="1" dirty="0" smtClean="0"/>
              <a:t> </a:t>
            </a:r>
            <a:r>
              <a:rPr lang="es-CO" sz="2400" b="1" i="1" dirty="0" err="1" smtClean="0"/>
              <a:t>mijrah</a:t>
            </a:r>
            <a:r>
              <a:rPr lang="es-CO" sz="2400" b="1" i="1" dirty="0" smtClean="0"/>
              <a:t> </a:t>
            </a:r>
            <a:r>
              <a:rPr lang="es-CO" sz="2400" b="1" i="1" dirty="0" err="1" smtClean="0"/>
              <a:t>jayom</a:t>
            </a:r>
            <a:r>
              <a:rPr lang="es-CO" sz="2400" b="1" i="1" dirty="0" smtClean="0"/>
              <a:t> et-</a:t>
            </a:r>
            <a:r>
              <a:rPr lang="es-CO" sz="2400" b="1" i="1" dirty="0" err="1" smtClean="0"/>
              <a:t>bejorateja</a:t>
            </a:r>
            <a:r>
              <a:rPr lang="es-CO" sz="2400" b="1" i="1" dirty="0" smtClean="0"/>
              <a:t> </a:t>
            </a:r>
            <a:r>
              <a:rPr lang="es-CO" sz="2400" b="1" i="1" dirty="0" err="1" smtClean="0"/>
              <a:t>li</a:t>
            </a:r>
            <a:r>
              <a:rPr lang="es-CO" sz="2400" b="1" i="1" dirty="0" smtClean="0"/>
              <a:t>. </a:t>
            </a:r>
            <a:endParaRPr lang="es-CO" sz="2400" b="1" i="1" dirty="0" smtClean="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latin typeface="Calibri" pitchFamily="34" charset="0"/>
              </a:rPr>
              <a:t>El Rabino Yacov Haber nos trae la siguiente apreciación:</a:t>
            </a:r>
          </a:p>
          <a:p>
            <a:r>
              <a:rPr lang="es-ES" sz="2400" dirty="0" smtClean="0">
                <a:latin typeface="Calibri" pitchFamily="34" charset="0"/>
              </a:rPr>
              <a:t>No es que Esav no </a:t>
            </a:r>
            <a:r>
              <a:rPr lang="es-ES" sz="2400" dirty="0" smtClean="0">
                <a:latin typeface="Calibri" pitchFamily="34" charset="0"/>
              </a:rPr>
              <a:t>apreciara </a:t>
            </a:r>
            <a:r>
              <a:rPr lang="es-ES" sz="2400" dirty="0" smtClean="0">
                <a:latin typeface="Calibri" pitchFamily="34" charset="0"/>
              </a:rPr>
              <a:t>su primogenitura. </a:t>
            </a:r>
            <a:endParaRPr lang="es-ES" sz="2400" dirty="0" smtClean="0">
              <a:latin typeface="Calibri" pitchFamily="34" charset="0"/>
            </a:endParaRPr>
          </a:p>
          <a:p>
            <a:r>
              <a:rPr lang="es-ES" sz="2400" dirty="0" smtClean="0">
                <a:latin typeface="Calibri" pitchFamily="34" charset="0"/>
              </a:rPr>
              <a:t>Nuestros </a:t>
            </a:r>
            <a:r>
              <a:rPr lang="es-ES" sz="2400" dirty="0" smtClean="0">
                <a:latin typeface="Calibri" pitchFamily="34" charset="0"/>
              </a:rPr>
              <a:t>sabios nos enseñan que </a:t>
            </a:r>
            <a:r>
              <a:rPr lang="es-ES" sz="2400" dirty="0" smtClean="0">
                <a:latin typeface="Calibri" pitchFamily="34" charset="0"/>
              </a:rPr>
              <a:t>Yacov </a:t>
            </a:r>
            <a:r>
              <a:rPr lang="es-ES" sz="2400" dirty="0" smtClean="0">
                <a:latin typeface="Calibri" pitchFamily="34" charset="0"/>
              </a:rPr>
              <a:t>había estado tratando de comprar la primogenitura de Esaú, </a:t>
            </a:r>
            <a:r>
              <a:rPr lang="es-ES" sz="2400" dirty="0" smtClean="0">
                <a:latin typeface="Calibri" pitchFamily="34" charset="0"/>
              </a:rPr>
              <a:t>desde </a:t>
            </a:r>
            <a:r>
              <a:rPr lang="es-ES" sz="2400" dirty="0" smtClean="0">
                <a:latin typeface="Calibri" pitchFamily="34" charset="0"/>
              </a:rPr>
              <a:t>que </a:t>
            </a:r>
            <a:r>
              <a:rPr lang="es-ES" sz="2400" dirty="0" smtClean="0">
                <a:latin typeface="Calibri" pitchFamily="34" charset="0"/>
              </a:rPr>
              <a:t>los dos fueron </a:t>
            </a:r>
            <a:r>
              <a:rPr lang="es-ES" sz="2400" dirty="0" smtClean="0">
                <a:latin typeface="Calibri" pitchFamily="34" charset="0"/>
              </a:rPr>
              <a:t>concebidos pero Esav no quería desprenderse de </a:t>
            </a:r>
            <a:r>
              <a:rPr lang="es-ES" sz="2400" dirty="0" smtClean="0">
                <a:latin typeface="Calibri" pitchFamily="34" charset="0"/>
              </a:rPr>
              <a:t>ella. </a:t>
            </a:r>
          </a:p>
          <a:p>
            <a:r>
              <a:rPr lang="es-ES" sz="2400" dirty="0" smtClean="0">
                <a:latin typeface="Calibri" pitchFamily="34" charset="0"/>
              </a:rPr>
              <a:t>Más </a:t>
            </a:r>
            <a:r>
              <a:rPr lang="es-ES" sz="2400" dirty="0" smtClean="0">
                <a:latin typeface="Calibri" pitchFamily="34" charset="0"/>
              </a:rPr>
              <a:t>tarde, cuando </a:t>
            </a:r>
            <a:r>
              <a:rPr lang="es-ES" sz="2400" dirty="0" smtClean="0">
                <a:latin typeface="Calibri" pitchFamily="34" charset="0"/>
              </a:rPr>
              <a:t>Yacov pudo por fin obtener </a:t>
            </a:r>
            <a:r>
              <a:rPr lang="es-ES" sz="2400" dirty="0" smtClean="0">
                <a:latin typeface="Calibri" pitchFamily="34" charset="0"/>
              </a:rPr>
              <a:t>la bendición de </a:t>
            </a:r>
            <a:r>
              <a:rPr lang="es-ES" sz="2400" dirty="0" smtClean="0">
                <a:latin typeface="Calibri" pitchFamily="34" charset="0"/>
              </a:rPr>
              <a:t>Esaú, </a:t>
            </a:r>
            <a:r>
              <a:rPr lang="es-ES" sz="2400" dirty="0" smtClean="0">
                <a:latin typeface="Calibri" pitchFamily="34" charset="0"/>
              </a:rPr>
              <a:t>Esav gritó un grito tal </a:t>
            </a:r>
            <a:r>
              <a:rPr lang="es-ES" sz="2400" dirty="0" smtClean="0">
                <a:latin typeface="Calibri" pitchFamily="34" charset="0"/>
              </a:rPr>
              <a:t>que </a:t>
            </a:r>
            <a:r>
              <a:rPr lang="es-ES" sz="2400" dirty="0" smtClean="0">
                <a:latin typeface="Calibri" pitchFamily="34" charset="0"/>
              </a:rPr>
              <a:t>la tierra tembló. Nunca más hasta el momento de </a:t>
            </a:r>
            <a:r>
              <a:rPr lang="es-ES" sz="2400" dirty="0" smtClean="0">
                <a:latin typeface="Calibri" pitchFamily="34" charset="0"/>
              </a:rPr>
              <a:t>Mordejai </a:t>
            </a:r>
            <a:r>
              <a:rPr lang="es-ES" sz="2400" dirty="0" smtClean="0">
                <a:latin typeface="Calibri" pitchFamily="34" charset="0"/>
              </a:rPr>
              <a:t>y Amán </a:t>
            </a:r>
            <a:r>
              <a:rPr lang="es-ES" sz="2400" dirty="0" smtClean="0">
                <a:latin typeface="Calibri" pitchFamily="34" charset="0"/>
              </a:rPr>
              <a:t>hubo allí </a:t>
            </a:r>
            <a:r>
              <a:rPr lang="es-ES" sz="2400" dirty="0" smtClean="0">
                <a:latin typeface="Calibri" pitchFamily="34" charset="0"/>
              </a:rPr>
              <a:t>un "gran y amargo </a:t>
            </a:r>
            <a:r>
              <a:rPr lang="es-ES" sz="2400" dirty="0" smtClean="0">
                <a:latin typeface="Calibri" pitchFamily="34" charset="0"/>
              </a:rPr>
              <a:t>grito“ como ese. </a:t>
            </a:r>
          </a:p>
          <a:p>
            <a:r>
              <a:rPr lang="es-ES" sz="2400" dirty="0" smtClean="0">
                <a:latin typeface="Calibri" pitchFamily="34" charset="0"/>
              </a:rPr>
              <a:t>Gritó </a:t>
            </a:r>
            <a:r>
              <a:rPr lang="es-ES" sz="2400" dirty="0" smtClean="0">
                <a:latin typeface="Calibri" pitchFamily="34" charset="0"/>
              </a:rPr>
              <a:t>por el hecho de que su hermano tomó su primogenitura y ahora su </a:t>
            </a:r>
            <a:r>
              <a:rPr lang="es-ES" sz="2400" dirty="0" smtClean="0">
                <a:latin typeface="Calibri" pitchFamily="34" charset="0"/>
              </a:rPr>
              <a:t>Brajá. </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latin typeface="Calibri" pitchFamily="34" charset="0"/>
              </a:rPr>
              <a:t>Esav </a:t>
            </a:r>
            <a:r>
              <a:rPr lang="es-ES" sz="2400" dirty="0" smtClean="0">
                <a:latin typeface="Calibri" pitchFamily="34" charset="0"/>
              </a:rPr>
              <a:t>amaba y valoraba su derecho de nacimiento. </a:t>
            </a:r>
            <a:endParaRPr lang="es-ES" sz="2400" dirty="0" smtClean="0">
              <a:latin typeface="Calibri" pitchFamily="34" charset="0"/>
            </a:endParaRPr>
          </a:p>
          <a:p>
            <a:r>
              <a:rPr lang="es-ES" sz="2400" dirty="0" smtClean="0">
                <a:latin typeface="Calibri" pitchFamily="34" charset="0"/>
              </a:rPr>
              <a:t>Él </a:t>
            </a:r>
            <a:r>
              <a:rPr lang="es-ES" sz="2400" dirty="0" smtClean="0">
                <a:latin typeface="Calibri" pitchFamily="34" charset="0"/>
              </a:rPr>
              <a:t>entendió que siendo el </a:t>
            </a:r>
            <a:r>
              <a:rPr lang="es-ES" sz="2400" dirty="0" smtClean="0">
                <a:latin typeface="Calibri" pitchFamily="34" charset="0"/>
              </a:rPr>
              <a:t>b‘jor –primogénito- le </a:t>
            </a:r>
            <a:r>
              <a:rPr lang="es-ES" sz="2400" dirty="0" smtClean="0">
                <a:latin typeface="Calibri" pitchFamily="34" charset="0"/>
              </a:rPr>
              <a:t>haría el progenitor de un gran pueblo. </a:t>
            </a:r>
            <a:endParaRPr lang="es-ES" sz="2400" dirty="0" smtClean="0">
              <a:latin typeface="Calibri" pitchFamily="34" charset="0"/>
            </a:endParaRPr>
          </a:p>
          <a:p>
            <a:r>
              <a:rPr lang="es-ES" sz="2400" dirty="0" smtClean="0">
                <a:latin typeface="Calibri" pitchFamily="34" charset="0"/>
              </a:rPr>
              <a:t>Comprendió </a:t>
            </a:r>
            <a:r>
              <a:rPr lang="es-ES" sz="2400" dirty="0" smtClean="0">
                <a:latin typeface="Calibri" pitchFamily="34" charset="0"/>
              </a:rPr>
              <a:t>que su primogenitura </a:t>
            </a:r>
            <a:r>
              <a:rPr lang="es-ES" sz="2400" dirty="0" smtClean="0">
                <a:latin typeface="Calibri" pitchFamily="34" charset="0"/>
              </a:rPr>
              <a:t>significaba un </a:t>
            </a:r>
            <a:r>
              <a:rPr lang="es-ES" sz="2400" dirty="0" smtClean="0">
                <a:latin typeface="Calibri" pitchFamily="34" charset="0"/>
              </a:rPr>
              <a:t>pueblo elegido y </a:t>
            </a:r>
            <a:r>
              <a:rPr lang="es-ES" sz="2400" dirty="0" smtClean="0">
                <a:latin typeface="Calibri" pitchFamily="34" charset="0"/>
              </a:rPr>
              <a:t>eternidad</a:t>
            </a:r>
            <a:r>
              <a:rPr lang="es-ES" sz="2400" dirty="0" smtClean="0">
                <a:latin typeface="Calibri" pitchFamily="34" charset="0"/>
              </a:rPr>
              <a:t>. </a:t>
            </a:r>
            <a:endParaRPr lang="es-ES" sz="2400" dirty="0" smtClean="0">
              <a:latin typeface="Calibri" pitchFamily="34" charset="0"/>
            </a:endParaRPr>
          </a:p>
          <a:p>
            <a:r>
              <a:rPr lang="es-ES" sz="2400" dirty="0" smtClean="0">
                <a:latin typeface="Calibri" pitchFamily="34" charset="0"/>
              </a:rPr>
              <a:t>Así </a:t>
            </a:r>
            <a:r>
              <a:rPr lang="es-ES" sz="2400" dirty="0" smtClean="0">
                <a:latin typeface="Calibri" pitchFamily="34" charset="0"/>
              </a:rPr>
              <a:t>que ¿por qué lo </a:t>
            </a:r>
            <a:r>
              <a:rPr lang="es-ES" sz="2400" dirty="0" smtClean="0">
                <a:latin typeface="Calibri" pitchFamily="34" charset="0"/>
              </a:rPr>
              <a:t>vendió?</a:t>
            </a:r>
          </a:p>
          <a:p>
            <a:r>
              <a:rPr lang="es-ES" sz="2400" dirty="0" smtClean="0">
                <a:latin typeface="Calibri" pitchFamily="34" charset="0"/>
              </a:rPr>
              <a:t>Porque él </a:t>
            </a:r>
            <a:r>
              <a:rPr lang="es-ES" sz="2400" dirty="0" smtClean="0">
                <a:latin typeface="Calibri" pitchFamily="34" charset="0"/>
              </a:rPr>
              <a:t>tenía hambre</a:t>
            </a:r>
            <a:r>
              <a:rPr lang="es-ES" sz="2400" dirty="0" smtClean="0">
                <a:latin typeface="Calibri" pitchFamily="34" charset="0"/>
              </a:rPr>
              <a:t>. </a:t>
            </a:r>
            <a:r>
              <a:rPr lang="es-ES" sz="2400" dirty="0" smtClean="0">
                <a:latin typeface="Calibri" pitchFamily="34" charset="0"/>
              </a:rPr>
              <a:t>Él </a:t>
            </a:r>
            <a:r>
              <a:rPr lang="es-ES" sz="2400" dirty="0" smtClean="0">
                <a:latin typeface="Calibri" pitchFamily="34" charset="0"/>
              </a:rPr>
              <a:t>entendió y creyó en la teoría, pero en la práctica </a:t>
            </a:r>
            <a:r>
              <a:rPr lang="es-ES" sz="2400" dirty="0" smtClean="0">
                <a:latin typeface="Calibri" pitchFamily="34" charset="0"/>
              </a:rPr>
              <a:t>era </a:t>
            </a:r>
            <a:r>
              <a:rPr lang="es-ES" sz="2400" dirty="0" smtClean="0">
                <a:latin typeface="Calibri" pitchFamily="34" charset="0"/>
              </a:rPr>
              <a:t>el </a:t>
            </a:r>
            <a:r>
              <a:rPr lang="es-ES" sz="2400" dirty="0" smtClean="0">
                <a:latin typeface="Calibri" pitchFamily="34" charset="0"/>
              </a:rPr>
              <a:t>suculento plato </a:t>
            </a:r>
            <a:r>
              <a:rPr lang="es-ES" sz="2400" dirty="0" smtClean="0">
                <a:latin typeface="Calibri" pitchFamily="34" charset="0"/>
              </a:rPr>
              <a:t>de frijoles. </a:t>
            </a:r>
            <a:endParaRPr lang="es-ES" sz="2400" dirty="0" smtClean="0">
              <a:latin typeface="Calibri" pitchFamily="34" charset="0"/>
            </a:endParaRPr>
          </a:p>
          <a:p>
            <a:r>
              <a:rPr lang="es-ES" sz="2400" dirty="0" smtClean="0">
                <a:latin typeface="Calibri" pitchFamily="34" charset="0"/>
              </a:rPr>
              <a:t>Se </a:t>
            </a:r>
            <a:r>
              <a:rPr lang="es-ES" sz="2400" dirty="0" smtClean="0">
                <a:latin typeface="Calibri" pitchFamily="34" charset="0"/>
              </a:rPr>
              <a:t>veía delicioso y su fragancia llenó la habitación. Con el fin de satisfacer su necesidad inmediata de </a:t>
            </a:r>
            <a:r>
              <a:rPr lang="es-ES" sz="2400" dirty="0" smtClean="0">
                <a:latin typeface="Calibri" pitchFamily="34" charset="0"/>
              </a:rPr>
              <a:t>alimentarse </a:t>
            </a:r>
            <a:r>
              <a:rPr lang="es-ES" sz="2400" dirty="0" smtClean="0">
                <a:latin typeface="Calibri" pitchFamily="34" charset="0"/>
              </a:rPr>
              <a:t>vendió la finca. </a:t>
            </a:r>
            <a:endParaRPr lang="es-ES"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latin typeface="Calibri" pitchFamily="34" charset="0"/>
              </a:rPr>
              <a:t>Él </a:t>
            </a:r>
            <a:r>
              <a:rPr lang="es-ES" sz="2400" dirty="0" smtClean="0">
                <a:latin typeface="Calibri" pitchFamily="34" charset="0"/>
              </a:rPr>
              <a:t>se quedó atascado. Él se colgó. No podía ver más allá de su apetito. </a:t>
            </a:r>
            <a:endParaRPr lang="es-ES" sz="2400" dirty="0" smtClean="0">
              <a:latin typeface="Calibri" pitchFamily="34" charset="0"/>
            </a:endParaRPr>
          </a:p>
          <a:p>
            <a:r>
              <a:rPr lang="es-ES" sz="2400" dirty="0" smtClean="0">
                <a:latin typeface="Calibri" pitchFamily="34" charset="0"/>
              </a:rPr>
              <a:t>Al segundo que </a:t>
            </a:r>
            <a:r>
              <a:rPr lang="es-ES" sz="2400" dirty="0" smtClean="0">
                <a:latin typeface="Calibri" pitchFamily="34" charset="0"/>
              </a:rPr>
              <a:t>se </a:t>
            </a:r>
            <a:r>
              <a:rPr lang="es-ES" sz="2400" dirty="0" smtClean="0">
                <a:latin typeface="Calibri" pitchFamily="34" charset="0"/>
              </a:rPr>
              <a:t>tragó el alimento inmediatamente </a:t>
            </a:r>
            <a:r>
              <a:rPr lang="es-ES" sz="2400" dirty="0" smtClean="0">
                <a:latin typeface="Calibri" pitchFamily="34" charset="0"/>
              </a:rPr>
              <a:t>se arrepintió </a:t>
            </a:r>
            <a:r>
              <a:rPr lang="es-ES" sz="2400" dirty="0" smtClean="0">
                <a:latin typeface="Calibri" pitchFamily="34" charset="0"/>
              </a:rPr>
              <a:t>de toda </a:t>
            </a:r>
            <a:r>
              <a:rPr lang="es-ES" sz="2400" dirty="0" smtClean="0">
                <a:latin typeface="Calibri" pitchFamily="34" charset="0"/>
              </a:rPr>
              <a:t>la venta. </a:t>
            </a:r>
            <a:endParaRPr lang="es-ES" sz="2400" dirty="0" smtClean="0">
              <a:latin typeface="Calibri" pitchFamily="34" charset="0"/>
            </a:endParaRPr>
          </a:p>
          <a:p>
            <a:r>
              <a:rPr lang="es-ES" sz="2400" dirty="0" smtClean="0">
                <a:latin typeface="Calibri" pitchFamily="34" charset="0"/>
              </a:rPr>
              <a:t>Se </a:t>
            </a:r>
            <a:r>
              <a:rPr lang="es-ES" sz="2400" dirty="0" smtClean="0">
                <a:latin typeface="Calibri" pitchFamily="34" charset="0"/>
              </a:rPr>
              <a:t>dio cuenta de que había negociado la eternidad por un momento de la gratificación inmediata.</a:t>
            </a:r>
          </a:p>
          <a:p>
            <a:r>
              <a:rPr lang="es-ES" sz="2400" dirty="0" smtClean="0">
                <a:latin typeface="Calibri" pitchFamily="34" charset="0"/>
              </a:rPr>
              <a:t>Yacov </a:t>
            </a:r>
            <a:r>
              <a:rPr lang="es-ES" sz="2400" dirty="0" smtClean="0">
                <a:latin typeface="Calibri" pitchFamily="34" charset="0"/>
              </a:rPr>
              <a:t>vio el panorama. </a:t>
            </a:r>
            <a:endParaRPr lang="es-ES" sz="2400" dirty="0" smtClean="0">
              <a:latin typeface="Calibri" pitchFamily="34" charset="0"/>
            </a:endParaRPr>
          </a:p>
          <a:p>
            <a:r>
              <a:rPr lang="es-ES" sz="2400" dirty="0" smtClean="0">
                <a:latin typeface="Calibri" pitchFamily="34" charset="0"/>
              </a:rPr>
              <a:t>Esav </a:t>
            </a:r>
            <a:r>
              <a:rPr lang="es-ES" sz="2400" dirty="0" smtClean="0">
                <a:latin typeface="Calibri" pitchFamily="34" charset="0"/>
              </a:rPr>
              <a:t>no pudo </a:t>
            </a:r>
            <a:r>
              <a:rPr lang="es-ES" sz="2400" dirty="0" smtClean="0">
                <a:latin typeface="Calibri" pitchFamily="34" charset="0"/>
              </a:rPr>
              <a:t>ver más </a:t>
            </a:r>
            <a:r>
              <a:rPr lang="es-ES" sz="2400" dirty="0" smtClean="0">
                <a:latin typeface="Calibri" pitchFamily="34" charset="0"/>
              </a:rPr>
              <a:t>allá de un plato de frijoles.</a:t>
            </a: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ES" sz="2300" dirty="0" smtClean="0"/>
              <a:t>En </a:t>
            </a:r>
            <a:r>
              <a:rPr lang="es-ES" sz="2300" dirty="0" smtClean="0"/>
              <a:t>la Parashá de esta </a:t>
            </a:r>
            <a:r>
              <a:rPr lang="es-ES" sz="2300" dirty="0" smtClean="0"/>
              <a:t>semana </a:t>
            </a:r>
            <a:r>
              <a:rPr lang="es-ES" sz="2300" dirty="0" smtClean="0"/>
              <a:t>tenemos </a:t>
            </a:r>
            <a:r>
              <a:rPr lang="es-ES" sz="2300" dirty="0" smtClean="0"/>
              <a:t>más que aprender de Esav que </a:t>
            </a:r>
            <a:r>
              <a:rPr lang="es-ES" sz="2300" dirty="0" smtClean="0"/>
              <a:t>lo que tenemos </a:t>
            </a:r>
            <a:r>
              <a:rPr lang="es-ES" sz="2300" dirty="0" smtClean="0"/>
              <a:t>que aprender de </a:t>
            </a:r>
            <a:r>
              <a:rPr lang="es-ES" sz="2300" dirty="0" smtClean="0"/>
              <a:t>Yacov.</a:t>
            </a:r>
            <a:endParaRPr lang="es-ES" sz="2300" dirty="0" smtClean="0"/>
          </a:p>
          <a:p>
            <a:r>
              <a:rPr lang="es-ES" sz="2300" dirty="0" smtClean="0"/>
              <a:t>Hemos </a:t>
            </a:r>
            <a:r>
              <a:rPr lang="es-ES" sz="2300" dirty="0" smtClean="0"/>
              <a:t>visto matrimonios</a:t>
            </a:r>
            <a:r>
              <a:rPr lang="es-ES" sz="2300" dirty="0" smtClean="0"/>
              <a:t>, empresas, </a:t>
            </a:r>
            <a:r>
              <a:rPr lang="es-ES" sz="2300" dirty="0" smtClean="0"/>
              <a:t>Yeshivot, e individuos caer vueltos pedazos porque ellos no pudieron pasar mas allá del </a:t>
            </a:r>
            <a:r>
              <a:rPr lang="es-ES" sz="2300" dirty="0" smtClean="0"/>
              <a:t>plato de frijoles.</a:t>
            </a:r>
          </a:p>
          <a:p>
            <a:r>
              <a:rPr lang="es-ES" sz="2300" dirty="0" smtClean="0"/>
              <a:t>Hemos presenciado y asistido a </a:t>
            </a:r>
            <a:r>
              <a:rPr lang="es-ES" sz="2300" dirty="0" smtClean="0"/>
              <a:t>reuniones donde </a:t>
            </a:r>
            <a:r>
              <a:rPr lang="es-ES" sz="2300" dirty="0" smtClean="0"/>
              <a:t>ideas </a:t>
            </a:r>
            <a:r>
              <a:rPr lang="es-ES" sz="2300" dirty="0" smtClean="0"/>
              <a:t>espectaculares han sido traídos a la mesa.</a:t>
            </a:r>
          </a:p>
          <a:p>
            <a:r>
              <a:rPr lang="es-ES" sz="2300" dirty="0" smtClean="0"/>
              <a:t>Ideas </a:t>
            </a:r>
            <a:r>
              <a:rPr lang="es-ES" sz="2300" dirty="0" smtClean="0"/>
              <a:t>que uno está </a:t>
            </a:r>
            <a:r>
              <a:rPr lang="es-ES" sz="2300" dirty="0" smtClean="0"/>
              <a:t>seguro </a:t>
            </a:r>
            <a:r>
              <a:rPr lang="es-ES" sz="2300" dirty="0" smtClean="0"/>
              <a:t>van a </a:t>
            </a:r>
            <a:r>
              <a:rPr lang="es-ES" sz="2300" dirty="0" smtClean="0"/>
              <a:t>cambiar positivamente la dirección de nuestro pueblo.</a:t>
            </a:r>
          </a:p>
          <a:p>
            <a:r>
              <a:rPr lang="es-ES" sz="2300" dirty="0" smtClean="0"/>
              <a:t>Un mes, un año y una década pasa y no pasa nada</a:t>
            </a:r>
            <a:r>
              <a:rPr lang="es-ES" sz="2300" dirty="0" smtClean="0"/>
              <a:t>.</a:t>
            </a:r>
            <a:endParaRPr lang="es-ES" sz="2300" dirty="0" smtClean="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ES" sz="2300" dirty="0" smtClean="0"/>
              <a:t>Y uno se pregunta, </a:t>
            </a:r>
            <a:r>
              <a:rPr lang="es-ES" sz="2300" dirty="0" smtClean="0"/>
              <a:t>¿qué pasó con esa gran idea? </a:t>
            </a:r>
            <a:endParaRPr lang="es-ES" sz="2300" dirty="0" smtClean="0"/>
          </a:p>
          <a:p>
            <a:r>
              <a:rPr lang="es-ES" sz="2300" dirty="0" smtClean="0"/>
              <a:t>Siempre </a:t>
            </a:r>
            <a:r>
              <a:rPr lang="es-ES" sz="2300" dirty="0" smtClean="0"/>
              <a:t>es la misma historia, cuando comenzó a </a:t>
            </a:r>
            <a:r>
              <a:rPr lang="es-ES" sz="2300" dirty="0" smtClean="0"/>
              <a:t>moverse, entonces sucedió que </a:t>
            </a:r>
            <a:r>
              <a:rPr lang="es-ES" sz="2300" dirty="0" smtClean="0"/>
              <a:t>hubo una lucha política, una lucha de poder, un </a:t>
            </a:r>
            <a:r>
              <a:rPr lang="es-ES" sz="2300" dirty="0" smtClean="0"/>
              <a:t>deseo de figurar individualmente y ponerle zancadillas al que viene debajo, un plato </a:t>
            </a:r>
            <a:r>
              <a:rPr lang="es-ES" sz="2300" dirty="0" smtClean="0"/>
              <a:t>de frijoles.</a:t>
            </a:r>
          </a:p>
          <a:p>
            <a:r>
              <a:rPr lang="es-ES" sz="2300" dirty="0" smtClean="0"/>
              <a:t>La idea nunca llegó a ver la luz del día. A veces, incluso las familias hermosas </a:t>
            </a:r>
            <a:r>
              <a:rPr lang="es-ES" sz="2300" dirty="0" smtClean="0"/>
              <a:t>se rompen </a:t>
            </a:r>
            <a:r>
              <a:rPr lang="es-ES" sz="2300" dirty="0" smtClean="0"/>
              <a:t>y sufren más de cosas pequeñas.</a:t>
            </a:r>
          </a:p>
          <a:p>
            <a:r>
              <a:rPr lang="es-ES" sz="2400" dirty="0" smtClean="0"/>
              <a:t>Kamtza y Bar Kamtza destruyeron Jerusalén.</a:t>
            </a:r>
          </a:p>
          <a:p>
            <a:r>
              <a:rPr lang="es-ES" sz="2400" dirty="0" smtClean="0"/>
              <a:t>No </a:t>
            </a:r>
            <a:r>
              <a:rPr lang="es-ES" sz="2400" dirty="0" smtClean="0"/>
              <a:t>pudieron ver </a:t>
            </a:r>
            <a:r>
              <a:rPr lang="es-ES" sz="2400" dirty="0" smtClean="0"/>
              <a:t>más allá del plato de frijoles y </a:t>
            </a:r>
            <a:r>
              <a:rPr lang="es-ES" sz="2400" dirty="0" smtClean="0"/>
              <a:t>se </a:t>
            </a:r>
            <a:r>
              <a:rPr lang="es-ES" sz="2400" dirty="0" smtClean="0"/>
              <a:t>fue </a:t>
            </a:r>
            <a:r>
              <a:rPr lang="es-ES" sz="2400" dirty="0" smtClean="0"/>
              <a:t>Jerusalén!</a:t>
            </a:r>
            <a:endParaRPr lang="es-ES" sz="2400" dirty="0" smtClean="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ES" sz="2300" dirty="0" smtClean="0"/>
              <a:t>Sucedió así: Un </a:t>
            </a:r>
            <a:r>
              <a:rPr lang="es-ES" sz="2300" dirty="0" smtClean="0"/>
              <a:t>hombre –llamado Ploni-  </a:t>
            </a:r>
            <a:r>
              <a:rPr lang="es-ES" sz="2300" dirty="0" smtClean="0"/>
              <a:t>tenía un amigo llamado Kamtza y un enemigo llamado Bar Kamtza. </a:t>
            </a:r>
            <a:endParaRPr lang="es-ES" sz="2300" dirty="0" smtClean="0"/>
          </a:p>
          <a:p>
            <a:r>
              <a:rPr lang="es-ES" sz="2300" dirty="0" smtClean="0"/>
              <a:t>En </a:t>
            </a:r>
            <a:r>
              <a:rPr lang="es-ES" sz="2300" dirty="0" smtClean="0"/>
              <a:t>una ocasión </a:t>
            </a:r>
            <a:r>
              <a:rPr lang="es-ES" sz="2300" dirty="0" smtClean="0"/>
              <a:t>Ploni hizo </a:t>
            </a:r>
            <a:r>
              <a:rPr lang="es-ES" sz="2300" dirty="0" smtClean="0"/>
              <a:t>una fiesta y le dijo a su siervo: "Ve y trae </a:t>
            </a:r>
            <a:r>
              <a:rPr lang="es-ES" sz="2300" dirty="0" smtClean="0"/>
              <a:t>a Kamtza</a:t>
            </a:r>
            <a:r>
              <a:rPr lang="es-ES" sz="2300" dirty="0" smtClean="0"/>
              <a:t>." </a:t>
            </a:r>
            <a:endParaRPr lang="es-ES" sz="2300" dirty="0" smtClean="0"/>
          </a:p>
          <a:p>
            <a:r>
              <a:rPr lang="es-ES" sz="2300" dirty="0" smtClean="0"/>
              <a:t>El </a:t>
            </a:r>
            <a:r>
              <a:rPr lang="es-ES" sz="2300" dirty="0" smtClean="0"/>
              <a:t>hombre se fue y </a:t>
            </a:r>
            <a:r>
              <a:rPr lang="es-ES" sz="2300" dirty="0" smtClean="0"/>
              <a:t>trajo a </a:t>
            </a:r>
            <a:r>
              <a:rPr lang="es-ES" sz="2300" dirty="0" smtClean="0"/>
              <a:t>Bar Kamtza.</a:t>
            </a:r>
          </a:p>
          <a:p>
            <a:r>
              <a:rPr lang="es-ES" sz="2300" dirty="0" smtClean="0"/>
              <a:t>Cuando Ploni, el que </a:t>
            </a:r>
            <a:r>
              <a:rPr lang="es-ES" sz="2300" dirty="0" smtClean="0"/>
              <a:t>dio </a:t>
            </a:r>
            <a:r>
              <a:rPr lang="es-ES" sz="2300" dirty="0" smtClean="0"/>
              <a:t>la fiesta encontró a Bar </a:t>
            </a:r>
            <a:r>
              <a:rPr lang="es-ES" sz="2300" dirty="0" smtClean="0"/>
              <a:t>Kamtza allí </a:t>
            </a:r>
            <a:r>
              <a:rPr lang="es-ES" sz="2300" dirty="0" smtClean="0"/>
              <a:t>le reclamó y </a:t>
            </a:r>
            <a:r>
              <a:rPr lang="es-ES" sz="2300" dirty="0" smtClean="0"/>
              <a:t>dijo: "Mira, </a:t>
            </a:r>
            <a:r>
              <a:rPr lang="es-ES" sz="2300" dirty="0" smtClean="0"/>
              <a:t>tu has </a:t>
            </a:r>
            <a:r>
              <a:rPr lang="es-ES" sz="2300" dirty="0" smtClean="0"/>
              <a:t>sido mi enemigo; ¿qué estás haciendo aquí? ! </a:t>
            </a:r>
            <a:r>
              <a:rPr lang="es-ES" sz="2300" dirty="0" smtClean="0"/>
              <a:t>¡Lárgate! </a:t>
            </a:r>
            <a:r>
              <a:rPr lang="es-ES" sz="2300" dirty="0" smtClean="0"/>
              <a:t>", </a:t>
            </a:r>
            <a:endParaRPr lang="es-ES" sz="2300" dirty="0" smtClean="0"/>
          </a:p>
          <a:p>
            <a:r>
              <a:rPr lang="es-ES" sz="2300" dirty="0" smtClean="0"/>
              <a:t>Dijo entonces : “Déjame aquí</a:t>
            </a:r>
            <a:r>
              <a:rPr lang="es-ES" sz="2300" dirty="0" smtClean="0"/>
              <a:t>, </a:t>
            </a:r>
            <a:r>
              <a:rPr lang="es-ES" sz="2300" dirty="0" smtClean="0"/>
              <a:t>deja que </a:t>
            </a:r>
            <a:r>
              <a:rPr lang="es-ES" sz="2300" dirty="0" smtClean="0"/>
              <a:t>me quede, y te daré el precio de lo que yo </a:t>
            </a:r>
            <a:r>
              <a:rPr lang="es-ES" sz="2300" dirty="0" smtClean="0"/>
              <a:t>coma </a:t>
            </a:r>
            <a:r>
              <a:rPr lang="es-ES" sz="2300" dirty="0" smtClean="0"/>
              <a:t>y </a:t>
            </a:r>
            <a:r>
              <a:rPr lang="es-ES" sz="2300" dirty="0" smtClean="0"/>
              <a:t>beba".</a:t>
            </a:r>
            <a:endParaRPr lang="es-ES" sz="2300" dirty="0" smtClean="0"/>
          </a:p>
          <a:p>
            <a:r>
              <a:rPr lang="es-ES" sz="2300" dirty="0" smtClean="0"/>
              <a:t>Ploni </a:t>
            </a:r>
            <a:r>
              <a:rPr lang="es-ES" sz="2300" dirty="0" smtClean="0"/>
              <a:t>el anfitrión: "Por supuesto que no</a:t>
            </a:r>
            <a:r>
              <a:rPr lang="es-ES" sz="2300" dirty="0" smtClean="0"/>
              <a:t>."</a:t>
            </a:r>
            <a:endParaRPr lang="es-ES" sz="2300" dirty="0" smtClean="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ES" sz="2300" dirty="0" smtClean="0"/>
              <a:t>Bar Kamtza: "Entonces </a:t>
            </a:r>
            <a:r>
              <a:rPr lang="es-ES" sz="2300" dirty="0" smtClean="0"/>
              <a:t>te voy a dar la mitad del costo de la fiesta</a:t>
            </a:r>
            <a:r>
              <a:rPr lang="es-ES" sz="2300" dirty="0" smtClean="0"/>
              <a:t>.“</a:t>
            </a:r>
            <a:endParaRPr lang="es-ES" sz="2300" dirty="0" smtClean="0"/>
          </a:p>
          <a:p>
            <a:r>
              <a:rPr lang="es-ES" sz="2300" dirty="0" smtClean="0"/>
              <a:t>El </a:t>
            </a:r>
            <a:r>
              <a:rPr lang="es-ES" sz="2300" dirty="0" smtClean="0"/>
              <a:t>anfitrión se negó.</a:t>
            </a:r>
          </a:p>
          <a:p>
            <a:r>
              <a:rPr lang="es-ES" sz="2300" dirty="0" smtClean="0"/>
              <a:t>Bar Kamtza: "Entonces </a:t>
            </a:r>
            <a:r>
              <a:rPr lang="es-ES" sz="2300" dirty="0" smtClean="0"/>
              <a:t>déjame pagar por </a:t>
            </a:r>
            <a:r>
              <a:rPr lang="es-ES" sz="2300" dirty="0" smtClean="0"/>
              <a:t>toda la fiesta.“</a:t>
            </a:r>
            <a:endParaRPr lang="es-ES" sz="2300" dirty="0" smtClean="0"/>
          </a:p>
          <a:p>
            <a:r>
              <a:rPr lang="es-ES" sz="2300" dirty="0" smtClean="0"/>
              <a:t>Aún </a:t>
            </a:r>
            <a:r>
              <a:rPr lang="es-ES" sz="2300" dirty="0" smtClean="0"/>
              <a:t>así, el anfitrión se negó, y lo tomó de la mano y lo echó.</a:t>
            </a:r>
          </a:p>
          <a:p>
            <a:r>
              <a:rPr lang="es-ES" sz="2300" dirty="0" smtClean="0"/>
              <a:t>Dijo bar </a:t>
            </a:r>
            <a:r>
              <a:rPr lang="es-ES" sz="2300" dirty="0" smtClean="0"/>
              <a:t>Kamtza, </a:t>
            </a:r>
            <a:r>
              <a:rPr lang="es-ES" sz="2300" dirty="0" smtClean="0"/>
              <a:t>“Ya que los </a:t>
            </a:r>
            <a:r>
              <a:rPr lang="es-ES" sz="2300" dirty="0" smtClean="0"/>
              <a:t>rabinos estaban sentados allí y </a:t>
            </a:r>
            <a:r>
              <a:rPr lang="es-ES" sz="2300" dirty="0" smtClean="0"/>
              <a:t>ninguno </a:t>
            </a:r>
            <a:r>
              <a:rPr lang="es-ES" sz="2300" dirty="0" smtClean="0"/>
              <a:t>lo detuvo, esto demuestra que estaban de acuerdo con él. Voy a ir e informar en contra de ellos </a:t>
            </a:r>
            <a:r>
              <a:rPr lang="es-ES" sz="2300" dirty="0" smtClean="0"/>
              <a:t>en el </a:t>
            </a:r>
            <a:r>
              <a:rPr lang="es-ES" sz="2300" dirty="0" smtClean="0"/>
              <a:t>gobierno ".</a:t>
            </a:r>
          </a:p>
          <a:p>
            <a:r>
              <a:rPr lang="es-ES" sz="2300" dirty="0" smtClean="0"/>
              <a:t>Se </a:t>
            </a:r>
            <a:r>
              <a:rPr lang="es-ES" sz="2300" dirty="0" smtClean="0"/>
              <a:t>fue y le dijo al emperador, "Los </a:t>
            </a:r>
            <a:r>
              <a:rPr lang="es-ES" sz="2300" dirty="0" smtClean="0"/>
              <a:t>Judíos </a:t>
            </a:r>
            <a:r>
              <a:rPr lang="es-ES" sz="2300" dirty="0" smtClean="0"/>
              <a:t>se están rebelando en contra de usted</a:t>
            </a:r>
            <a:r>
              <a:rPr lang="es-ES" sz="2300" dirty="0" smtClean="0"/>
              <a:t>.“</a:t>
            </a:r>
            <a:endParaRPr lang="es-ES" sz="2300" dirty="0" smtClean="0"/>
          </a:p>
          <a:p>
            <a:r>
              <a:rPr lang="es-ES" sz="2300" dirty="0" smtClean="0"/>
              <a:t>Dijo </a:t>
            </a:r>
            <a:r>
              <a:rPr lang="es-ES" sz="2300" dirty="0" smtClean="0"/>
              <a:t>el emperador, "¿Cómo puedo saber que esto es cierto</a:t>
            </a:r>
            <a:r>
              <a:rPr lang="es-ES" sz="2300" dirty="0" smtClean="0"/>
              <a:t>?"</a:t>
            </a:r>
            <a:endParaRPr lang="es-ES" sz="2300" dirty="0" smtClean="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ES" sz="2300" dirty="0" smtClean="0"/>
              <a:t>"Envíales una ofrenda", </a:t>
            </a:r>
            <a:r>
              <a:rPr lang="es-ES" sz="2300" dirty="0" smtClean="0"/>
              <a:t>dijo Bar Kamtza, "y ver </a:t>
            </a:r>
            <a:r>
              <a:rPr lang="es-ES" sz="2300" dirty="0" smtClean="0"/>
              <a:t>si la </a:t>
            </a:r>
            <a:r>
              <a:rPr lang="es-ES" sz="2300" dirty="0" smtClean="0"/>
              <a:t>van a ofrecer en el altar</a:t>
            </a:r>
            <a:r>
              <a:rPr lang="es-ES" sz="2300" dirty="0" smtClean="0"/>
              <a:t>.“</a:t>
            </a:r>
            <a:endParaRPr lang="es-ES" sz="2300" dirty="0" smtClean="0"/>
          </a:p>
          <a:p>
            <a:r>
              <a:rPr lang="es-ES" sz="2300" dirty="0" smtClean="0"/>
              <a:t>Así </a:t>
            </a:r>
            <a:r>
              <a:rPr lang="es-ES" sz="2300" dirty="0" smtClean="0"/>
              <a:t>que envió con él </a:t>
            </a:r>
            <a:r>
              <a:rPr lang="es-ES" sz="2300" dirty="0" smtClean="0"/>
              <a:t>un ternero sin mancha. </a:t>
            </a:r>
            <a:r>
              <a:rPr lang="es-ES" sz="2300" dirty="0" smtClean="0"/>
              <a:t>Mientras que en el camino </a:t>
            </a:r>
            <a:r>
              <a:rPr lang="es-ES" sz="2300" dirty="0" smtClean="0"/>
              <a:t>le hizo </a:t>
            </a:r>
            <a:r>
              <a:rPr lang="es-ES" sz="2300" dirty="0" smtClean="0"/>
              <a:t>una mancha en su labio superior (o como dicen algunos, en el blanco de su ojo) -en un lugar en el que </a:t>
            </a:r>
            <a:r>
              <a:rPr lang="es-ES" sz="2300" dirty="0" smtClean="0"/>
              <a:t>nosotros lo contamos como una </a:t>
            </a:r>
            <a:r>
              <a:rPr lang="es-ES" sz="2300" dirty="0" smtClean="0"/>
              <a:t>mancha, pero </a:t>
            </a:r>
            <a:r>
              <a:rPr lang="es-ES" sz="2300" dirty="0" smtClean="0"/>
              <a:t>ellos no.</a:t>
            </a:r>
            <a:endParaRPr lang="es-ES" sz="2300" dirty="0" smtClean="0"/>
          </a:p>
          <a:p>
            <a:r>
              <a:rPr lang="es-ES" sz="2300" dirty="0" smtClean="0"/>
              <a:t>Los rabinos estaban dispuestos a ofrecerlo a fin de no ofender al gobierno. </a:t>
            </a:r>
            <a:endParaRPr lang="es-ES" sz="2300" dirty="0" smtClean="0"/>
          </a:p>
          <a:p>
            <a:r>
              <a:rPr lang="es-ES" sz="2300" dirty="0" smtClean="0"/>
              <a:t>Dijo </a:t>
            </a:r>
            <a:r>
              <a:rPr lang="es-ES" sz="2300" dirty="0" smtClean="0"/>
              <a:t>el rabino Zacarías ben Avkulas a ellos: "La gente dirá que </a:t>
            </a:r>
            <a:r>
              <a:rPr lang="es-ES" sz="2300" dirty="0" smtClean="0"/>
              <a:t>animales </a:t>
            </a:r>
            <a:r>
              <a:rPr lang="es-ES" sz="2300" dirty="0" smtClean="0"/>
              <a:t>manchados se ofrecen en el altar</a:t>
            </a:r>
            <a:r>
              <a:rPr lang="es-ES" sz="2300" dirty="0" smtClean="0"/>
              <a:t>."</a:t>
            </a:r>
            <a:endParaRPr lang="es-ES" sz="2300" dirty="0" smtClean="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endParaRPr lang="es-ES" sz="2300" dirty="0" smtClean="0"/>
          </a:p>
          <a:p>
            <a:r>
              <a:rPr lang="es-ES" sz="2300" dirty="0" smtClean="0"/>
              <a:t>Luego propusieron matar </a:t>
            </a:r>
            <a:r>
              <a:rPr lang="es-ES" sz="2300" dirty="0" smtClean="0"/>
              <a:t>a Bar </a:t>
            </a:r>
            <a:r>
              <a:rPr lang="es-ES" sz="2300" dirty="0" smtClean="0"/>
              <a:t>Kamtza para que no </a:t>
            </a:r>
            <a:r>
              <a:rPr lang="es-ES" sz="2300" dirty="0" smtClean="0"/>
              <a:t>fuera a ir </a:t>
            </a:r>
            <a:r>
              <a:rPr lang="es-ES" sz="2300" dirty="0" smtClean="0"/>
              <a:t>e informar en contra de ellos, pero el rabino Zacarías ben Avkulas les dijo: "¿Es </a:t>
            </a:r>
            <a:r>
              <a:rPr lang="es-ES" sz="2300" dirty="0" smtClean="0"/>
              <a:t>que el que le </a:t>
            </a:r>
            <a:r>
              <a:rPr lang="es-ES" sz="2300" dirty="0" smtClean="0"/>
              <a:t>hace una mancha </a:t>
            </a:r>
            <a:r>
              <a:rPr lang="es-ES" sz="2300" dirty="0" smtClean="0"/>
              <a:t>a los </a:t>
            </a:r>
            <a:r>
              <a:rPr lang="es-ES" sz="2300" dirty="0" smtClean="0"/>
              <a:t>animales consagrados </a:t>
            </a:r>
            <a:r>
              <a:rPr lang="es-ES" sz="2300" dirty="0" smtClean="0"/>
              <a:t>debe </a:t>
            </a:r>
            <a:r>
              <a:rPr lang="es-ES" sz="2300" dirty="0" smtClean="0"/>
              <a:t>ser condenado a muerte?"</a:t>
            </a:r>
          </a:p>
          <a:p>
            <a:endParaRPr lang="es-ES" sz="2300" dirty="0" smtClean="0"/>
          </a:p>
          <a:p>
            <a:r>
              <a:rPr lang="es-ES" sz="2300" dirty="0" smtClean="0"/>
              <a:t>Rabí </a:t>
            </a:r>
            <a:r>
              <a:rPr lang="es-ES" sz="2300" dirty="0" smtClean="0"/>
              <a:t>Yojanán </a:t>
            </a:r>
            <a:r>
              <a:rPr lang="es-ES" sz="2300" dirty="0" smtClean="0"/>
              <a:t>acto seguido señaló: "Debido a la escrupulosidad del rabino Zacarías ben Avkulas nuestra casa ha sido destruida, nuestro Templo quemado, y nosotros mismos </a:t>
            </a:r>
            <a:r>
              <a:rPr lang="es-ES" sz="2300" dirty="0" smtClean="0"/>
              <a:t>exiliados </a:t>
            </a:r>
            <a:r>
              <a:rPr lang="es-ES" sz="2300" dirty="0" smtClean="0"/>
              <a:t>de nuestra tierra."</a:t>
            </a:r>
            <a:endParaRPr lang="es-ES" sz="2400" dirty="0" smtClean="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t>Hilel y Shamai vieron el panorama general, veían el futuro.</a:t>
            </a:r>
          </a:p>
          <a:p>
            <a:r>
              <a:rPr lang="es-ES" sz="2400" dirty="0" smtClean="0"/>
              <a:t>Ellos </a:t>
            </a:r>
            <a:r>
              <a:rPr lang="es-ES" sz="2400" dirty="0" smtClean="0"/>
              <a:t>dejaron de lado sus diferencias y como socios fueron capaces de restaurar </a:t>
            </a:r>
            <a:r>
              <a:rPr lang="es-ES" sz="2400" dirty="0" smtClean="0"/>
              <a:t>al </a:t>
            </a:r>
            <a:r>
              <a:rPr lang="es-ES" sz="2400" dirty="0" smtClean="0"/>
              <a:t>pueblo judío.</a:t>
            </a:r>
          </a:p>
          <a:p>
            <a:r>
              <a:rPr lang="es-ES" sz="2400" dirty="0" smtClean="0"/>
              <a:t>Esto nos </a:t>
            </a:r>
            <a:r>
              <a:rPr lang="es-ES" sz="2400" dirty="0" smtClean="0"/>
              <a:t>recuerda a la famosa historia del Talmud.</a:t>
            </a:r>
          </a:p>
          <a:p>
            <a:r>
              <a:rPr lang="es-ES" sz="2400" dirty="0" smtClean="0"/>
              <a:t>Yeravam ben </a:t>
            </a:r>
            <a:r>
              <a:rPr lang="es-ES" sz="2400" dirty="0" smtClean="0"/>
              <a:t>Nebat (Jeroboam) era </a:t>
            </a:r>
            <a:r>
              <a:rPr lang="es-ES" sz="2400" dirty="0" smtClean="0"/>
              <a:t>un malvado rey.</a:t>
            </a:r>
          </a:p>
          <a:p>
            <a:r>
              <a:rPr lang="es-ES" sz="2400" dirty="0" smtClean="0"/>
              <a:t>Él corrompió al </a:t>
            </a:r>
            <a:r>
              <a:rPr lang="es-ES" sz="2400" dirty="0" smtClean="0"/>
              <a:t>pueblo judío.</a:t>
            </a:r>
          </a:p>
          <a:p>
            <a:r>
              <a:rPr lang="es-ES" sz="2400" dirty="0" smtClean="0"/>
              <a:t>El Talmud nos dice que </a:t>
            </a:r>
            <a:r>
              <a:rPr lang="es-ES" sz="2400" dirty="0" smtClean="0"/>
              <a:t>Dios </a:t>
            </a:r>
            <a:r>
              <a:rPr lang="es-ES" sz="2400" dirty="0" smtClean="0"/>
              <a:t>agarró </a:t>
            </a:r>
            <a:r>
              <a:rPr lang="es-ES" sz="2400" dirty="0" smtClean="0"/>
              <a:t>a Yeravam </a:t>
            </a:r>
            <a:r>
              <a:rPr lang="es-ES" sz="2400" dirty="0" smtClean="0"/>
              <a:t>ben </a:t>
            </a:r>
            <a:r>
              <a:rPr lang="es-ES" sz="2400" dirty="0" smtClean="0"/>
              <a:t>Nebat </a:t>
            </a:r>
            <a:r>
              <a:rPr lang="es-ES" sz="2400" dirty="0" smtClean="0"/>
              <a:t>por el cuello y lo sacudió.</a:t>
            </a:r>
          </a:p>
          <a:p>
            <a:r>
              <a:rPr lang="es-ES" sz="2400" dirty="0" smtClean="0"/>
              <a:t>"Yeravam", dijo </a:t>
            </a:r>
            <a:r>
              <a:rPr lang="es-ES" sz="2400" dirty="0" smtClean="0"/>
              <a:t>Dios</a:t>
            </a:r>
            <a:r>
              <a:rPr lang="es-ES" sz="2400" dirty="0" smtClean="0"/>
              <a:t>, "</a:t>
            </a:r>
            <a:r>
              <a:rPr lang="es-ES" sz="2400" dirty="0" smtClean="0"/>
              <a:t>haz </a:t>
            </a:r>
            <a:r>
              <a:rPr lang="es-ES" sz="2400" dirty="0" smtClean="0"/>
              <a:t>Teshuvá! Si </a:t>
            </a:r>
            <a:r>
              <a:rPr lang="es-ES" sz="2400" dirty="0" smtClean="0"/>
              <a:t>haces Teshuvá, Yo tú y </a:t>
            </a:r>
            <a:r>
              <a:rPr lang="es-ES" sz="2400" dirty="0" smtClean="0"/>
              <a:t>el rey David </a:t>
            </a:r>
            <a:r>
              <a:rPr lang="es-ES" sz="2400" dirty="0" smtClean="0"/>
              <a:t>caminaremos </a:t>
            </a:r>
            <a:r>
              <a:rPr lang="es-ES" sz="2400" dirty="0" smtClean="0"/>
              <a:t>juntos en el Gan </a:t>
            </a:r>
            <a:r>
              <a:rPr lang="es-ES" sz="2400" dirty="0" smtClean="0"/>
              <a:t>Edén“.</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t>Preste atención al orden en la promesa de Dios - Dios primero, Yeravam segundo y luego el rey David último.</a:t>
            </a:r>
          </a:p>
          <a:p>
            <a:r>
              <a:rPr lang="es-ES" sz="2400" dirty="0" smtClean="0"/>
              <a:t>Pero </a:t>
            </a:r>
            <a:r>
              <a:rPr lang="es-ES" sz="2400" dirty="0" smtClean="0"/>
              <a:t>Yeravam era inseguro, él quería oír claramente que él </a:t>
            </a:r>
            <a:r>
              <a:rPr lang="es-ES" sz="2400" dirty="0" smtClean="0"/>
              <a:t>caminaría adelante del </a:t>
            </a:r>
            <a:r>
              <a:rPr lang="es-ES" sz="2400" dirty="0" smtClean="0"/>
              <a:t>rey David en esta </a:t>
            </a:r>
            <a:r>
              <a:rPr lang="es-ES" sz="2400" dirty="0" smtClean="0"/>
              <a:t>santa procesión.</a:t>
            </a:r>
            <a:endParaRPr lang="es-ES" sz="2400" dirty="0" smtClean="0"/>
          </a:p>
          <a:p>
            <a:r>
              <a:rPr lang="es-ES" sz="2400" dirty="0" smtClean="0"/>
              <a:t>Su exigente pregunta de dos palabras </a:t>
            </a:r>
            <a:r>
              <a:rPr lang="es-ES" sz="2400" dirty="0" smtClean="0"/>
              <a:t>a </a:t>
            </a:r>
            <a:r>
              <a:rPr lang="es-ES" sz="2400" dirty="0" smtClean="0"/>
              <a:t>Dios han </a:t>
            </a:r>
            <a:r>
              <a:rPr lang="es-ES" sz="2400" dirty="0" smtClean="0"/>
              <a:t>hecho eco a través de la historia. "Mi </a:t>
            </a:r>
            <a:r>
              <a:rPr lang="es-ES" sz="2400" dirty="0" smtClean="0"/>
              <a:t>B 'Rosh </a:t>
            </a:r>
            <a:r>
              <a:rPr lang="es-ES" sz="2400" dirty="0" smtClean="0"/>
              <a:t>?!" ¿Quién va primero; yo o David?</a:t>
            </a:r>
          </a:p>
          <a:p>
            <a:r>
              <a:rPr lang="es-ES" sz="2400" dirty="0" smtClean="0"/>
              <a:t>Vendió la granja. Él estaba dispuesto a hacer la parte difícil, él estaba dispuesto a hacer Teshuvá. Su mente y su corazón estaban dirigidos correctamente, pero no pudo superar el plato de frijoles</a:t>
            </a:r>
            <a:r>
              <a:rPr lang="es-ES" sz="2400" dirty="0" smtClean="0"/>
              <a:t>.</a:t>
            </a:r>
            <a:endParaRPr lang="es-ES" sz="2400" dirty="0" smtClean="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t>El mensaje es claro. Siempre debemos elegir nuestras batallas.</a:t>
            </a:r>
          </a:p>
          <a:p>
            <a:r>
              <a:rPr lang="es-ES" sz="2400" dirty="0" smtClean="0"/>
              <a:t>Hay </a:t>
            </a:r>
            <a:r>
              <a:rPr lang="es-ES" sz="2400" dirty="0" smtClean="0"/>
              <a:t>que distinguir entre las cosas que se interponen en nuestros nervios y las cosas que se interponen en el camino.</a:t>
            </a:r>
          </a:p>
          <a:p>
            <a:r>
              <a:rPr lang="es-ES" sz="2400" dirty="0" smtClean="0"/>
              <a:t>Hay que poner las cosas que nos molestan en perspectiva. </a:t>
            </a:r>
            <a:endParaRPr lang="es-ES" sz="2400" dirty="0" smtClean="0"/>
          </a:p>
          <a:p>
            <a:r>
              <a:rPr lang="es-ES" sz="2400" dirty="0" smtClean="0"/>
              <a:t>Debemos </a:t>
            </a:r>
            <a:r>
              <a:rPr lang="es-ES" sz="2400" dirty="0" smtClean="0"/>
              <a:t>elegir la eternidad sobre el placer momentáneo. </a:t>
            </a:r>
            <a:endParaRPr lang="es-ES" sz="2400" dirty="0" smtClean="0"/>
          </a:p>
          <a:p>
            <a:r>
              <a:rPr lang="es-ES" sz="2400" dirty="0" smtClean="0"/>
              <a:t>Nunca </a:t>
            </a:r>
            <a:r>
              <a:rPr lang="es-ES" sz="2400" dirty="0" smtClean="0"/>
              <a:t>debemos quedar </a:t>
            </a:r>
            <a:r>
              <a:rPr lang="es-ES" sz="2400" dirty="0" smtClean="0"/>
              <a:t>atorados.</a:t>
            </a:r>
          </a:p>
          <a:p>
            <a:endParaRPr lang="es-CO" sz="2300" dirty="0" smtClean="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4579"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4580"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4581"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Toráh, Talmud, Jewish Concepts, Wikipedia, Kabbalah Online, Zohar, Rambán, Maimonides, Zev ben Shimon HaLevi “Kabbalah and Exodus</a:t>
            </a:r>
            <a:r>
              <a:rPr lang="es-CO" sz="2000" dirty="0" smtClean="0">
                <a:solidFill>
                  <a:schemeClr val="tx1"/>
                </a:solidFill>
                <a:latin typeface="Calibri" pitchFamily="34" charset="0"/>
              </a:rPr>
              <a:t>”, </a:t>
            </a:r>
            <a:r>
              <a:rPr sz="2000" dirty="0" smtClean="0">
                <a:solidFill>
                  <a:schemeClr val="tx1"/>
                </a:solidFill>
                <a:latin typeface="Calibri" pitchFamily="34" charset="0"/>
              </a:rPr>
              <a:t>Rabbi </a:t>
            </a:r>
            <a:r>
              <a:rPr sz="2000" dirty="0" err="1" smtClean="0">
                <a:solidFill>
                  <a:schemeClr val="tx1"/>
                </a:solidFill>
                <a:latin typeface="Calibri" pitchFamily="34" charset="0"/>
              </a:rPr>
              <a:t>Yissocher</a:t>
            </a:r>
            <a:r>
              <a:rPr sz="2000" dirty="0" smtClean="0">
                <a:solidFill>
                  <a:schemeClr val="tx1"/>
                </a:solidFill>
                <a:latin typeface="Calibri" pitchFamily="34" charset="0"/>
              </a:rPr>
              <a:t> </a:t>
            </a:r>
            <a:r>
              <a:rPr sz="2000" dirty="0" err="1" smtClean="0">
                <a:solidFill>
                  <a:schemeClr val="tx1"/>
                </a:solidFill>
                <a:latin typeface="Calibri" pitchFamily="34" charset="0"/>
              </a:rPr>
              <a:t>Frand</a:t>
            </a:r>
            <a:endParaRPr lang="es-CO" sz="2000" dirty="0" smtClean="0">
              <a:solidFill>
                <a:schemeClr val="tx1"/>
              </a:solidFill>
              <a:latin typeface="Calibri" pitchFamily="34" charset="0"/>
            </a:endParaRPr>
          </a:p>
          <a:p>
            <a:pPr eaLnBrk="1" hangingPunct="1">
              <a:lnSpc>
                <a:spcPct val="90000"/>
              </a:lnSpc>
            </a:pPr>
            <a:r>
              <a:rPr lang="es-CO" sz="800" dirty="0" smtClean="0">
                <a:latin typeface="Calibri" pitchFamily="34" charset="0"/>
              </a:rPr>
              <a:t>http://failedmessiah.typepad.com/failed_messiahcom/2005/07/rabbi_aryeh_kap.html</a:t>
            </a: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1 </a:t>
            </a:r>
            <a:r>
              <a:rPr lang="es-CO" sz="1800" dirty="0" smtClean="0">
                <a:latin typeface="Calibri" pitchFamily="34" charset="0"/>
              </a:rPr>
              <a:t>de </a:t>
            </a:r>
            <a:r>
              <a:rPr lang="es-CO" sz="1800" dirty="0" smtClean="0">
                <a:latin typeface="Calibri" pitchFamily="34" charset="0"/>
              </a:rPr>
              <a:t>Kislev 5776</a:t>
            </a:r>
            <a:r>
              <a:rPr lang="es-CO" sz="1800" dirty="0" smtClean="0">
                <a:latin typeface="Calibri" pitchFamily="34" charset="0"/>
              </a:rPr>
              <a:t>– Noviembre </a:t>
            </a:r>
            <a:r>
              <a:rPr lang="es-CO" sz="1800" dirty="0" smtClean="0">
                <a:latin typeface="Calibri" pitchFamily="34" charset="0"/>
              </a:rPr>
              <a:t>12, </a:t>
            </a:r>
            <a:r>
              <a:rPr lang="es-CO" sz="1800" dirty="0" smtClean="0">
                <a:latin typeface="Calibri" pitchFamily="34" charset="0"/>
              </a:rPr>
              <a:t>2015-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90508</TotalTime>
  <Words>2354</Words>
  <Application>Microsoft Office PowerPoint</Application>
  <PresentationFormat>Presentación en pantalla (4:3)</PresentationFormat>
  <Paragraphs>172</Paragraphs>
  <Slides>26</Slides>
  <Notes>24</Notes>
  <HiddenSlides>0</HiddenSlides>
  <MMClips>0</MMClips>
  <ScaleCrop>false</ScaleCrop>
  <HeadingPairs>
    <vt:vector size="4" baseType="variant">
      <vt:variant>
        <vt:lpstr>Tema</vt:lpstr>
      </vt:variant>
      <vt:variant>
        <vt:i4>1</vt:i4>
      </vt:variant>
      <vt:variant>
        <vt:lpstr>Títulos de diapositiva</vt:lpstr>
      </vt:variant>
      <vt:variant>
        <vt:i4>26</vt:i4>
      </vt:variant>
    </vt:vector>
  </HeadingPairs>
  <TitlesOfParts>
    <vt:vector size="27" baseType="lpstr">
      <vt:lpstr>Office Theme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Diapositiva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2828</cp:revision>
  <dcterms:created xsi:type="dcterms:W3CDTF">2013-10-13T19:31:46Z</dcterms:created>
  <dcterms:modified xsi:type="dcterms:W3CDTF">2015-11-13T03:50:40Z</dcterms:modified>
</cp:coreProperties>
</file>