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1164" r:id="rId3"/>
    <p:sldId id="1174" r:id="rId4"/>
    <p:sldId id="1175" r:id="rId5"/>
    <p:sldId id="1176" r:id="rId6"/>
    <p:sldId id="1194" r:id="rId7"/>
    <p:sldId id="1177" r:id="rId8"/>
    <p:sldId id="1178" r:id="rId9"/>
    <p:sldId id="1179" r:id="rId10"/>
    <p:sldId id="1180" r:id="rId11"/>
    <p:sldId id="1195" r:id="rId12"/>
    <p:sldId id="1181" r:id="rId13"/>
    <p:sldId id="1182" r:id="rId14"/>
    <p:sldId id="1183" r:id="rId15"/>
    <p:sldId id="1184" r:id="rId16"/>
    <p:sldId id="1185" r:id="rId17"/>
    <p:sldId id="1186" r:id="rId18"/>
    <p:sldId id="1187" r:id="rId19"/>
    <p:sldId id="1188" r:id="rId20"/>
    <p:sldId id="1196" r:id="rId21"/>
    <p:sldId id="1199" r:id="rId22"/>
    <p:sldId id="1200" r:id="rId23"/>
    <p:sldId id="1198" r:id="rId24"/>
    <p:sldId id="1189" r:id="rId25"/>
    <p:sldId id="1190" r:id="rId26"/>
    <p:sldId id="1191" r:id="rId27"/>
    <p:sldId id="1192" r:id="rId28"/>
    <p:sldId id="1193" r:id="rId29"/>
    <p:sldId id="1201" r:id="rId30"/>
    <p:sldId id="292" r:id="rId31"/>
  </p:sldIdLst>
  <p:sldSz cx="9144000" cy="6858000" type="screen4x3"/>
  <p:notesSz cx="6858000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00"/>
    <a:srgbClr val="080808"/>
    <a:srgbClr val="D6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-312" y="-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656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656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9969C10C-F7C2-4EAB-B1BF-1692C3D444E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2560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1725" y="698500"/>
            <a:ext cx="4654550" cy="34925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423331"/>
            <a:ext cx="5486400" cy="41905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845045"/>
            <a:ext cx="2971800" cy="4656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845045"/>
            <a:ext cx="2971800" cy="4656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5D1BC4A-F6A0-497B-A714-ED214A0F09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19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20</a:t>
            </a:fld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21</a:t>
            </a:fld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22</a:t>
            </a:fld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23</a:t>
            </a:fld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24</a:t>
            </a:fld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25</a:t>
            </a:fld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26</a:t>
            </a:fld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27</a:t>
            </a:fld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28</a:t>
            </a:fld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38D04-5234-4CB8-AD55-0A0A3CF7BAC0}" type="slidenum">
              <a:rPr smtClean="0"/>
              <a:pPr>
                <a:defRPr/>
              </a:pPr>
              <a:t>29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DD98-7322-4381-BBDC-374F040BA38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37D7A-D259-403B-B861-517097D53EB9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A4E18-765B-4390-950A-4551FBAA0E5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3720C-3410-4445-8108-70149025062B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F57F2-39B0-4A05-A7FE-794A09D5EAB3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E84E-A8C2-4558-8277-2375EDA4754F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0DAD1-DE86-42AE-9C23-EE490BDE7285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BE2DB-8E27-418C-B8E6-623869CBAF0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06E8-E1AC-419A-B980-7A7C8D7E63D8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315D7-1EF9-4BFD-BEBF-4E2386718C1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F877-9510-40C5-9530-D610BCB7840A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2F4A3-FFA4-4A9C-8395-14C2F9A300D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A9B28-7127-4154-8D90-52807DCE72A1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CD56-D380-4D11-8B85-F05C2F81D53E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9F38C-C89C-4399-9409-487D254A91FD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2A9BB-569E-4677-9827-F311647F7173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DA63-D592-488C-A8FE-CE303BC1EC42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9ACC-0A3C-4B3F-9AF0-3A20853A38D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03D24-5E6C-40F2-A989-5BD0478C6B8C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3EB4E-CD10-4C02-9C28-1FC660AB384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1B3D3-30B9-4627-B096-BDFF63AE1C39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B039-AA18-484C-9F00-09B486F23A2D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C6CDD609-21F3-4D82-9432-96B3D23041FE}" type="datetime1">
              <a:rPr/>
              <a:pPr>
                <a:defRPr/>
              </a:pPr>
              <a:t>10/8/2015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529F329-470F-4ACD-895A-5BB75130FBF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1/1801.r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1/1805.ra" TargetMode="External"/><Relationship Id="rId4" Type="http://schemas.openxmlformats.org/officeDocument/2006/relationships/hyperlink" Target="http://bible.ort.org/webmedia/t1/1804.r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1/1807.ra" TargetMode="External"/><Relationship Id="rId4" Type="http://schemas.openxmlformats.org/officeDocument/2006/relationships/hyperlink" Target="http://bible.ort.org/webmedia/t1/1806.r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1/1808.r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4100" dirty="0">
                <a:solidFill>
                  <a:srgbClr val="000000"/>
                </a:solidFill>
                <a:latin typeface="Calibri" pitchFamily="34" charset="0"/>
              </a:rPr>
              <a:t>Parashat  </a:t>
            </a:r>
            <a:r>
              <a:rPr lang="es-CO" sz="4100" dirty="0" smtClean="0">
                <a:solidFill>
                  <a:srgbClr val="000000"/>
                </a:solidFill>
                <a:latin typeface="Calibri" pitchFamily="34" charset="0"/>
              </a:rPr>
              <a:t>Bereshit </a:t>
            </a:r>
            <a:r>
              <a:rPr lang="es-CO" sz="4100" dirty="0" err="1" smtClean="0">
                <a:solidFill>
                  <a:srgbClr val="000000"/>
                </a:solidFill>
                <a:latin typeface="Calibri" pitchFamily="34" charset="0"/>
              </a:rPr>
              <a:t>Vaierá</a:t>
            </a:r>
            <a:endParaRPr lang="es-CO" sz="41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CO" sz="2800" dirty="0" smtClean="0">
                <a:solidFill>
                  <a:srgbClr val="000000"/>
                </a:solidFill>
                <a:latin typeface="Calibri" pitchFamily="34" charset="0"/>
              </a:rPr>
              <a:t>Los </a:t>
            </a:r>
            <a:r>
              <a:rPr lang="es-CO" sz="2800" dirty="0" smtClean="0">
                <a:solidFill>
                  <a:srgbClr val="000000"/>
                </a:solidFill>
                <a:latin typeface="Calibri" pitchFamily="34" charset="0"/>
              </a:rPr>
              <a:t>Malajim de Abraham</a:t>
            </a:r>
            <a:endParaRPr lang="es-CO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b="1" dirty="0" err="1" smtClean="0">
                <a:hlinkClick r:id="rId4"/>
              </a:rPr>
              <a:t>Vaierá</a:t>
            </a:r>
            <a:r>
              <a:rPr lang="es-ES" sz="2400" b="1" dirty="0" smtClean="0">
                <a:hlinkClick r:id="rId4"/>
              </a:rPr>
              <a:t> – Y se le apareció</a:t>
            </a:r>
          </a:p>
          <a:p>
            <a:r>
              <a:rPr lang="es-ES" sz="2400" b="1" i="1" dirty="0" smtClean="0">
                <a:hlinkClick r:id="rId4"/>
              </a:rPr>
              <a:t>18:1</a:t>
            </a:r>
            <a:r>
              <a:rPr lang="es-ES" sz="2400" b="1" i="1" dirty="0" smtClean="0"/>
              <a:t>  </a:t>
            </a:r>
            <a:r>
              <a:rPr lang="es-ES" sz="2400" b="1" i="1" dirty="0" err="1" smtClean="0"/>
              <a:t>Vayerá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elav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be'Eloney</a:t>
            </a:r>
            <a:r>
              <a:rPr lang="es-ES" sz="2400" b="1" i="1" dirty="0" smtClean="0"/>
              <a:t> Mamré </a:t>
            </a:r>
            <a:r>
              <a:rPr lang="es-ES" sz="2400" b="1" i="1" dirty="0" err="1" smtClean="0"/>
              <a:t>vehú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yoshev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petaj-ha'ohel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kejom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hayom</a:t>
            </a:r>
            <a:r>
              <a:rPr lang="es-ES" sz="2400" b="1" i="1" dirty="0" smtClean="0"/>
              <a:t>.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Y se le apareció el Eterno junto a Eloné  (encinas de) Mamré, y él (Abraham) estaba sentado a la puerta de su tienda,  al calor del día. </a:t>
            </a:r>
          </a:p>
          <a:p>
            <a:r>
              <a:rPr lang="es-ES" sz="2400" dirty="0" smtClean="0"/>
              <a:t>Análisis de acuerdo al Rambán </a:t>
            </a:r>
            <a:r>
              <a:rPr lang="es-ES" sz="2400" dirty="0" smtClean="0"/>
              <a:t>–Nahmanides </a:t>
            </a:r>
            <a:r>
              <a:rPr lang="es-ES" sz="2400" dirty="0" smtClean="0"/>
              <a:t>sobre quiénes eran los visitantes.</a:t>
            </a:r>
          </a:p>
          <a:p>
            <a:r>
              <a:rPr lang="es-ES" sz="2400" dirty="0" smtClean="0"/>
              <a:t>La Toráh nos dice que Dios le apareció a Abraham pero no nos dice cuál era el propósito de esta revelación.</a:t>
            </a:r>
          </a:p>
          <a:p>
            <a:r>
              <a:rPr lang="es-ES" sz="2400" dirty="0" smtClean="0"/>
              <a:t>Miremos lo que nos dice primero Rashí y Rambam –Maimonides.</a:t>
            </a:r>
          </a:p>
          <a:p>
            <a:endParaRPr lang="es-E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>
                <a:latin typeface="Calibri" pitchFamily="34" charset="0"/>
              </a:rPr>
              <a:t>Dice Rashí que Dios se le apareció a Abraham para visitar al enfermo (Abram).</a:t>
            </a:r>
          </a:p>
          <a:p>
            <a:r>
              <a:rPr lang="es-CO" sz="2400" dirty="0" smtClean="0">
                <a:latin typeface="Calibri" pitchFamily="34" charset="0"/>
              </a:rPr>
              <a:t>Al respecto dijo Rabí Jama bar Janiná: “Era el tercer día después de la circuncisión y Hashem había venido para averiguar por su estado de salud”.</a:t>
            </a:r>
          </a:p>
          <a:p>
            <a:r>
              <a:rPr lang="es-CO" sz="2400" dirty="0" smtClean="0">
                <a:latin typeface="Calibri" pitchFamily="34" charset="0"/>
              </a:rPr>
              <a:t>Mamré fue quien le había aconsejado con respecto a la circuncisión, y por eso Dios se le reveló en su propiedad.</a:t>
            </a:r>
          </a:p>
          <a:p>
            <a:r>
              <a:rPr lang="es-CO" sz="2400" dirty="0" smtClean="0">
                <a:latin typeface="Calibri" pitchFamily="34" charset="0"/>
              </a:rPr>
              <a:t>El Midrash en Bereshit Rabá nos dice que Abram había pensado hacerse la circuncisión en secreto, pero Mamré le había sugerido hacerlo públicamente y demostrar a toda la región que no se avergonzaba de lo que la gente dijera.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De dónde aprendemos que fue “el tercer día”?</a:t>
            </a:r>
          </a:p>
          <a:p>
            <a:r>
              <a:rPr lang="es-ES" sz="2400" dirty="0" smtClean="0"/>
              <a:t>En Shejem se presentó la masacre de los Hiveos liderados por Shimón y Leví quienes tomaron venganza por el ultraje que recibió su hermana Diná. </a:t>
            </a:r>
          </a:p>
          <a:p>
            <a:r>
              <a:rPr lang="es-ES" sz="2400" dirty="0" smtClean="0"/>
              <a:t>La tribu de Yacov esperó hasta el tercer día después de la circuncisión que les hicieron hacer a Jamor y a Shejem, su hijo y a todo el pueblo Hiveo, para entrar y matarlos ya que al tercer día de la circuncisión ellos eran incapaces de levantarse a tomar las armas. Bereshit 34:25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b="1" i="1" dirty="0" smtClean="0"/>
              <a:t>18:2</a:t>
            </a:r>
            <a:r>
              <a:rPr lang="es-ES" sz="2400" i="1" dirty="0" smtClean="0"/>
              <a:t>       Y alzó sus ojos y miró y he aquí </a:t>
            </a:r>
            <a:r>
              <a:rPr lang="es-ES" sz="2400" i="1" dirty="0" smtClean="0">
                <a:solidFill>
                  <a:srgbClr val="FF0000"/>
                </a:solidFill>
              </a:rPr>
              <a:t>tres hombres </a:t>
            </a:r>
            <a:r>
              <a:rPr lang="es-ES" sz="2400" i="1" dirty="0" smtClean="0"/>
              <a:t>que estaban parados frente a él; y (los) vio, y corrió a recibirlos desde la puerta de la tienda, y se postró en tierra</a:t>
            </a:r>
          </a:p>
          <a:p>
            <a:r>
              <a:rPr lang="es-ES" sz="2400" b="1" dirty="0" err="1" smtClean="0"/>
              <a:t>Vayisa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eynav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vayar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vehineh</a:t>
            </a:r>
            <a:r>
              <a:rPr lang="es-ES" sz="2400" b="1" dirty="0" smtClean="0"/>
              <a:t> </a:t>
            </a:r>
            <a:r>
              <a:rPr lang="es-ES" sz="2400" b="1" dirty="0" err="1" smtClean="0">
                <a:solidFill>
                  <a:srgbClr val="FF0000"/>
                </a:solidFill>
              </a:rPr>
              <a:t>shloshah</a:t>
            </a:r>
            <a:r>
              <a:rPr lang="es-ES" sz="2400" b="1" dirty="0" smtClean="0">
                <a:solidFill>
                  <a:srgbClr val="FF0000"/>
                </a:solidFill>
              </a:rPr>
              <a:t> </a:t>
            </a:r>
            <a:r>
              <a:rPr lang="es-ES" sz="2400" b="1" dirty="0" err="1" smtClean="0">
                <a:solidFill>
                  <a:srgbClr val="FF0000"/>
                </a:solidFill>
              </a:rPr>
              <a:t>anashim</a:t>
            </a:r>
            <a:r>
              <a:rPr lang="es-ES" sz="2400" b="1" dirty="0" smtClean="0">
                <a:solidFill>
                  <a:srgbClr val="FF0000"/>
                </a:solidFill>
              </a:rPr>
              <a:t> </a:t>
            </a:r>
            <a:r>
              <a:rPr lang="es-ES" sz="2400" b="1" dirty="0" err="1" smtClean="0"/>
              <a:t>nitsavim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alav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vayar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vayarots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likratam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mipetaj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ha'ohel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vayishtaju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artsah</a:t>
            </a:r>
            <a:r>
              <a:rPr lang="es-ES" sz="2400" b="1" dirty="0" smtClean="0"/>
              <a:t>.</a:t>
            </a:r>
          </a:p>
          <a:p>
            <a:r>
              <a:rPr lang="es-ES" sz="2400" b="1" dirty="0" smtClean="0"/>
              <a:t>Corrió a recibirlos.- </a:t>
            </a:r>
            <a:r>
              <a:rPr lang="es-MX" sz="2400" i="1" dirty="0" smtClean="0"/>
              <a:t> Seis son las virtudes, dice Rabí Yojanán, por las cuales el hombre que las practica recibe la recompensa en este mundo y otra más grande en la vida eterna: la hospitalidad, la visita a los enfermos, la concentración durante el rezo, el estudio de la Toráh, la instrucción y educación de los hijos y la virtud de juzgar al compañero con indulgencia. (</a:t>
            </a:r>
            <a:r>
              <a:rPr lang="es-MX" sz="2400" i="1" dirty="0" err="1" smtClean="0"/>
              <a:t>Mid</a:t>
            </a:r>
            <a:r>
              <a:rPr lang="es-MX" sz="2400" i="1" dirty="0" smtClean="0"/>
              <a:t>. Yalcut 82)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MX" sz="2400" i="1" dirty="0" smtClean="0"/>
              <a:t>La hospitalidad es tan importante como el culto divino (Talmud, </a:t>
            </a:r>
            <a:r>
              <a:rPr lang="es-MX" sz="2400" i="1" dirty="0" err="1" smtClean="0"/>
              <a:t>Eruvin</a:t>
            </a:r>
            <a:r>
              <a:rPr lang="es-MX" sz="2400" i="1" dirty="0" smtClean="0"/>
              <a:t> 5). </a:t>
            </a:r>
          </a:p>
          <a:p>
            <a:r>
              <a:rPr lang="es-MX" sz="2400" i="1" dirty="0" smtClean="0"/>
              <a:t>Todo ser humano a quien hacemos un bien, aunque sea un malvado, puede convertirse en ángel, igual a los que se le aparecieron a Abraham.</a:t>
            </a:r>
            <a:endParaRPr lang="es-ES" sz="2400" dirty="0" smtClean="0"/>
          </a:p>
          <a:p>
            <a:r>
              <a:rPr lang="es-CO" sz="2400" dirty="0" smtClean="0">
                <a:latin typeface="Calibri" pitchFamily="34" charset="0"/>
              </a:rPr>
              <a:t>Rashí: </a:t>
            </a:r>
            <a:r>
              <a:rPr lang="es-CO" sz="2400" b="1" i="1" dirty="0" smtClean="0">
                <a:latin typeface="Calibri" pitchFamily="34" charset="0"/>
              </a:rPr>
              <a:t>“Uno de ellos para anunciarle a Sará que tendría un hijo, otro para destruir a Sedom y el otro para curar a Abraham, porque un  mismo ángel nunca cumple dos misiones de distinta naturaleza.</a:t>
            </a:r>
          </a:p>
          <a:p>
            <a:r>
              <a:rPr lang="es-CO" sz="2400" b="1" i="1" dirty="0" smtClean="0">
                <a:latin typeface="Calibri" pitchFamily="34" charset="0"/>
              </a:rPr>
              <a:t>Sabrás que todo este relato está escrito en plural: “y ellos comieron”, “y le dijeron”.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i="1" dirty="0" smtClean="0"/>
              <a:t>Pero en referencia al anuncio de Saráh está escrito en singular, ‘Y dijo: de cierto volveré a ti’. Y en referencia a la destrucción de Sedom esta escrito ‘Pues no podré hacer nada’, ‘que no trastornaré…’</a:t>
            </a:r>
          </a:p>
          <a:p>
            <a:r>
              <a:rPr lang="es-CO" sz="2400" b="1" i="1" dirty="0" smtClean="0"/>
              <a:t>Y el tercer ángel, </a:t>
            </a:r>
            <a:r>
              <a:rPr lang="es-CO" sz="2400" b="1" i="1" dirty="0" err="1" smtClean="0"/>
              <a:t>Refael</a:t>
            </a:r>
            <a:r>
              <a:rPr lang="es-CO" sz="2400" b="1" i="1" dirty="0" smtClean="0"/>
              <a:t>, que fue el que curó a Abraham, se marchó de allí para ir a Sedom y salvar a Lot.</a:t>
            </a:r>
          </a:p>
          <a:p>
            <a:r>
              <a:rPr lang="es-CO" sz="2400" b="1" i="1" dirty="0" smtClean="0"/>
              <a:t>A esto se refiere cuando dice: ‘Y sucedió que al sacarlos fuera –el ángel- dijo a Lot: Escapa por tu vida’, de lo que se aprende que un solo ángel fue el que salvó a Lot</a:t>
            </a:r>
            <a:r>
              <a:rPr lang="es-CO" sz="2400" b="1" i="1" dirty="0" smtClean="0"/>
              <a:t>.”</a:t>
            </a:r>
          </a:p>
          <a:p>
            <a:pPr lvl="1"/>
            <a:r>
              <a:rPr lang="es-CO" sz="2000" b="1" i="1" dirty="0" smtClean="0"/>
              <a:t>Mijael – Informó a Sará</a:t>
            </a:r>
          </a:p>
          <a:p>
            <a:pPr lvl="1"/>
            <a:r>
              <a:rPr lang="es-CO" sz="2000" b="1" i="1" dirty="0" smtClean="0"/>
              <a:t>Gabriel – Destruyó a Sedom</a:t>
            </a:r>
          </a:p>
          <a:p>
            <a:pPr lvl="1"/>
            <a:r>
              <a:rPr lang="es-CO" sz="2000" b="1" i="1" dirty="0" smtClean="0"/>
              <a:t>Rafael – Curó a Abraham y rescató a Lot</a:t>
            </a:r>
            <a:endParaRPr lang="es-ES" sz="20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>
                <a:latin typeface="Calibri" pitchFamily="34" charset="0"/>
              </a:rPr>
              <a:t>Cuál es la explicación de Rambán sobre Rashí:</a:t>
            </a:r>
          </a:p>
          <a:p>
            <a:r>
              <a:rPr lang="es-CO" sz="2400" b="1" i="1" dirty="0" smtClean="0">
                <a:latin typeface="Calibri" pitchFamily="34" charset="0"/>
              </a:rPr>
              <a:t>“Por este hecho que Rafael sanó a Abraham y también salvó a Lot, no se considera que este ángel cumplió dos misiones diferentes, porque la misión de rescatar a Lot fue llevada a cabo en un lugar diferente y después de que Abraham fuera sanado, y a él se le ordenó la misión mas tarde, después que Abraham negocia con Dios la salvación entera de las ciudades buscando al menos un minian que justificara el decreto maligno de su destrucción. O también, porque ambas misiones tenían el objetivo de rescatar, salvar.”</a:t>
            </a:r>
          </a:p>
          <a:p>
            <a:r>
              <a:rPr lang="es-CO" sz="2400" dirty="0" smtClean="0">
                <a:latin typeface="Calibri" pitchFamily="34" charset="0"/>
              </a:rPr>
              <a:t>Ambas misiones fueron similares y no contradicen la regla.</a:t>
            </a: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i="1" dirty="0" smtClean="0">
                <a:hlinkClick r:id="rId4"/>
              </a:rPr>
              <a:t>18:4</a:t>
            </a:r>
            <a:r>
              <a:rPr lang="es-CO" sz="2400" b="1" i="1" dirty="0" smtClean="0"/>
              <a:t>  </a:t>
            </a:r>
            <a:r>
              <a:rPr lang="es-CO" sz="2400" b="1" i="1" dirty="0" err="1" smtClean="0"/>
              <a:t>Yukaj-na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me'at</a:t>
            </a:r>
            <a:r>
              <a:rPr lang="es-CO" sz="2400" b="1" i="1" dirty="0" smtClean="0"/>
              <a:t>-mayim </a:t>
            </a:r>
            <a:r>
              <a:rPr lang="es-CO" sz="2400" b="1" i="1" dirty="0" err="1" smtClean="0"/>
              <a:t>verajatsu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ragleyjem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vehisha'anu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tajat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ha'ets</a:t>
            </a:r>
            <a:r>
              <a:rPr lang="es-CO" sz="2400" b="1" i="1" dirty="0" smtClean="0"/>
              <a:t>.</a:t>
            </a:r>
          </a:p>
          <a:p>
            <a:r>
              <a:rPr lang="es-CO" sz="2400" dirty="0" smtClean="0"/>
              <a:t>Que se traiga por favor un poco de agua, y lavad vuestros pies; y recostaos debajo del árbol.</a:t>
            </a:r>
          </a:p>
          <a:p>
            <a:r>
              <a:rPr lang="es-CO" sz="2400" b="1" i="1" dirty="0" smtClean="0">
                <a:hlinkClick r:id="rId5"/>
              </a:rPr>
              <a:t>18:5</a:t>
            </a:r>
            <a:r>
              <a:rPr lang="es-CO" sz="2400" b="1" i="1" dirty="0" smtClean="0"/>
              <a:t>  </a:t>
            </a:r>
            <a:r>
              <a:rPr lang="es-CO" sz="2400" b="1" i="1" dirty="0" err="1" smtClean="0"/>
              <a:t>Ve'ekjah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fat-lejem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vesa'adu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libejem</a:t>
            </a:r>
            <a:r>
              <a:rPr lang="es-CO" sz="2400" b="1" i="1" dirty="0" smtClean="0"/>
              <a:t> ajar </a:t>
            </a:r>
            <a:r>
              <a:rPr lang="es-CO" sz="2400" b="1" i="1" dirty="0" err="1" smtClean="0"/>
              <a:t>ta'avoru</a:t>
            </a:r>
            <a:r>
              <a:rPr lang="es-CO" sz="2400" b="1" i="1" dirty="0" smtClean="0"/>
              <a:t> ki-al-ken </a:t>
            </a:r>
            <a:r>
              <a:rPr lang="es-CO" sz="2400" b="1" i="1" dirty="0" err="1" smtClean="0"/>
              <a:t>avartem</a:t>
            </a:r>
            <a:r>
              <a:rPr lang="es-CO" sz="2400" b="1" i="1" dirty="0" smtClean="0"/>
              <a:t> al-</a:t>
            </a:r>
            <a:r>
              <a:rPr lang="es-CO" sz="2400" b="1" i="1" dirty="0" err="1" smtClean="0"/>
              <a:t>avdejem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vayomeru</a:t>
            </a:r>
            <a:r>
              <a:rPr lang="es-CO" sz="2400" b="1" i="1" dirty="0" smtClean="0"/>
              <a:t> ken </a:t>
            </a:r>
            <a:r>
              <a:rPr lang="es-CO" sz="2400" b="1" i="1" dirty="0" err="1" smtClean="0"/>
              <a:t>ta'aseh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ka'asher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dibarta</a:t>
            </a:r>
            <a:r>
              <a:rPr lang="es-CO" sz="2400" b="1" i="1" dirty="0" smtClean="0"/>
              <a:t>.</a:t>
            </a:r>
          </a:p>
          <a:p>
            <a:r>
              <a:rPr lang="es-CO" sz="2400" dirty="0" smtClean="0"/>
              <a:t>Y traeré un pedazo de pan, y sustentad vuestro corazón; después pasaréis (adelante), ya que habéis pasado (para honrar) a vuestro siervo. Y dijeron: Haz así como has dicho.</a:t>
            </a: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i="1" dirty="0" smtClean="0">
                <a:hlinkClick r:id="rId4"/>
              </a:rPr>
              <a:t>18:6</a:t>
            </a:r>
            <a:r>
              <a:rPr lang="es-CO" sz="2400" b="1" i="1" dirty="0" smtClean="0"/>
              <a:t>  </a:t>
            </a:r>
            <a:r>
              <a:rPr lang="es-CO" sz="2400" b="1" i="1" dirty="0" err="1" smtClean="0"/>
              <a:t>Vayemaher</a:t>
            </a:r>
            <a:r>
              <a:rPr lang="es-CO" sz="2400" b="1" i="1" dirty="0" smtClean="0"/>
              <a:t> Avraham </a:t>
            </a:r>
            <a:r>
              <a:rPr lang="es-CO" sz="2400" b="1" i="1" dirty="0" err="1" smtClean="0"/>
              <a:t>ha'ohelah</a:t>
            </a:r>
            <a:r>
              <a:rPr lang="es-CO" sz="2400" b="1" i="1" dirty="0" smtClean="0"/>
              <a:t> el-Sarah </a:t>
            </a:r>
            <a:r>
              <a:rPr lang="es-CO" sz="2400" b="1" i="1" dirty="0" err="1" smtClean="0"/>
              <a:t>vayomer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mahari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shlosh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se'im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kemaj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solet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lushi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va'asi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ugot</a:t>
            </a:r>
            <a:r>
              <a:rPr lang="es-CO" sz="2400" dirty="0" smtClean="0"/>
              <a:t>.</a:t>
            </a:r>
          </a:p>
          <a:p>
            <a:r>
              <a:rPr lang="es-CO" sz="2400" dirty="0" smtClean="0"/>
              <a:t>Y Abraham fue de prisa a la tienda, donde estaba Sarah, y dijo: apresúrate, (toma) tres medidas de flor de harina, amasa y haz tortas.</a:t>
            </a:r>
          </a:p>
          <a:p>
            <a:r>
              <a:rPr lang="es-CO" sz="2400" b="1" i="1" dirty="0" smtClean="0">
                <a:hlinkClick r:id="rId5"/>
              </a:rPr>
              <a:t>18:7</a:t>
            </a:r>
            <a:r>
              <a:rPr lang="es-CO" sz="2400" b="1" i="1" dirty="0" smtClean="0"/>
              <a:t>  </a:t>
            </a:r>
            <a:r>
              <a:rPr lang="es-CO" sz="2400" b="1" i="1" dirty="0" err="1" smtClean="0"/>
              <a:t>Ve'el-habakar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rats</a:t>
            </a:r>
            <a:r>
              <a:rPr lang="es-CO" sz="2400" b="1" i="1" dirty="0" smtClean="0"/>
              <a:t> Avraham </a:t>
            </a:r>
            <a:r>
              <a:rPr lang="es-CO" sz="2400" b="1" i="1" dirty="0" err="1" smtClean="0"/>
              <a:t>vayikaj</a:t>
            </a:r>
            <a:r>
              <a:rPr lang="es-CO" sz="2400" b="1" i="1" dirty="0" smtClean="0"/>
              <a:t> ben-</a:t>
            </a:r>
            <a:r>
              <a:rPr lang="es-CO" sz="2400" b="1" i="1" dirty="0" err="1" smtClean="0"/>
              <a:t>bakar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raj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vatov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vayiten</a:t>
            </a:r>
            <a:r>
              <a:rPr lang="es-CO" sz="2400" b="1" i="1" dirty="0" smtClean="0"/>
              <a:t> el-</a:t>
            </a:r>
            <a:r>
              <a:rPr lang="es-CO" sz="2400" b="1" i="1" dirty="0" err="1" smtClean="0"/>
              <a:t>hana'ar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vayemaher</a:t>
            </a:r>
            <a:r>
              <a:rPr lang="es-CO" sz="2400" b="1" i="1" dirty="0" smtClean="0"/>
              <a:t> la'asot </a:t>
            </a:r>
            <a:r>
              <a:rPr lang="es-CO" sz="2400" b="1" i="1" dirty="0" err="1" smtClean="0"/>
              <a:t>oto</a:t>
            </a:r>
            <a:r>
              <a:rPr lang="es-CO" sz="2400" b="1" i="1" dirty="0" smtClean="0"/>
              <a:t>.</a:t>
            </a:r>
          </a:p>
          <a:p>
            <a:r>
              <a:rPr lang="es-CO" sz="2400" dirty="0" smtClean="0"/>
              <a:t>Y hacia las vacas corrió Abraham, y tomó un becerro tierno y bueno y lo dio al mozo, que se apresuró a prepararlo.</a:t>
            </a:r>
          </a:p>
          <a:p>
            <a:r>
              <a:rPr lang="es-CO" sz="2400" dirty="0" smtClean="0"/>
              <a:t>El-</a:t>
            </a:r>
            <a:r>
              <a:rPr lang="es-CO" sz="2400" dirty="0" err="1" smtClean="0"/>
              <a:t>hana’ar</a:t>
            </a:r>
            <a:r>
              <a:rPr lang="es-CO" sz="2400" dirty="0" smtClean="0"/>
              <a:t> – el mozo, el joven, se refiere a Ishmael –B. Rabáh 48:13, para estimularlo en los mandamientos.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i="1" dirty="0" smtClean="0">
                <a:hlinkClick r:id="rId4"/>
              </a:rPr>
              <a:t>18:8</a:t>
            </a:r>
            <a:r>
              <a:rPr lang="es-CO" sz="2400" b="1" i="1" dirty="0" smtClean="0"/>
              <a:t>  Vayikaj </a:t>
            </a:r>
            <a:r>
              <a:rPr lang="es-CO" sz="2400" b="1" i="1" dirty="0" err="1" smtClean="0"/>
              <a:t>jem'ah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vejalav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uven-habakar</a:t>
            </a:r>
            <a:r>
              <a:rPr lang="es-CO" sz="2400" b="1" i="1" dirty="0" smtClean="0"/>
              <a:t> asher </a:t>
            </a:r>
            <a:r>
              <a:rPr lang="es-CO" sz="2400" b="1" i="1" dirty="0" err="1" smtClean="0"/>
              <a:t>asah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vayiten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lifneyhem</a:t>
            </a:r>
            <a:r>
              <a:rPr lang="es-CO" sz="2400" b="1" i="1" dirty="0" smtClean="0"/>
              <a:t> ve-</a:t>
            </a:r>
            <a:r>
              <a:rPr lang="es-CO" sz="2400" b="1" i="1" dirty="0" err="1" smtClean="0"/>
              <a:t>hu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omed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aleyhem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tajat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ha'ets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vayojelu</a:t>
            </a:r>
            <a:r>
              <a:rPr lang="es-CO" sz="2400" b="1" i="1" dirty="0" smtClean="0"/>
              <a:t>.</a:t>
            </a:r>
          </a:p>
          <a:p>
            <a:r>
              <a:rPr lang="es-CO" sz="2400" dirty="0" smtClean="0"/>
              <a:t>Y tomó crema de leche, leche y el becerro que preparó, y (lo) puso delante de ellos; y él quedó de pie, junto a ellos, debajo del árbol, y comieron </a:t>
            </a:r>
          </a:p>
          <a:p>
            <a:r>
              <a:rPr lang="es-CO" sz="2400" dirty="0" smtClean="0">
                <a:latin typeface="Calibri" pitchFamily="34" charset="0"/>
              </a:rPr>
              <a:t>Rashí dice: </a:t>
            </a:r>
            <a:r>
              <a:rPr lang="es-CO" sz="2400" b="1" dirty="0" smtClean="0">
                <a:latin typeface="Calibri" pitchFamily="34" charset="0"/>
              </a:rPr>
              <a:t>“Pero no les trajo el pan, ya que Sará tuvo su menstruación. Pues ese mismo día le había vuelto el período menstrual y la masa se había vuelto impura”</a:t>
            </a:r>
          </a:p>
          <a:p>
            <a:r>
              <a:rPr lang="es-CO" sz="2400" dirty="0" smtClean="0">
                <a:latin typeface="Calibri" pitchFamily="34" charset="0"/>
              </a:rPr>
              <a:t>“</a:t>
            </a:r>
            <a:r>
              <a:rPr lang="es-CO" sz="2400" b="1" i="1" dirty="0" smtClean="0">
                <a:latin typeface="Calibri" pitchFamily="34" charset="0"/>
              </a:rPr>
              <a:t>Y ellos comieron</a:t>
            </a:r>
            <a:r>
              <a:rPr lang="es-CO" sz="2400" dirty="0" smtClean="0">
                <a:latin typeface="Calibri" pitchFamily="34" charset="0"/>
              </a:rPr>
              <a:t>”, o aparentaron comer</a:t>
            </a: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Babá </a:t>
            </a:r>
            <a:r>
              <a:rPr lang="es-CO" sz="2400" dirty="0" err="1" smtClean="0"/>
              <a:t>Metziá</a:t>
            </a:r>
            <a:r>
              <a:rPr lang="es-CO" sz="2400" dirty="0" smtClean="0"/>
              <a:t> 87a dice que como en realidad eran ángeles y no seres humanos, no necesitaban comer, pero aparentaron hacerlo por respeto a lo que es usual entre la gente.</a:t>
            </a:r>
          </a:p>
          <a:p>
            <a:r>
              <a:rPr lang="es-CO" sz="2400" dirty="0" smtClean="0"/>
              <a:t>El orden en que aparecen los artículos indica que al tener leche y carne, se come primero la leche o sus derivados y luego la carne.</a:t>
            </a:r>
          </a:p>
          <a:p>
            <a:r>
              <a:rPr lang="es-CO" sz="2400" b="1" dirty="0" smtClean="0"/>
              <a:t>“</a:t>
            </a:r>
            <a:r>
              <a:rPr lang="es-CO" sz="2400" b="1" dirty="0" err="1" smtClean="0"/>
              <a:t>Bishul</a:t>
            </a:r>
            <a:r>
              <a:rPr lang="es-CO" sz="2400" b="1" dirty="0" smtClean="0"/>
              <a:t> Basar </a:t>
            </a:r>
            <a:r>
              <a:rPr lang="es-CO" sz="2400" b="1" dirty="0" err="1" smtClean="0"/>
              <a:t>Bejaiav</a:t>
            </a:r>
            <a:r>
              <a:rPr lang="es-CO" sz="2400" b="1" dirty="0" smtClean="0"/>
              <a:t>” </a:t>
            </a:r>
            <a:r>
              <a:rPr lang="es-CO" sz="2400" dirty="0" smtClean="0"/>
              <a:t>No cocinar la carne con la leche – No cocines cabrito en la leche de su madre.</a:t>
            </a:r>
          </a:p>
          <a:p>
            <a:r>
              <a:rPr lang="es-CO" sz="2400" dirty="0" smtClean="0"/>
              <a:t>Quien lo cocina recibe la pena de Malkut, a pesar de que no lo comió</a:t>
            </a:r>
          </a:p>
          <a:p>
            <a:r>
              <a:rPr lang="es-CO" sz="2400" dirty="0" smtClean="0"/>
              <a:t> No Comer Carne con Leche </a:t>
            </a:r>
            <a:r>
              <a:rPr lang="es-CO" sz="2400" b="1" dirty="0" smtClean="0"/>
              <a:t>(“</a:t>
            </a:r>
            <a:r>
              <a:rPr lang="es-CO" sz="2400" b="1" dirty="0" err="1" smtClean="0"/>
              <a:t>Ajilat</a:t>
            </a:r>
            <a:r>
              <a:rPr lang="es-CO" sz="2400" b="1" dirty="0" smtClean="0"/>
              <a:t> Basar </a:t>
            </a:r>
            <a:r>
              <a:rPr lang="es-CO" sz="2400" b="1" dirty="0" err="1" smtClean="0"/>
              <a:t>Bejalav</a:t>
            </a:r>
            <a:r>
              <a:rPr lang="es-CO" sz="2400" dirty="0" smtClean="0"/>
              <a:t>”)</a:t>
            </a: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200" b="1" dirty="0" smtClean="0"/>
              <a:t>Devarim 14:21</a:t>
            </a:r>
            <a:r>
              <a:rPr lang="es-ES" sz="2200" b="1" dirty="0" smtClean="0"/>
              <a:t>   </a:t>
            </a:r>
            <a:r>
              <a:rPr lang="es-ES" sz="2200" dirty="0" smtClean="0"/>
              <a:t>No comeréis ningún animal que murió por sí mismo ; al peregrino incircunciso que habitare en tus ciudades, lo podrás dar y él lo comerá, o lo podrás vender al extranjero; porque tú eres un pueblo santo para el Eterno, tu Dios. </a:t>
            </a:r>
            <a:r>
              <a:rPr lang="es-ES" sz="2200" dirty="0" smtClean="0">
                <a:solidFill>
                  <a:srgbClr val="FF0000"/>
                </a:solidFill>
              </a:rPr>
              <a:t>No guisarás el cabrito en la leche de su madre.</a:t>
            </a:r>
          </a:p>
          <a:p>
            <a:r>
              <a:rPr lang="es-ES" sz="2200" b="1" i="1" dirty="0" smtClean="0"/>
              <a:t>Lo </a:t>
            </a:r>
            <a:r>
              <a:rPr lang="es-ES" sz="2200" b="1" i="1" dirty="0" err="1" smtClean="0"/>
              <a:t>tojlu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jol-nevelah</a:t>
            </a:r>
            <a:r>
              <a:rPr lang="es-ES" sz="2200" b="1" i="1" dirty="0" smtClean="0"/>
              <a:t> lager asher-</a:t>
            </a:r>
            <a:r>
              <a:rPr lang="es-ES" sz="2200" b="1" i="1" dirty="0" err="1" smtClean="0"/>
              <a:t>bish'areyja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titnenah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va'ajalah</a:t>
            </a:r>
            <a:r>
              <a:rPr lang="es-ES" sz="2200" b="1" i="1" dirty="0" smtClean="0"/>
              <a:t> o </a:t>
            </a:r>
            <a:r>
              <a:rPr lang="es-ES" sz="2200" b="1" i="1" dirty="0" err="1" smtClean="0"/>
              <a:t>major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lenojri</a:t>
            </a:r>
            <a:r>
              <a:rPr lang="es-ES" sz="2200" b="1" i="1" dirty="0" smtClean="0"/>
              <a:t> ki am </a:t>
            </a:r>
            <a:r>
              <a:rPr lang="es-ES" sz="2200" b="1" i="1" dirty="0" err="1" smtClean="0"/>
              <a:t>kadosh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atah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l'Adonay</a:t>
            </a:r>
            <a:r>
              <a:rPr lang="es-ES" sz="2200" b="1" i="1" dirty="0" smtClean="0"/>
              <a:t> </a:t>
            </a:r>
            <a:r>
              <a:rPr lang="es-ES" sz="2200" b="1" i="1" dirty="0" err="1" smtClean="0"/>
              <a:t>Eloheyja</a:t>
            </a:r>
            <a:r>
              <a:rPr lang="es-ES" sz="2200" b="1" i="1" dirty="0" smtClean="0"/>
              <a:t> </a:t>
            </a:r>
            <a:r>
              <a:rPr lang="es-ES" sz="2200" b="1" i="1" dirty="0" smtClean="0">
                <a:solidFill>
                  <a:srgbClr val="FF0000"/>
                </a:solidFill>
              </a:rPr>
              <a:t>lo-</a:t>
            </a:r>
            <a:r>
              <a:rPr lang="es-ES" sz="2200" b="1" i="1" dirty="0" err="1" smtClean="0">
                <a:solidFill>
                  <a:srgbClr val="FF0000"/>
                </a:solidFill>
              </a:rPr>
              <a:t>tevashel</a:t>
            </a:r>
            <a:r>
              <a:rPr lang="es-ES" sz="2200" b="1" i="1" dirty="0" smtClean="0">
                <a:solidFill>
                  <a:srgbClr val="FF0000"/>
                </a:solidFill>
              </a:rPr>
              <a:t> </a:t>
            </a:r>
            <a:r>
              <a:rPr lang="es-ES" sz="2200" b="1" i="1" dirty="0" err="1" smtClean="0">
                <a:solidFill>
                  <a:srgbClr val="FF0000"/>
                </a:solidFill>
              </a:rPr>
              <a:t>gedi</a:t>
            </a:r>
            <a:r>
              <a:rPr lang="es-ES" sz="2200" b="1" i="1" dirty="0" smtClean="0">
                <a:solidFill>
                  <a:srgbClr val="FF0000"/>
                </a:solidFill>
              </a:rPr>
              <a:t> </a:t>
            </a:r>
            <a:r>
              <a:rPr lang="es-ES" sz="2200" b="1" i="1" dirty="0" err="1" smtClean="0">
                <a:solidFill>
                  <a:srgbClr val="FF0000"/>
                </a:solidFill>
              </a:rPr>
              <a:t>bajalev</a:t>
            </a:r>
            <a:r>
              <a:rPr lang="es-ES" sz="2200" b="1" i="1" dirty="0" smtClean="0">
                <a:solidFill>
                  <a:srgbClr val="FF0000"/>
                </a:solidFill>
              </a:rPr>
              <a:t> </a:t>
            </a:r>
            <a:r>
              <a:rPr lang="es-ES" sz="2200" b="1" i="1" dirty="0" err="1" smtClean="0">
                <a:solidFill>
                  <a:srgbClr val="FF0000"/>
                </a:solidFill>
              </a:rPr>
              <a:t>imo</a:t>
            </a:r>
            <a:r>
              <a:rPr lang="es-ES" sz="2200" b="1" dirty="0" smtClean="0"/>
              <a:t>.</a:t>
            </a:r>
          </a:p>
          <a:p>
            <a:r>
              <a:rPr lang="es-ES" sz="2200" b="1" dirty="0" smtClean="0"/>
              <a:t>Éxodo 23:19</a:t>
            </a:r>
            <a:r>
              <a:rPr lang="es-ES" sz="2200" dirty="0" smtClean="0"/>
              <a:t>     Los primeros frutos de tu tierra traerás a la casa del Eterno, tu Dios. </a:t>
            </a:r>
            <a:r>
              <a:rPr lang="es-ES" sz="2200" dirty="0" smtClean="0">
                <a:solidFill>
                  <a:srgbClr val="FF0000"/>
                </a:solidFill>
              </a:rPr>
              <a:t>No cocinarás el cabrito en la leche de su madre. </a:t>
            </a:r>
          </a:p>
          <a:p>
            <a:r>
              <a:rPr lang="es-ES" sz="2200" b="1" dirty="0" err="1" smtClean="0"/>
              <a:t>Reshit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bikurey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admateja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tavi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Beyt</a:t>
            </a:r>
            <a:r>
              <a:rPr lang="es-ES" sz="2200" b="1" dirty="0" smtClean="0"/>
              <a:t> Adonay </a:t>
            </a:r>
            <a:r>
              <a:rPr lang="es-ES" sz="2200" b="1" dirty="0" err="1" smtClean="0"/>
              <a:t>Eloheyja</a:t>
            </a:r>
            <a:r>
              <a:rPr lang="es-ES" sz="2200" b="1" dirty="0" smtClean="0"/>
              <a:t> </a:t>
            </a:r>
            <a:r>
              <a:rPr lang="es-ES" sz="2200" b="1" dirty="0" smtClean="0">
                <a:solidFill>
                  <a:srgbClr val="FF0000"/>
                </a:solidFill>
              </a:rPr>
              <a:t>lo-</a:t>
            </a:r>
            <a:r>
              <a:rPr lang="es-ES" sz="2200" b="1" dirty="0" err="1" smtClean="0">
                <a:solidFill>
                  <a:srgbClr val="FF0000"/>
                </a:solidFill>
              </a:rPr>
              <a:t>tevashel</a:t>
            </a:r>
            <a:r>
              <a:rPr lang="es-ES" sz="2200" b="1" dirty="0" smtClean="0">
                <a:solidFill>
                  <a:srgbClr val="FF0000"/>
                </a:solidFill>
              </a:rPr>
              <a:t> </a:t>
            </a:r>
            <a:r>
              <a:rPr lang="es-ES" sz="2200" b="1" dirty="0" err="1" smtClean="0">
                <a:solidFill>
                  <a:srgbClr val="FF0000"/>
                </a:solidFill>
              </a:rPr>
              <a:t>gedi</a:t>
            </a:r>
            <a:r>
              <a:rPr lang="es-ES" sz="2200" b="1" dirty="0" smtClean="0">
                <a:solidFill>
                  <a:srgbClr val="FF0000"/>
                </a:solidFill>
              </a:rPr>
              <a:t> </a:t>
            </a:r>
            <a:r>
              <a:rPr lang="es-ES" sz="2200" b="1" dirty="0" err="1" smtClean="0">
                <a:solidFill>
                  <a:srgbClr val="FF0000"/>
                </a:solidFill>
              </a:rPr>
              <a:t>bajalev</a:t>
            </a:r>
            <a:r>
              <a:rPr lang="es-ES" sz="2200" b="1" dirty="0" smtClean="0">
                <a:solidFill>
                  <a:srgbClr val="FF0000"/>
                </a:solidFill>
              </a:rPr>
              <a:t> </a:t>
            </a:r>
            <a:r>
              <a:rPr lang="es-ES" sz="2200" b="1" dirty="0" err="1" smtClean="0">
                <a:solidFill>
                  <a:srgbClr val="FF0000"/>
                </a:solidFill>
              </a:rPr>
              <a:t>imo</a:t>
            </a:r>
            <a:r>
              <a:rPr lang="es-ES" sz="2200" b="1" dirty="0" smtClean="0">
                <a:solidFill>
                  <a:srgbClr val="FF0000"/>
                </a:solidFill>
              </a:rPr>
              <a:t>.</a:t>
            </a:r>
            <a:r>
              <a:rPr lang="he-IL" sz="2200" dirty="0" smtClean="0"/>
              <a:t/>
            </a:r>
            <a:br>
              <a:rPr lang="he-IL" sz="2200" dirty="0" smtClean="0"/>
            </a:br>
            <a:endParaRPr lang="es-CO" sz="22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b="1" dirty="0" smtClean="0"/>
              <a:t>Éxodo 34:26</a:t>
            </a:r>
            <a:r>
              <a:rPr lang="es-ES" sz="2400" b="1" dirty="0" smtClean="0"/>
              <a:t>   </a:t>
            </a:r>
            <a:r>
              <a:rPr lang="es-ES" sz="2400" dirty="0" smtClean="0"/>
              <a:t>Lo primero de las primicias de los frutos de tu tierra traerás a la casa del Eterno tu Dios. </a:t>
            </a:r>
            <a:r>
              <a:rPr lang="es-ES" sz="2400" dirty="0" smtClean="0">
                <a:solidFill>
                  <a:srgbClr val="FF0000"/>
                </a:solidFill>
              </a:rPr>
              <a:t>No cocerás el cabrito en la leche de su madre.</a:t>
            </a:r>
          </a:p>
          <a:p>
            <a:r>
              <a:rPr lang="es-ES" sz="2400" b="1" i="1" dirty="0" err="1" smtClean="0"/>
              <a:t>Reshit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bikurey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admateja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tavi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Beyt</a:t>
            </a:r>
            <a:r>
              <a:rPr lang="es-ES" sz="2400" b="1" i="1" dirty="0" smtClean="0"/>
              <a:t> Adonay </a:t>
            </a:r>
            <a:r>
              <a:rPr lang="es-ES" sz="2400" b="1" i="1" dirty="0" err="1" smtClean="0"/>
              <a:t>Eloheyja</a:t>
            </a:r>
            <a:r>
              <a:rPr lang="es-ES" sz="2400" b="1" i="1" dirty="0" smtClean="0"/>
              <a:t> </a:t>
            </a:r>
            <a:r>
              <a:rPr lang="es-ES" sz="2400" b="1" i="1" dirty="0" smtClean="0">
                <a:solidFill>
                  <a:srgbClr val="FF0000"/>
                </a:solidFill>
              </a:rPr>
              <a:t>lo-</a:t>
            </a:r>
            <a:r>
              <a:rPr lang="es-ES" sz="2400" b="1" i="1" dirty="0" err="1" smtClean="0">
                <a:solidFill>
                  <a:srgbClr val="FF0000"/>
                </a:solidFill>
              </a:rPr>
              <a:t>tevashel</a:t>
            </a:r>
            <a:r>
              <a:rPr lang="es-ES" sz="2400" b="1" i="1" dirty="0" smtClean="0">
                <a:solidFill>
                  <a:srgbClr val="FF0000"/>
                </a:solidFill>
              </a:rPr>
              <a:t> </a:t>
            </a:r>
            <a:r>
              <a:rPr lang="es-ES" sz="2400" b="1" i="1" dirty="0" err="1" smtClean="0">
                <a:solidFill>
                  <a:srgbClr val="FF0000"/>
                </a:solidFill>
              </a:rPr>
              <a:t>gedi</a:t>
            </a:r>
            <a:r>
              <a:rPr lang="es-ES" sz="2400" b="1" i="1" dirty="0" smtClean="0">
                <a:solidFill>
                  <a:srgbClr val="FF0000"/>
                </a:solidFill>
              </a:rPr>
              <a:t> </a:t>
            </a:r>
            <a:r>
              <a:rPr lang="es-ES" sz="2400" b="1" i="1" dirty="0" err="1" smtClean="0">
                <a:solidFill>
                  <a:srgbClr val="FF0000"/>
                </a:solidFill>
              </a:rPr>
              <a:t>bajalev</a:t>
            </a:r>
            <a:r>
              <a:rPr lang="es-ES" sz="2400" b="1" i="1" dirty="0" smtClean="0">
                <a:solidFill>
                  <a:srgbClr val="FF0000"/>
                </a:solidFill>
              </a:rPr>
              <a:t> </a:t>
            </a:r>
            <a:r>
              <a:rPr lang="es-ES" sz="2400" b="1" i="1" dirty="0" err="1" smtClean="0">
                <a:solidFill>
                  <a:srgbClr val="FF0000"/>
                </a:solidFill>
              </a:rPr>
              <a:t>imo</a:t>
            </a:r>
            <a:r>
              <a:rPr lang="es-ES" sz="2400" b="1" i="1" dirty="0" smtClean="0">
                <a:solidFill>
                  <a:srgbClr val="FF0000"/>
                </a:solidFill>
              </a:rPr>
              <a:t>.</a:t>
            </a:r>
            <a:endParaRPr lang="es-ES" sz="2400" i="1" dirty="0" smtClean="0">
              <a:solidFill>
                <a:srgbClr val="FF0000"/>
              </a:solidFill>
            </a:endParaRPr>
          </a:p>
          <a:p>
            <a:r>
              <a:rPr lang="es-CO" sz="2400" dirty="0" smtClean="0">
                <a:latin typeface="Calibri" pitchFamily="34" charset="0"/>
              </a:rPr>
              <a:t>Por qué la Toráh no dice “no cocinarás la carne en la leche”?</a:t>
            </a:r>
          </a:p>
          <a:p>
            <a:r>
              <a:rPr lang="es-CO" sz="2400" dirty="0" smtClean="0">
                <a:latin typeface="Calibri" pitchFamily="34" charset="0"/>
              </a:rPr>
              <a:t>La información que se tiene es que era una costumbre pagana de cocinar de esa manera al cabrito.</a:t>
            </a:r>
          </a:p>
          <a:p>
            <a:r>
              <a:rPr lang="es-CO" sz="2400" dirty="0" smtClean="0">
                <a:latin typeface="Calibri" pitchFamily="34" charset="0"/>
              </a:rPr>
              <a:t>Entonces tenemos las preguntas: Es correcto que la leche que lo amamantó sea la que lo cocine en su muerte?</a:t>
            </a:r>
          </a:p>
          <a:p>
            <a:r>
              <a:rPr lang="es-CO" sz="2400" dirty="0" smtClean="0">
                <a:latin typeface="Calibri" pitchFamily="34" charset="0"/>
              </a:rPr>
              <a:t>Muy mal gusto sazonar la cría en la leche de su madre.</a:t>
            </a: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>
                <a:solidFill>
                  <a:schemeClr val="tx1"/>
                </a:solidFill>
              </a:rPr>
              <a:t>Rambán ahora nos ventila la posición del Rambam –Maimonides.</a:t>
            </a:r>
          </a:p>
          <a:p>
            <a:r>
              <a:rPr lang="es-CO" sz="2400" b="1" i="1" dirty="0" smtClean="0">
                <a:solidFill>
                  <a:schemeClr val="tx1"/>
                </a:solidFill>
                <a:latin typeface="Calibri" pitchFamily="34" charset="0"/>
              </a:rPr>
              <a:t>“En el libro Moré Nevujim (II, 42) dice que este capítulo está escrito en el estilo de una declaración general, seguido por una declaración detallada.</a:t>
            </a:r>
          </a:p>
          <a:p>
            <a:r>
              <a:rPr lang="es-CO" sz="2400" b="1" i="1" dirty="0" smtClean="0">
                <a:solidFill>
                  <a:schemeClr val="tx1"/>
                </a:solidFill>
                <a:latin typeface="Calibri" pitchFamily="34" charset="0"/>
              </a:rPr>
              <a:t>Esto es, que la Escritura inicialmente generalizó y declaró que Dios apareció a Abraham en una visión profética. Y cuál fue la naturaleza de esta visión? Que Abraham levantó sus ojos –en la visión- y he aquí tres hombres que estaban frente a él…Y el dijo…”Si yo encuentro favor en tus ojos…”</a:t>
            </a:r>
            <a:endParaRPr lang="es-CO" sz="2400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b="1" dirty="0" smtClean="0"/>
              <a:t>18:3</a:t>
            </a:r>
            <a:r>
              <a:rPr lang="es-ES" sz="2400" dirty="0" smtClean="0"/>
              <a:t>       y dijo (al mayor): Mi señor, si he hallado gracia a tus ojos, te ruego que no pases de (donde está) tu siervo.</a:t>
            </a:r>
          </a:p>
          <a:p>
            <a:r>
              <a:rPr lang="es-ES" sz="2400" b="1" dirty="0" err="1" smtClean="0"/>
              <a:t>Vayomar</a:t>
            </a:r>
            <a:r>
              <a:rPr lang="es-ES" sz="2400" b="1" dirty="0" smtClean="0"/>
              <a:t> Adonay </a:t>
            </a:r>
            <a:r>
              <a:rPr lang="es-ES" sz="2400" b="1" dirty="0" err="1" smtClean="0"/>
              <a:t>im-na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matsati</a:t>
            </a:r>
            <a:r>
              <a:rPr lang="es-ES" sz="2400" b="1" dirty="0" smtClean="0"/>
              <a:t> ken </a:t>
            </a:r>
            <a:r>
              <a:rPr lang="es-ES" sz="2400" b="1" dirty="0" err="1" smtClean="0"/>
              <a:t>be'eyneyja</a:t>
            </a:r>
            <a:r>
              <a:rPr lang="es-ES" sz="2400" b="1" dirty="0" smtClean="0"/>
              <a:t> al-</a:t>
            </a:r>
            <a:r>
              <a:rPr lang="es-ES" sz="2400" b="1" dirty="0" err="1" smtClean="0"/>
              <a:t>na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ta'avor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me'al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avdeja</a:t>
            </a:r>
            <a:r>
              <a:rPr lang="es-ES" sz="2400" b="1" dirty="0" smtClean="0"/>
              <a:t>.</a:t>
            </a:r>
            <a:endParaRPr lang="es-ES" sz="2400" dirty="0" smtClean="0"/>
          </a:p>
          <a:p>
            <a:r>
              <a:rPr lang="es-CO" sz="2400" b="1" i="1" dirty="0" smtClean="0"/>
              <a:t>Esta es la historia de lo que Abraham dijo, en su visión profética, a uno de ellos, al principal entre ellos</a:t>
            </a:r>
            <a:r>
              <a:rPr lang="es-CO" sz="2400" dirty="0" smtClean="0"/>
              <a:t>.</a:t>
            </a:r>
          </a:p>
          <a:p>
            <a:r>
              <a:rPr lang="es-CO" sz="2400" dirty="0" smtClean="0"/>
              <a:t>Rambán trae una serie de preguntas sobre la interpretación que Rambam da sobre esta singular visita.</a:t>
            </a:r>
          </a:p>
          <a:p>
            <a:r>
              <a:rPr lang="es-CO" sz="2400" b="1" i="1" dirty="0" smtClean="0"/>
              <a:t>Si en la visión de Abraham aparecieron solo hombres comiendo carne, cómo la Escritura va a decir que Hashem apareció a él? </a:t>
            </a:r>
            <a:r>
              <a:rPr lang="he-IL" sz="2400" dirty="0" smtClean="0"/>
              <a:t/>
            </a:r>
            <a:br>
              <a:rPr lang="he-IL" sz="2400" dirty="0" smtClean="0"/>
            </a:b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i="1" dirty="0" smtClean="0"/>
              <a:t>Porque realmente Dios no le apareció a él ni en una visión ni en sus pensamientos!.</a:t>
            </a:r>
          </a:p>
          <a:p>
            <a:r>
              <a:rPr lang="es-CO" sz="2400" b="1" i="1" dirty="0" smtClean="0"/>
              <a:t>Tal tipo de visión no se ha encontrado en ninguna otra profecía en la Escritura.</a:t>
            </a:r>
          </a:p>
          <a:p>
            <a:r>
              <a:rPr lang="es-CO" sz="2400" b="1" i="1" dirty="0" smtClean="0"/>
              <a:t>Ahora, acuerdo a Rambam, Sará realmente no horneó pan, ni Abraham preparó un ternerito, ni Sará se rió, sino que todo esto fue una visión.</a:t>
            </a:r>
          </a:p>
          <a:p>
            <a:r>
              <a:rPr lang="es-CO" sz="2400" b="1" i="1" dirty="0" smtClean="0"/>
              <a:t>Si esto es así, entonces este sueño vino a nosotros “con muchos detalles” como falsos sueños (tontos), porque, cuál fue el propósito de mostrarle a Abraham todo esto?</a:t>
            </a:r>
            <a:r>
              <a:rPr lang="he-IL" sz="2400" dirty="0" smtClean="0"/>
              <a:t/>
            </a:r>
            <a:br>
              <a:rPr lang="he-IL" sz="2400" dirty="0" smtClean="0"/>
            </a:b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Lo que vemos es que de acuerdo al Rambam, los tres hombres vistos por Abraham (en su visión profética) fueron de hecho gente ordinaria. Y entonces, ellos realmente comieron carne (en la visión) que él les sirvió a ellos.</a:t>
            </a:r>
          </a:p>
          <a:p>
            <a:r>
              <a:rPr lang="es-CO" sz="2400" dirty="0" smtClean="0"/>
              <a:t>Los “muchos detalles” se refiere Rambán a Eclesiastés 5:2</a:t>
            </a:r>
          </a:p>
          <a:p>
            <a:r>
              <a:rPr lang="es-ES" sz="2400" i="1" dirty="0" smtClean="0"/>
              <a:t>“No </a:t>
            </a:r>
            <a:r>
              <a:rPr lang="es-ES" sz="2400" i="1" dirty="0" smtClean="0"/>
              <a:t>te des prisa con tu boca, ni tu corazón se apresure a proferir palabra delante de Dios; porque Dios está en el cielo, y tú sobre la tierra; por tanto, sean pocas tus palabras</a:t>
            </a:r>
            <a:r>
              <a:rPr lang="es-ES" sz="2400" i="1" dirty="0" smtClean="0"/>
              <a:t>.” </a:t>
            </a:r>
            <a:r>
              <a:rPr lang="he-IL" sz="2400" dirty="0" smtClean="0"/>
              <a:t/>
            </a:r>
            <a:br>
              <a:rPr lang="he-IL" sz="2400" dirty="0" smtClean="0"/>
            </a:br>
            <a:endParaRPr lang="es-CO" sz="2400" dirty="0" smtClean="0"/>
          </a:p>
          <a:p>
            <a:r>
              <a:rPr lang="es-CO" sz="2400" dirty="0" smtClean="0"/>
              <a:t>Rambam aplica lo mismo en otra narrativa similar en la Toráh y Rambán no esta de acuerdo con ello.</a:t>
            </a:r>
            <a:endParaRPr lang="es-CO" sz="2400" dirty="0" smtClean="0"/>
          </a:p>
          <a:p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200" b="1" dirty="0" smtClean="0"/>
              <a:t>32:25</a:t>
            </a:r>
            <a:r>
              <a:rPr lang="es-CO" sz="2200" dirty="0" smtClean="0"/>
              <a:t> Y se quedó Jacob solo, y luchó un hombre (ángel) con él hasta que rompió el alba.</a:t>
            </a:r>
          </a:p>
          <a:p>
            <a:r>
              <a:rPr lang="es-CO" sz="2200" b="1" dirty="0" err="1" smtClean="0"/>
              <a:t>Vayivater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Ya'akov</a:t>
            </a:r>
            <a:r>
              <a:rPr lang="es-CO" sz="2200" b="1" dirty="0" smtClean="0"/>
              <a:t> levado </a:t>
            </a:r>
            <a:r>
              <a:rPr lang="es-CO" sz="2200" b="1" dirty="0" err="1" smtClean="0"/>
              <a:t>vaye'avek</a:t>
            </a:r>
            <a:r>
              <a:rPr lang="es-CO" sz="2200" b="1" dirty="0" smtClean="0"/>
              <a:t> ish </a:t>
            </a:r>
            <a:r>
              <a:rPr lang="es-CO" sz="2200" b="1" dirty="0" err="1" smtClean="0"/>
              <a:t>imo</a:t>
            </a:r>
            <a:r>
              <a:rPr lang="es-CO" sz="2200" b="1" dirty="0" smtClean="0"/>
              <a:t> ad </a:t>
            </a:r>
            <a:r>
              <a:rPr lang="es-CO" sz="2200" b="1" dirty="0" err="1" smtClean="0"/>
              <a:t>alot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hashajar</a:t>
            </a:r>
            <a:r>
              <a:rPr lang="es-CO" sz="2200" b="1" dirty="0" smtClean="0"/>
              <a:t>.</a:t>
            </a:r>
          </a:p>
          <a:p>
            <a:r>
              <a:rPr lang="es-CO" sz="2200" b="1" dirty="0" smtClean="0"/>
              <a:t>32:26</a:t>
            </a:r>
            <a:r>
              <a:rPr lang="es-CO" sz="2200" dirty="0" smtClean="0"/>
              <a:t> Y cuando vio (el ángel) que no podía con él, tocó la coyuntura de su muslo, y se descoyuntó la coyuntura de Jacob mientras luchaba con él.</a:t>
            </a:r>
          </a:p>
          <a:p>
            <a:r>
              <a:rPr lang="es-CO" sz="2200" b="1" dirty="0" err="1" smtClean="0"/>
              <a:t>Vayar</a:t>
            </a:r>
            <a:r>
              <a:rPr lang="es-CO" sz="2200" b="1" dirty="0" smtClean="0"/>
              <a:t> ki lo </a:t>
            </a:r>
            <a:r>
              <a:rPr lang="es-CO" sz="2200" b="1" dirty="0" err="1" smtClean="0"/>
              <a:t>yajol</a:t>
            </a:r>
            <a:r>
              <a:rPr lang="es-CO" sz="2200" b="1" dirty="0" smtClean="0"/>
              <a:t> lo </a:t>
            </a:r>
            <a:r>
              <a:rPr lang="es-CO" sz="2200" b="1" dirty="0" err="1" smtClean="0"/>
              <a:t>vayiga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bejaf-yerejo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vateka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kaf-yerej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Ya'akov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behe'avko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imo</a:t>
            </a:r>
            <a:r>
              <a:rPr lang="es-CO" sz="2200" b="1" dirty="0" smtClean="0"/>
              <a:t>.</a:t>
            </a:r>
          </a:p>
          <a:p>
            <a:r>
              <a:rPr lang="es-CO" sz="2200" b="1" dirty="0" smtClean="0"/>
              <a:t>32:27</a:t>
            </a:r>
            <a:r>
              <a:rPr lang="es-CO" sz="2200" dirty="0" smtClean="0"/>
              <a:t> Y dijo (el ángel) : Déjame ir, que está rayando el alba. Y contesto: No te dejaré ir hasta que me hayas bendecido.</a:t>
            </a:r>
          </a:p>
          <a:p>
            <a:r>
              <a:rPr lang="es-CO" sz="2200" b="1" dirty="0" err="1" smtClean="0"/>
              <a:t>Vayomer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shaljeni</a:t>
            </a:r>
            <a:r>
              <a:rPr lang="es-CO" sz="2200" b="1" dirty="0" smtClean="0"/>
              <a:t> ki </a:t>
            </a:r>
            <a:r>
              <a:rPr lang="es-CO" sz="2200" b="1" dirty="0" err="1" smtClean="0"/>
              <a:t>alah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hashajar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vayomer</a:t>
            </a:r>
            <a:r>
              <a:rPr lang="es-CO" sz="2200" b="1" dirty="0" smtClean="0"/>
              <a:t> lo </a:t>
            </a:r>
            <a:r>
              <a:rPr lang="es-CO" sz="2200" b="1" dirty="0" err="1" smtClean="0"/>
              <a:t>ashalejaja</a:t>
            </a:r>
            <a:r>
              <a:rPr lang="es-CO" sz="2200" b="1" dirty="0" smtClean="0"/>
              <a:t> ki </a:t>
            </a:r>
            <a:r>
              <a:rPr lang="es-CO" sz="2200" b="1" dirty="0" err="1" smtClean="0"/>
              <a:t>im-berajtani</a:t>
            </a:r>
            <a:r>
              <a:rPr lang="es-CO" sz="2200" b="1" dirty="0" smtClean="0"/>
              <a:t>.</a:t>
            </a:r>
            <a:endParaRPr lang="es-CO" sz="22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200" b="1" dirty="0" smtClean="0"/>
              <a:t>32:28</a:t>
            </a:r>
            <a:r>
              <a:rPr lang="es-CO" sz="2200" dirty="0" smtClean="0"/>
              <a:t> Y él le dijo: ¿Cuál es tu nombre? Y él respondió: Jacob.</a:t>
            </a:r>
          </a:p>
          <a:p>
            <a:r>
              <a:rPr lang="es-CO" sz="2200" b="1" dirty="0" err="1" smtClean="0"/>
              <a:t>Vayomer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elav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mah-shmeja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vayomer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Ya'akov</a:t>
            </a:r>
            <a:r>
              <a:rPr lang="es-CO" sz="2200" b="1" dirty="0" smtClean="0"/>
              <a:t>.</a:t>
            </a:r>
          </a:p>
          <a:p>
            <a:r>
              <a:rPr lang="es-CO" sz="2200" b="1" dirty="0" smtClean="0"/>
              <a:t>32:29</a:t>
            </a:r>
            <a:r>
              <a:rPr lang="es-CO" sz="2200" dirty="0" smtClean="0"/>
              <a:t> Le dijo pues: No será llamado tu nombre Jacob, sino Israel (Yisrael) ; porque has luchado con el ángel de Dios, y con hombres, y has prevalecido.</a:t>
            </a:r>
          </a:p>
          <a:p>
            <a:r>
              <a:rPr lang="es-CO" sz="2200" b="1" dirty="0" err="1" smtClean="0"/>
              <a:t>Vayomer</a:t>
            </a:r>
            <a:r>
              <a:rPr lang="es-CO" sz="2200" b="1" dirty="0" smtClean="0"/>
              <a:t> lo </a:t>
            </a:r>
            <a:r>
              <a:rPr lang="es-CO" sz="2200" b="1" dirty="0" err="1" smtClean="0"/>
              <a:t>Ya'akov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ye'amer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od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shimja</a:t>
            </a:r>
            <a:r>
              <a:rPr lang="es-CO" sz="2200" b="1" dirty="0" smtClean="0"/>
              <a:t> ki </a:t>
            </a:r>
            <a:r>
              <a:rPr lang="es-CO" sz="2200" b="1" dirty="0" err="1" smtClean="0"/>
              <a:t>im-Yisra'el</a:t>
            </a:r>
            <a:r>
              <a:rPr lang="es-CO" sz="2200" b="1" dirty="0" smtClean="0"/>
              <a:t> ki-sarita </a:t>
            </a:r>
            <a:r>
              <a:rPr lang="es-CO" sz="2200" b="1" dirty="0" err="1" smtClean="0"/>
              <a:t>im</a:t>
            </a:r>
            <a:r>
              <a:rPr lang="es-CO" sz="2200" b="1" dirty="0" smtClean="0"/>
              <a:t>-Elohim </a:t>
            </a:r>
            <a:r>
              <a:rPr lang="es-CO" sz="2200" b="1" dirty="0" err="1" smtClean="0"/>
              <a:t>ve'im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anashim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vatujal</a:t>
            </a:r>
            <a:r>
              <a:rPr lang="es-CO" sz="2200" b="1" dirty="0" smtClean="0"/>
              <a:t>.</a:t>
            </a:r>
          </a:p>
          <a:p>
            <a:r>
              <a:rPr lang="es-CO" sz="2200" b="1" dirty="0" smtClean="0"/>
              <a:t>32:30</a:t>
            </a:r>
            <a:r>
              <a:rPr lang="es-CO" sz="2200" dirty="0" smtClean="0"/>
              <a:t> Y preguntó Jacob, diciendo: Dime, te ruego, cuál es tu nombre. Mas él respondía:¿Por qué preguntas por mi nombre? Y le bendijo allí.</a:t>
            </a:r>
          </a:p>
          <a:p>
            <a:r>
              <a:rPr lang="es-CO" sz="2200" b="1" dirty="0" err="1" smtClean="0"/>
              <a:t>Vayish'al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Ya'akov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vayomer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hagida-na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shmeja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vayomer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lamah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zeh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tish'al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lishmi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vayevarej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oto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sham</a:t>
            </a:r>
            <a:r>
              <a:rPr lang="es-CO" sz="2200" b="1" dirty="0" smtClean="0"/>
              <a:t>.</a:t>
            </a:r>
            <a:endParaRPr lang="es-CO" sz="22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32:31</a:t>
            </a:r>
            <a:r>
              <a:rPr lang="es-CO" sz="2400" dirty="0" smtClean="0"/>
              <a:t> Y Jacob puso por nombre al lugar </a:t>
            </a:r>
            <a:r>
              <a:rPr lang="es-CO" sz="2400" dirty="0" err="1" smtClean="0"/>
              <a:t>Peniel</a:t>
            </a:r>
            <a:r>
              <a:rPr lang="es-CO" sz="2400" dirty="0" smtClean="0"/>
              <a:t> (rostro de Dios); "porque he visto (el ángel de) Dios cara a cara, y fue salvada mi vida' .</a:t>
            </a:r>
          </a:p>
          <a:p>
            <a:r>
              <a:rPr lang="es-CO" sz="2400" b="1" dirty="0" err="1" smtClean="0"/>
              <a:t>Vayikra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Ya'akov</a:t>
            </a:r>
            <a:r>
              <a:rPr lang="es-CO" sz="2400" b="1" dirty="0" smtClean="0"/>
              <a:t> shem </a:t>
            </a:r>
            <a:r>
              <a:rPr lang="es-CO" sz="2400" b="1" dirty="0" err="1" smtClean="0"/>
              <a:t>hamakom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Peni'el</a:t>
            </a:r>
            <a:r>
              <a:rPr lang="es-CO" sz="2400" b="1" dirty="0" smtClean="0"/>
              <a:t> ki-</a:t>
            </a:r>
            <a:r>
              <a:rPr lang="es-CO" sz="2400" b="1" dirty="0" err="1" smtClean="0"/>
              <a:t>ra'iti</a:t>
            </a:r>
            <a:r>
              <a:rPr lang="es-CO" sz="2400" b="1" dirty="0" smtClean="0"/>
              <a:t> Elohim </a:t>
            </a:r>
            <a:r>
              <a:rPr lang="es-CO" sz="2400" b="1" dirty="0" err="1" smtClean="0"/>
              <a:t>panim</a:t>
            </a:r>
            <a:r>
              <a:rPr lang="es-CO" sz="2400" b="1" dirty="0" smtClean="0"/>
              <a:t> el-</a:t>
            </a:r>
            <a:r>
              <a:rPr lang="es-CO" sz="2400" b="1" dirty="0" err="1" smtClean="0"/>
              <a:t>panim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vatinatsel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nafshi</a:t>
            </a:r>
            <a:r>
              <a:rPr lang="es-CO" sz="2400" b="1" dirty="0" smtClean="0"/>
              <a:t>.</a:t>
            </a:r>
          </a:p>
          <a:p>
            <a:r>
              <a:rPr lang="es-CO" sz="2400" b="1" dirty="0" smtClean="0"/>
              <a:t>32:32</a:t>
            </a:r>
            <a:r>
              <a:rPr lang="es-CO" sz="2400" dirty="0" smtClean="0"/>
              <a:t> Y nació el sol para él cuando pasaba por </a:t>
            </a:r>
            <a:r>
              <a:rPr lang="es-CO" sz="2400" dirty="0" err="1" smtClean="0"/>
              <a:t>Penuel</a:t>
            </a:r>
            <a:r>
              <a:rPr lang="es-CO" sz="2400" dirty="0" smtClean="0"/>
              <a:t> (</a:t>
            </a:r>
            <a:r>
              <a:rPr lang="es-CO" sz="2400" dirty="0" err="1" smtClean="0"/>
              <a:t>Peniel</a:t>
            </a:r>
            <a:r>
              <a:rPr lang="es-CO" sz="2400" dirty="0" smtClean="0"/>
              <a:t>)," y cojeaba del muslo.</a:t>
            </a:r>
          </a:p>
          <a:p>
            <a:r>
              <a:rPr lang="es-CO" sz="2400" b="1" dirty="0" err="1" smtClean="0"/>
              <a:t>Vayizraj</a:t>
            </a:r>
            <a:r>
              <a:rPr lang="es-CO" sz="2400" b="1" dirty="0" smtClean="0"/>
              <a:t>-lo </a:t>
            </a:r>
            <a:r>
              <a:rPr lang="es-CO" sz="2400" b="1" dirty="0" err="1" smtClean="0"/>
              <a:t>hashemesh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ka'asher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avar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Penu'el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vehu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tsolea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yerejo</a:t>
            </a:r>
            <a:r>
              <a:rPr lang="es-CO" sz="2400" b="1" dirty="0" smtClean="0"/>
              <a:t>.</a:t>
            </a:r>
            <a:endParaRPr lang="es-CO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dirty="0" smtClean="0"/>
              <a:t>32:33</a:t>
            </a:r>
            <a:r>
              <a:rPr lang="es-CO" sz="2400" dirty="0" smtClean="0"/>
              <a:t> Por tanto, no comen los hijos de Israel del tendón encogido, que está en la coyuntura del muslo, hasta el día de hoy; por cuanto (el ángel) tocó la coyuntura del muslo de Jacob, en el tendón escogido (ciático).</a:t>
            </a:r>
          </a:p>
          <a:p>
            <a:r>
              <a:rPr lang="es-CO" sz="2400" b="1" dirty="0" smtClean="0"/>
              <a:t>Al-ken lo-</a:t>
            </a:r>
            <a:r>
              <a:rPr lang="es-CO" sz="2400" b="1" dirty="0" err="1" smtClean="0"/>
              <a:t>yojlu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veney-Yisra'el</a:t>
            </a:r>
            <a:r>
              <a:rPr lang="es-CO" sz="2400" b="1" dirty="0" smtClean="0"/>
              <a:t> et-</a:t>
            </a:r>
            <a:r>
              <a:rPr lang="es-CO" sz="2400" b="1" dirty="0" err="1" smtClean="0"/>
              <a:t>gid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hanasheh</a:t>
            </a:r>
            <a:r>
              <a:rPr lang="es-CO" sz="2400" b="1" dirty="0" smtClean="0"/>
              <a:t> asher al-</a:t>
            </a:r>
            <a:r>
              <a:rPr lang="es-CO" sz="2400" b="1" dirty="0" err="1" smtClean="0"/>
              <a:t>kaf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hayarej</a:t>
            </a:r>
            <a:r>
              <a:rPr lang="es-CO" sz="2400" b="1" dirty="0" smtClean="0"/>
              <a:t> ad </a:t>
            </a:r>
            <a:r>
              <a:rPr lang="es-CO" sz="2400" b="1" dirty="0" err="1" smtClean="0"/>
              <a:t>hayom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hazeh</a:t>
            </a:r>
            <a:r>
              <a:rPr lang="es-CO" sz="2400" b="1" dirty="0" smtClean="0"/>
              <a:t> ki </a:t>
            </a:r>
            <a:r>
              <a:rPr lang="es-CO" sz="2400" b="1" dirty="0" err="1" smtClean="0"/>
              <a:t>naga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bejaf-yerej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Ya'akov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begid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hanasheh</a:t>
            </a:r>
            <a:r>
              <a:rPr lang="es-CO" sz="2400" b="1" dirty="0" smtClean="0"/>
              <a:t>.</a:t>
            </a:r>
          </a:p>
          <a:p>
            <a:r>
              <a:rPr lang="es-CO" sz="2400" dirty="0" smtClean="0">
                <a:latin typeface="Calibri" pitchFamily="34" charset="0"/>
              </a:rPr>
              <a:t>De acuerdo a Rambam, lo anterior también no sucedió en la vida real, sino en una visión profética!</a:t>
            </a:r>
          </a:p>
          <a:p>
            <a:r>
              <a:rPr lang="es-CO" sz="2400" dirty="0" smtClean="0">
                <a:latin typeface="Calibri" pitchFamily="34" charset="0"/>
              </a:rPr>
              <a:t>Si eso es así, por qué Yacov cojeaba de una pierna cuando se despierta?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b="1" i="1" dirty="0" smtClean="0">
                <a:latin typeface="Calibri" pitchFamily="34" charset="0"/>
              </a:rPr>
              <a:t>Ni tampoco, por qué él dijo: “</a:t>
            </a:r>
            <a:r>
              <a:rPr lang="es-ES" sz="2400" b="1" i="1" dirty="0" smtClean="0"/>
              <a:t>porque </a:t>
            </a:r>
            <a:r>
              <a:rPr lang="es-ES" sz="2400" b="1" i="1" dirty="0" smtClean="0"/>
              <a:t>he visto (el ángel de) Dios cara a cara, y fue salvada mi </a:t>
            </a:r>
            <a:r>
              <a:rPr lang="es-ES" sz="2400" b="1" i="1" dirty="0" smtClean="0"/>
              <a:t>vida”.</a:t>
            </a:r>
          </a:p>
          <a:p>
            <a:r>
              <a:rPr lang="es-ES" sz="2400" b="1" i="1" dirty="0" smtClean="0">
                <a:latin typeface="Calibri" pitchFamily="34" charset="0"/>
              </a:rPr>
              <a:t>Porque los profetas nunca tuvieron miedo de que fueran a morir como resultado de su visión profética.</a:t>
            </a:r>
          </a:p>
          <a:p>
            <a:r>
              <a:rPr lang="es-ES" sz="2400" b="1" i="1" dirty="0" smtClean="0">
                <a:latin typeface="Calibri" pitchFamily="34" charset="0"/>
              </a:rPr>
              <a:t>Por otra parte, Yacov había visto una visión que fue mucho mas grande y mas augusta que esta, porque él había visto al Dios Glorioso muchas veces en visiones proféticas</a:t>
            </a:r>
            <a:r>
              <a:rPr lang="es-ES" sz="2400" dirty="0" smtClean="0">
                <a:latin typeface="Calibri" pitchFamily="34" charset="0"/>
              </a:rPr>
              <a:t>. -28:9 y 31:3</a:t>
            </a:r>
          </a:p>
          <a:p>
            <a:r>
              <a:rPr lang="es-ES" sz="2400" dirty="0" smtClean="0">
                <a:latin typeface="Calibri" pitchFamily="34" charset="0"/>
              </a:rPr>
              <a:t>Rambán continúa cuestionando la opinión de Rambam:</a:t>
            </a: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200" b="1" i="1" dirty="0" smtClean="0"/>
              <a:t>“Ahora, de acuerdo con esta opinión (del Rambam) el dirá la misma cosa concerniente  a la historia de Lot -19:1-23, vale decir, que los ángeles nunca lo visitaron en su casa y que él no horneó panes sin levadura para ellos, que ellos tambi</a:t>
            </a:r>
            <a:r>
              <a:rPr lang="es-CO" sz="2200" b="1" i="1" dirty="0" smtClean="0"/>
              <a:t>én comieron, sino que todo fue una visión.</a:t>
            </a:r>
          </a:p>
          <a:p>
            <a:r>
              <a:rPr lang="es-CO" sz="2200" b="1" i="1" dirty="0" smtClean="0">
                <a:latin typeface="Calibri" pitchFamily="34" charset="0"/>
              </a:rPr>
              <a:t>Ahora bien, si elevamos a Lot al nivel de lograr experimentar una visión profética, cómo pudo el malvado y pecador pueblo de Sedom convertirse en profetas, quién les dijo a ellos que los hombres habían venido a la casa de Lot?</a:t>
            </a:r>
          </a:p>
          <a:p>
            <a:r>
              <a:rPr lang="es-CO" sz="2200" b="1" i="1" dirty="0" smtClean="0">
                <a:latin typeface="Calibri" pitchFamily="34" charset="0"/>
              </a:rPr>
              <a:t>Y si todo esto fue una visión profética de Lot para qué tuvieron que apresurar a Lot y ordenarle que corriera por su vida, y el capítulo entero no fue mas que una visión, porque Lot se quedó en Sedom!</a:t>
            </a:r>
            <a:endParaRPr lang="es-CO" sz="2200" b="1" i="1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200" b="1" i="1" dirty="0" smtClean="0"/>
              <a:t>En verdad, Rambam piensa que todos estos eventos ocurrieron por si mismos y que solo las declaraciones de los ángeles que acompañaron a cada evento fueron en forma de visión.</a:t>
            </a:r>
          </a:p>
          <a:p>
            <a:r>
              <a:rPr lang="es-CO" sz="2200" b="1" i="1" dirty="0" smtClean="0">
                <a:latin typeface="Calibri" pitchFamily="34" charset="0"/>
              </a:rPr>
              <a:t>Dice Rambán que estas palabras (de Rambam) contradicen la Escritura. Y esta prohibido aun así sea escucharlas, y ciertamente, es prohibido creer en ellas!.</a:t>
            </a:r>
          </a:p>
          <a:p>
            <a:r>
              <a:rPr lang="es-CO" sz="2200" dirty="0" smtClean="0">
                <a:latin typeface="Calibri" pitchFamily="34" charset="0"/>
              </a:rPr>
              <a:t>Rambán explica entonces que la verdad es que </a:t>
            </a:r>
            <a:r>
              <a:rPr lang="es-CO" sz="2200" b="1" i="1" dirty="0" smtClean="0">
                <a:latin typeface="Calibri" pitchFamily="34" charset="0"/>
              </a:rPr>
              <a:t>donde quiera que la Escritura menciona haber visto a un ángel o escuchar las palabras de un ángel, eso significa que eso tiene lugar en una visión o en un sueño, porque los sentidos físicos no pueden percibir a los ángeles, a pesar de eso, estas no son necesariamente visiones proféticas, porque alguien que percibe a un ángel o sus palabras, no es necesariamente profeta. </a:t>
            </a:r>
            <a:endParaRPr lang="es-CO" sz="2200" b="1" i="1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i="1" dirty="0" smtClean="0">
                <a:latin typeface="Calibri" pitchFamily="34" charset="0"/>
              </a:rPr>
              <a:t>“</a:t>
            </a:r>
            <a:r>
              <a:rPr lang="es-CO" sz="2400" b="1" i="1" dirty="0" smtClean="0">
                <a:latin typeface="Calibri" pitchFamily="34" charset="0"/>
              </a:rPr>
              <a:t>Porque la verdad de este asunto </a:t>
            </a:r>
            <a:r>
              <a:rPr lang="es-CO" sz="2400" i="1" dirty="0" smtClean="0">
                <a:latin typeface="Calibri" pitchFamily="34" charset="0"/>
              </a:rPr>
              <a:t>–dice Rambán- </a:t>
            </a:r>
            <a:r>
              <a:rPr lang="es-CO" sz="2400" b="1" i="1" dirty="0" smtClean="0">
                <a:latin typeface="Calibri" pitchFamily="34" charset="0"/>
              </a:rPr>
              <a:t>no es como el Rabbí (Rambam) declara, que cada profeta diferente a nuestro Maestro Moisés, recibió su profecía a través de un ángel.</a:t>
            </a:r>
          </a:p>
          <a:p>
            <a:r>
              <a:rPr lang="es-CO" sz="2400" b="1" i="1" dirty="0" smtClean="0">
                <a:latin typeface="Calibri" pitchFamily="34" charset="0"/>
              </a:rPr>
              <a:t>Porque los Sabios han establecido concerniente a Daniel: “Ellos (Hagai, Zejaría y Malají) fueron mas grandes que Daniel en que ellos fueron profetas, mientras que él (Daniel) no lo fue” (Megilá 3a). Y Así, también, su libro no fue escrito juntamente con los Libros de los Profetas, porque sus asuntos fueron manejados con el ángel Gabriel (y no directamente con Dios), aunque Gabriel apareció a Daniel y hablo con él mientras él estaba despierto, como se dice en su visión:</a:t>
            </a:r>
            <a:endParaRPr lang="es-CO" sz="2400" b="1" i="1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ES" sz="2400" dirty="0" smtClean="0"/>
              <a:t>“</a:t>
            </a:r>
            <a:r>
              <a:rPr lang="es-ES" sz="2400" i="1" dirty="0" smtClean="0"/>
              <a:t>aún </a:t>
            </a:r>
            <a:r>
              <a:rPr lang="es-ES" sz="2400" i="1" dirty="0" smtClean="0"/>
              <a:t>estaba hablando en oración, cuando el varón Gabriel, a quien había visto en la visión al principio, volando con presteza, vino a mí como a la hora del sacrificio de la tarde</a:t>
            </a:r>
            <a:r>
              <a:rPr lang="es-ES" sz="2400" dirty="0" smtClean="0"/>
              <a:t>.” Daniel 9:21</a:t>
            </a:r>
          </a:p>
          <a:p>
            <a:r>
              <a:rPr lang="es-ES" sz="2400" dirty="0" smtClean="0"/>
              <a:t>De manera similar, la visión acerca de la Redención Final (Daniel 10:40) tomó lugar mientras él estaba despierto, ya que estaba caminando por la orilla del río con sus amigos.</a:t>
            </a:r>
          </a:p>
          <a:p>
            <a:r>
              <a:rPr lang="es-ES" sz="2400" dirty="0" smtClean="0"/>
              <a:t>Otro incidente que Rambán considera es el que tiene que ver con Hagar, la princesa egipcia, que muestra que uno no necesita ser un profeta para ver o escuchar a un ángel, lo que contradice el punto de vista de Rambam.</a:t>
            </a:r>
            <a:endParaRPr lang="es-C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Concluye Rambán, “Además, Hagar, la egipcia, no es contada entre las profetisas, ya que ella vio y escuchó ángeles</a:t>
            </a:r>
          </a:p>
          <a:p>
            <a:r>
              <a:rPr lang="es-CO" sz="2400" b="1" dirty="0" smtClean="0"/>
              <a:t>16:7  </a:t>
            </a:r>
            <a:r>
              <a:rPr lang="es-CO" sz="2400" dirty="0" smtClean="0"/>
              <a:t>Y la halló el ángel del Eterno junto a la fuente de las aguas en el desierto, junto a la fuente (que está) en el camino de </a:t>
            </a:r>
            <a:r>
              <a:rPr lang="es-CO" sz="2400" dirty="0" err="1" smtClean="0"/>
              <a:t>Shur</a:t>
            </a:r>
            <a:r>
              <a:rPr lang="es-CO" sz="2400" dirty="0" smtClean="0"/>
              <a:t>.</a:t>
            </a:r>
            <a:r>
              <a:rPr lang="es-CO" sz="2400" b="1" dirty="0" smtClean="0"/>
              <a:t/>
            </a:r>
            <a:br>
              <a:rPr lang="es-CO" sz="2400" b="1" dirty="0" smtClean="0"/>
            </a:br>
            <a:r>
              <a:rPr lang="es-CO" sz="2400" b="1" dirty="0" err="1" smtClean="0"/>
              <a:t>Vayimtsa'ah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mal'aj</a:t>
            </a:r>
            <a:r>
              <a:rPr lang="es-CO" sz="2400" b="1" dirty="0" smtClean="0"/>
              <a:t> Adonay al-</a:t>
            </a:r>
            <a:r>
              <a:rPr lang="es-CO" sz="2400" b="1" dirty="0" err="1" smtClean="0"/>
              <a:t>eyn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hamayim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bamidbar</a:t>
            </a:r>
            <a:r>
              <a:rPr lang="es-CO" sz="2400" b="1" dirty="0" smtClean="0"/>
              <a:t> al-</a:t>
            </a:r>
            <a:r>
              <a:rPr lang="es-CO" sz="2400" b="1" dirty="0" err="1" smtClean="0"/>
              <a:t>ha'ayin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bederej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Shur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r>
              <a:rPr lang="es-CO" sz="2400" b="1" dirty="0" smtClean="0"/>
              <a:t>16:8  </a:t>
            </a:r>
            <a:r>
              <a:rPr lang="es-CO" sz="2400" dirty="0" smtClean="0"/>
              <a:t>Y le dijo: Hagar, sierva de Saray, ¿de dónde vienes y a dónde vas? Y ella dijo: De la presencia de Saray, mi señora, huyo yo.</a:t>
            </a:r>
            <a:r>
              <a:rPr lang="es-CO" sz="2400" b="1" dirty="0" smtClean="0"/>
              <a:t/>
            </a:r>
            <a:br>
              <a:rPr lang="es-CO" sz="2400" b="1" dirty="0" smtClean="0"/>
            </a:br>
            <a:r>
              <a:rPr lang="es-CO" sz="2400" b="1" dirty="0" err="1" smtClean="0"/>
              <a:t>Vayomar</a:t>
            </a:r>
            <a:r>
              <a:rPr lang="es-CO" sz="2400" b="1" dirty="0" smtClean="0"/>
              <a:t> Hagar </a:t>
            </a:r>
            <a:r>
              <a:rPr lang="es-CO" sz="2400" b="1" dirty="0" err="1" smtClean="0"/>
              <a:t>shifjat</a:t>
            </a:r>
            <a:r>
              <a:rPr lang="es-CO" sz="2400" b="1" dirty="0" smtClean="0"/>
              <a:t> Saray </a:t>
            </a:r>
            <a:r>
              <a:rPr lang="es-CO" sz="2400" b="1" dirty="0" err="1" smtClean="0"/>
              <a:t>ey-mizeh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ve'anah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teleji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vatomer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mipeney</a:t>
            </a:r>
            <a:r>
              <a:rPr lang="es-CO" sz="2400" b="1" dirty="0" smtClean="0"/>
              <a:t> Saray </a:t>
            </a:r>
            <a:r>
              <a:rPr lang="es-CO" sz="2400" b="1" dirty="0" err="1" smtClean="0"/>
              <a:t>gevirti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anojí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borajat</a:t>
            </a:r>
            <a:r>
              <a:rPr lang="es-CO" sz="2400" b="1" dirty="0" smtClean="0"/>
              <a:t>.</a:t>
            </a:r>
            <a:r>
              <a:rPr lang="he-IL" sz="2400" dirty="0" smtClean="0"/>
              <a:t/>
            </a:r>
            <a:br>
              <a:rPr lang="he-IL" sz="2400" dirty="0" smtClean="0"/>
            </a:b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z="4000" dirty="0" smtClean="0">
                <a:latin typeface="Calibri" pitchFamily="34" charset="0"/>
              </a:rPr>
              <a:t>Parashat Semanal</a:t>
            </a:r>
            <a:br>
              <a:rPr lang="es-CO" sz="4000" dirty="0" smtClean="0">
                <a:latin typeface="Calibri" pitchFamily="34" charset="0"/>
              </a:rPr>
            </a:br>
            <a:r>
              <a:rPr lang="es-CO" sz="4000" dirty="0" smtClean="0">
                <a:latin typeface="Calibri" pitchFamily="34" charset="0"/>
              </a:rPr>
              <a:t> </a:t>
            </a:r>
            <a:r>
              <a:rPr lang="he-IL" sz="4000" dirty="0" smtClean="0">
                <a:latin typeface="Calibri" pitchFamily="34" charset="0"/>
              </a:rPr>
              <a:t>פרשת שבוע</a:t>
            </a:r>
            <a:r>
              <a:rPr lang="es-CO" sz="4000" dirty="0" smtClean="0">
                <a:latin typeface="Calibri" pitchFamily="34" charset="0"/>
              </a:rPr>
              <a:t>     </a:t>
            </a:r>
            <a:endParaRPr sz="4000" dirty="0" smtClean="0">
              <a:latin typeface="Calibri" pitchFamily="34" charset="0"/>
            </a:endParaRPr>
          </a:p>
        </p:txBody>
      </p:sp>
      <p:sp>
        <p:nvSpPr>
          <p:cNvPr id="4100" name="AutoShape 2" descr="data:image/jpeg;base64,/9j/4AAQSkZJRgABAQAAAQABAAD/2wCEAAkGBxQTEhQUExQWFhUXGBoXGRgYGBgcHRgXGhgWHRYcGhgcHCggHRolHBQXITEhJSkrLi4uFyAzODMsNygtLisBCgoKDg0OGxAQGywkICQsLCwsLCwsLCwsLCwsLCwsLCwsLCwsLCwsLCwsLCwsLCwsLCwsLCwsLCwsLCwsLCwsLP/AABEIAM4A9QMBEQACEQEDEQH/xAAbAAACAwEBAQAAAAAAAAAAAAAEBQACAwYBB//EAD8QAAIBAgQDBgMGBQMCBwAAAAECEQADBBIhMQVBUQYTImFxkTKBoUJSscHR8BQjYnLhM4LxJJIHNENTY6Li/8QAGgEAAgMBAQAAAAAAAAAAAAAAAAMBAgQFBv/EADQRAAIBAgUBBQgCAwADAQAAAAABAgMRBBIhMUFRBRMiYYEycZGhscHR8BThI0LxFTNSNP/aAAwDAQACEQMRAD8A+v1pOMSgCUASgCUASgCUASgCUASgCUASgCUASaAJQBKAJQBKAJQBKAJQBKAJQBKAJQBKAJQBKAJQBKAJQBKAJQBKAJQBKAJQBKAJQBKAJQBKAK3GgE9BNQSld2BLL3QVzBSG5AmV5iSdCPQDU86Xdx1ZpUIVXlgrWNMPhytxyT8UECSfWPcVMGm20GIjKMYphNMMhKAJQBKAKPdAIBMTtS51YQaUna7svNl4wnJNxV7bgPFeId0V2g9d/P5AazWHHYmvQnBwSyt2bfn+76m3BYelWjJSbutrGtnidp0LW7iXAPuMG6dPWtdevGlSlU3SV9DLToynNQ2v1NcHiluAleRynyIj9RVcLioYmmqkPmWxGHnQnkmb1pEEoAlAEoAlAEoAlAEoAlAEoAlAEoAlAEoAlAHgP0oJse0EFRcBJAIkRInUTtIqCzi0r20LVJUlAEoAAx7OCpVASDpPnuZ5Hl8/OlVdjXhPbNUzhpfKJjRfPaTzYx7CqU3Z2H4qF4X6BDOAQCQCdhO/pT7pHOSb1LVJBniMQttSzsqqNyxAHuahu25KTeiEGM7c4G3/AOuHP/xgt9QI+tLdaC5HRw1V8CvHdt7N5CtuxinnZltxr1BzfhXPxtXDVqbpzf00f78jdhMPXpVFNffVCbD3O/ZLxRu+smFB0fuyCLiuomVltCBPlvXBqylTXdyleLXvSfFr7e7Y7MYRvmirMBw/A0w10tbY946fyQwIW2X+8wksQDG3rrsyWJlXp2l7Kfitu0vLgiNJQlmXodxwniN1ilq2ikKgDXNlLADMQAOs10aGMxFaWSgkl5p6Lq9Vvwjm18JRpRz15Nt9H8lf6nSoDAnU8zXdV7anFdr6HtSQSgCUASgCUASgCUASgCUASgCUASgCUAAcW4gbKlhbL+hAE8pJ2HU0nEVu6g5Wu+F1b0svM0YejCo/FNRXN77dQDgWIe6zPcy22DAlFjWQQsmfFz16jypGErOqnKSs72a1Vul0+frp5GrFxpwio0m5Rto379bW293nqTjuLuK38m4VMHN4AwERr5eZ13pOKxklJ0qTWa8VdvlptRWj1a62S69F4d0YJOtC630dtOW/L3am/A0uMouXLkmWDAKonKSsEjkCCdIrThJOpSjUk91fa3u0DGOlGbhCNlxrfo7+vn8LjetRhKq0z5GP370WBM8vCVOuXTfaPnQStxdduliEzAiJLAEEDQEakzObfyPlSaklaxuw1KUZXegXdFuTmJAjMSSYBGUAmdBy9aTexstfQ57iF5TdzoTByrufpPRjI+dcTHVVKsnF7LfzOjhaWWk4tWuwTjHbNwMlhAWXwvcceAPAzKiyCzCfICuvLHxUF1aTONDs5ubvsmzn8dhy6Wr7s9+45Md5qq5TELbHh61xqmOqVasoN2S6b6+f4OrSwlOC0QXxezZIV57shVDWkUSCZ31AG/4VhoVKt3F66vVs1ZUttCnEcRautZY3GRwqiCMxEHQkyNTvUUVOmpqya15sS1ewccQovFrSoU2ukSpEQSSZ0HpvHWqUXKMYuW61inqnxa3JEo3ujC4WY3ipNqWHjZvAOuRokFgQYHSrXjeN0nvolr8Oi2BbWOp7K2Vyu6rEsVn72Xn7zr+kn0nZELUM1t/O/wDzocLtaadVR6D2uqcolAEoAlAEoAlAEoAlAEoAlAEoArnExIneOcenyqMyvbkmztcXYniRS4VaFUQczbEaZjmmBExXMxGNrU8VCkorLLl/O3uN9HCU54eVXNquFx0+J7d45YykpdtuR9lXUncDYGY1rXicQqNKVRa24uIoYaVWoobX5sCcYxDtbQqhMtsBMnQrHzHPSuRia9evQp1I02ndqz84uPk7NN66PobqOFoKrKnOelk79LP11WmgmxXEThymazA2UMw0KkEk5NIBIAG2hNJp4uWH8F05q2ZK+WKStGKu7t21k25a8vjHWm6d8uqd7Prfd7aJ9LIwwmIa41xhk2ZzmXNG5ka79BXO7+NOq51HPxPaEst7vZvpr7+ho/lLE0VBQScEtXrxbRenW3kG8B7RJ9tCCRBYNmJ3O0Abkkx15712cP2nGDyTiktk1slwra6JafOxzZ4jMlF3t6b/ACHF+/ecSvgQkbakg7eKRv8A0+9dRYtzX+GDfnLwxfu0cn78tjQqNOL8cr+Ufz/XqZHHXEIAy5QSNjuCQdZ3kczz61eNWo140k+bNtfRfQ0LD0pR8KsCcR4mrQWuAFXYFVJ+GJQnLPQe/qKrOtBaOSRahh5KTtFtdfMXYHE3ASwVQDOXNJInQEjrB5+1cqt2kk7QVzrU8HpeTK4jEf8Au3SZjQmAY1HgGlc+eJq1Lps206EE1ljqK8Vx8ZsqxIO7TBI5f89KiNB2uyXJXcdmejEIbKpfzkly4Kx4ROuu0HXQUqUKiquVO21tef8AhSUHFeIb8MwOIuXCLbd3h10GgII6LzJ6medaMH2asVHPNe9+ZixWNjh9N30/J0OC7O4e3tbzE7s5LE+s6fSvQwwNCKSyp266nDqY+vJvxW92gw/hU+4v/aK05I9DN3kur+Iu4twi0UZxbUMATKiJA1IMbgjrWHHYOnUpNpWaTafmbcHjKkKiV7p6O5x+PUgqrATctALb+wpTYyDt8UeuteVptNNx4e/Luek5O+4dY7u0i9FE+vP6zXtMPSVKnGC4R5GvV72rKb5YTThRKAJQBKAJQBKAJQBKAJQBKAJQAo7S4cG0XDFWXZhMxO0DeuZ2nhoVKedpXjs305R0Ozq8oVMnD4+5xvFLxfJcul3RrTWGt5SAZPxSYytBPI7DaK4XfzqxVO+sHdNu+nTz+J3Y0IU5ScdpboW8P7OiwWt27hN66oXvCoHdI0FvAGLB45mAJXaoq4vvbSkvDF7X3a212t8wjSy3Sep1XZzijsEw9t8+QQWuOpuQCdSo9IEmYHM1vp4nH1/BCy87berevojBWwuEpXnP4X+yGvGsBbNsi6fBocxIBVuoPWsnafZlenU/k0XfRKV9G3a3ud/rsY6Mo4hd0468W/eBf2d4ail2ss1xfhbMABpyBgSdfSsP8DG4yF1BK22u76L9t5l4wpYWTi27v5fIS4rgqqzd1ftQCRldwpUz8J8wesbVRV6i8NWnJNeRnn2c5a02M+H4vEW17tshgyrAklZHLSCCCfc11sN2hUpUUoq6e1+P18cDsN2XOW8lZb73BsXDFQ/iPJZA16kSJOkknWrrEV8Q34lFJX6fRNndpYWlTj7tddQVuIgKe7QkISp5AMNCOunkKW8DW1vvvurtdd/3g1U4Z5ZU0A3cdcbdoB5Lp9d6QoJG+GEiva1BWYKC3Mfjy+v4UxK7sXrTVGm2gzhXBc9jPocxLQemw166TValW07HGjFW15ALuCdJ7s6c0bY+n7+dMVRP2viCzR9l+h1PZ/tiqhbN5MhEKCP0/Z8jXUw+NUIqMlp1X3RysT2cqsnOnK0nw/s/pf4naWL6uMyMGHUGa6kZKSvF3Rw6lOdOWWaafmaVYoVuIGBB2IIPoahpNWZMW4u6OSxXCbkm0qvBPxH4SJEEnkcqgaeeleSn2XXWIcYR04fl/wB43PTw7Qoukqk5a8rm51ttYAG8CJr1qVlY8w3d3LVIEoAlAEoAlAEoAlAEoAlAEoAlAAPHCRYuFdSFJH7/AD5VnxbtRk1wrmnB/wDviurt8ThLzAC7dRrjBoRgmhRhl1nppAgc68fG7cYSSVtVfk9U3uwrGYkZEw4S7LoAeZXUknzaPCRoNOWtEcrSnaKyt6//AF+F0+JWzu7sTcZ4NbR0UWyz7m6MysSTplIMSOpmtGGxc5Rcs1l06FJ0ovdHvE8TisM3dd//ABFseLLdHiGhgZ+eh3212rXDGfy6Nqia19+wiGGVGpngHcO7QhYtP3mGaJyMYU/2PuRS1OtGD7qd4+X7oOdOjVmnOHi8/wB1NLvFLYkIuYnUmIBJ3MnUnzis2WTd2zp08LPa1l+8GOBxLXO8t/Ccpe3l0iPjUeo1+R61oowi5qD/AN3b3St4X6+y/euhmxdFYeUa29t/Nfnp5287ox3ivM6Zt2gn5zV4SUJarVcfI6ShePg2fITaYxkUM2Zy3qznqdNzTJ1nVWXS/l8uft0K0406N3e+l/yWbC3IYtChWynUTm10HXY7A0l02k300HRrRlJRT3V/Qwv2JKIvxOefrA+Ukn5VEXZORix8toI6fHYm3hbad6SQPCiKN4HTny1P0rNGMqj0Mbko7m2FvW8VbDgGNvMGoknTdiU00K+IcIB0H8yOm6/vp9KZCo15ESinuL8FiL2GcPbJdQfhkyPIjp5fhWqjWyyzR0fyfvF1IZ4OnPVfNe58HecC7UWsRC6q/wB09f31+tdqhjI1Hlej/dmcDE9nSpRc4PNH4Ne9fi4+rYc4lAEoAlAEoAT3+0CAkKM0aSTAPpvNc2t2nShLKk3Y6tDsmrUipNpX+Jvd4ui2hdhiCwUgRIJ+f7ma0PF01S73gzLBVHWdHn5G+Axwu5soICwNY1JE6QTVsPiI105RKYnCzw8lGdrvoFVoMxKAJQBKAJQBKABOLf6F3+xveDH1pGJt3M821n9B+Gv30LdV9ThMAxkssnuR41VQveOQwzTO2mpO0V4ypa2WX+2zvey6HrOR5huy+e0Abjohk5VjYmdWMkzvsK7uF7KzJVKr8T8tjkV+1XGTjTSsuepa92avC4Ht4jp4WBiOYkH8qKnYkMjjF/FfdfgiHa+vjj8P7/IixNh7DE4tO8QnwtvGsyG6R9mfaubiMJVpeGKy+f8Aq/30Z0aOIpVVeLv5c/Azx2FbFXgl1CbJnKRsBEhlfk234bVlpzhh6WaD8XP4a6DpK71ObF42XyFs9ucq3TpGumby866Vu8jmtZ9PwaqGN7pZZ6rr0HHDL9pb9uboYidFEiMrZpbaMs1lrOcabmltZr3pq3zIxeLU4NIW4/icFjbVJDEFmILAgxIUnY7yPOuriqKqVJVL86rbX6u+/q1wc+FeVJdyr2jpHe1uF0029EPuyPD3xKl2d+8JYJKkqIUakjRdW230ETU0cPFeJLYrPFSinB7O1/dfgAxyXARaC/6RKsTzuH4/XoPSk1/CsvT6nXwXik6ml3svJaLT9Rv2bwxbEM5Mi2Inz2H0msdZpQt1M1R5qsma9uMP3ltGWWa20EAEwGge8hdPOow0rNp8iaqurlex+DuKjC4pykyBPlrI/Lz2oxEot6E000tTo7+IFtSSDA5KJ6wAOpiqUsPOrrEKlWMNzjTxzv74DqlhNRmaZkCQCxIWT0id4NdJdn5Y6O709xl/ltvyO/4FwW1aAvn4yu5IhQY2iBr1866eGwkKXiW5xsXjJ1nk4GWK4kltcxzEbaKdSdo61pc0Z44eo+CtvitskLMMROXcgcp5DrUqSZEqE43K4XiauXyyYMadOs7a9KjOi7w07KxsOIIWygkt90DUeo5VKkmKdKaV2hfj+1eEtObb3fENGyq7BTzDMqkA9enOKHJImNGcldIR8Q4GLNo3M4cSoSB9lmEEmYPh06azXDxOAVGEql79PK7O9he0ZVqkKdrdfOyf31KYy4RYRBqXcvtMC3CjTqT9BWfNkwqj/wDTb9FoaVHvMZKS/wBEl729Rp2YxcAIBJYyxAjWAD9rYQBrT+zcU1PuIx01dzF2pQUk6snqrJI6Wu+cAlAEoAlAEoAlAC/j2EN2w6LuY06wdqyY2lOpRcYb6fJ3NWCqxpVoylt+dBLgOHtdMMXCjRswI08PhA2nwkzymvOYDsydWo3UjlS8t9+p3MXjoUo+BqTfnt5nVV648ySgAfiFxVtXGcAqFJIOoIA2jzpdWSjBuWyQ2hCU6kYQ3bSR81wWNvK6KjeHTwgCB9Nq8fVo0nFyktT3GIw7ptOOxscBhwMQ2YXVCkC35HTU8wCdCPWqd9WlkjbK+pkcVqcUVawwInLqFY7GRBU8pg+xrrNRqqz9V9zK45dHsQIzkwCxgkwOQ3Jj8au7y1Jb1PrvZdnFtDcuQ7WwYAHiA0BJiM0D6VsptuCbRnxEVCo4Re315+Zz3afik3ntAALaLbaln1LO59SfTXrWHFTcpZeDr4KlGlQdXeTXwRfs5hCtnMxPiOaBpI2En6/OufU8dTKvcKXhjdg/aDtD3A7tLQJ6sDkB6QNzMaaRIrXQ7PlJ3qafUz1MVFexqHcC4k160ssmeDmCx4YMfCSSNARrsarXwsKSlJ36Jdf37E060ptJeoBxri9vvbNtLpkuQ5UnYqwAJGkZmBjqopnZ0JKTk+hXFyVkgi3bVrdxXbIpUEsinOtrKjMqQT42u3La6CYUL9la65gGXZ3iGbwt3oYfEt1gxt3BIuBSCTEjTNBg9CKtd2KZUndHQ5Q2+v4UFhdiULhbigjkysMpkEgGDy/KD0oIsr3NA3csoILFioOUTBYmJjpoST1oJB+I3mS87C20C0XNwMAMqBiw0Mz8O4G484y4hVLpwbS1vYbSjTkrTSe1jmey74d72IS0BeQt3oZiGGdt1BYTIZWeYMEnWiTdk2aKcY6xiNMdiltq2FuXSIMrCjKATmQQNdNBp0rLi6tS2T/Vr6E0cPTVTvEvEvuLxLEHMmgJiWObaYUAkbc652rik3otvU3JrM2lq9/QN4fcNrNcnQxlywZJ2gzIjUQRqCOlEZyg04PUpUhGorSWh29liVUsIJAkdDGor1sW3FX3PHTSUmo7F6sVJQBKAJQBKAJQBKABFx6sGNs54YoYmAwMMCwB2O+9Uc0h9OhOT2sup6ocvlznSZKgbgA85geIdedJ72TNiwlNLUSdssSUsm2X8VyI0EQGBOm+gWD/AHL1gZcbWtScXz+s6HZWDX8mMor2btv0svqcRh7DFl8RJn09fpNcWTVj1Ndf43dhve2bGq5rhZSpUxlidZgTyis1qtXR6We/JyFBt+FXBsfi7ZtC1ZTwN4nDDMS3ST06iKbSpzU3Oo9eOBywspK39gnAsILV4MJCkwQzTCncenqeVdCjXtNX9zIq9nWpScbtrVenSx9FwWKVl75UItIrKdV0CBvPbX61vhOMoXRxa1KcKmWW/wCTgL2a4Y+3efX5tmb8RXIlO8nM9BiP8dGNJHWKYAVACFEa7CPx9B9Kxe8zHO8JxrXbaOWBdpUsxbSbuHQlSoJDAYlgD1RD9mR6iOmhxGb8Vw9ssR3lxBft+BLFssLar/5ZWVVJPeItwkDXSNRFE4KaswjJxd0cbgsG7tmgAIQSWkCQRoTyHU/ZEnlSKELK7G1pX0OwU3UdR/MDSoGfDsSPHZYZrit3RAeyCXB1k+Gnznli5dELjHM0hLwXs5jUxQco0ZjnuKZDySToNfF5+vKq0a0KqvEmdOUHZn0u7duWbc3EIjSdCIkDcT10nenXFleHY43JgG4J+KIA201j6TVZTUdy8YOWxbW0CzoASZhYjQaCeunPeiM09glBx3E3bPHIeH4gG4FF0BYHxtJWU3mN502JqxVHyzCYm5aM4a4bRIhhllT68gdPz0qsoqW5aMnHY7Z+C21wLYq9mu3HthxcJMtnUC34ZA0OQ7aLuTSszvZD8iy5mbcNsBQBauLeXKBn0IYeREgjlXFxNlUa21OjR9lch3Zq3/ODEeBW8XQNELHLQwfQVfCyiq8XL96fMzY1SdCShv8Abk7+vUHkyUASgCUASgCUASgAVcemYrIkcufPlvEgiqd5G9h/8eeVSS3BlZrMhAcrOWkowylyScxy6iSdffrWaas7xZ0aEpWyzVrDFLyn4SCTzG2nn1qBp837Z8Xz4p1Hw2/AOkj4z/3SPlXMxN51PJHoOz0qVG9tXr+BPhA7vCsA0EgzEKNCevMD50Rwt/aVlpunzsOnW4m/QlvDganU+dZptJtR2NkaSW5qbqjmBVEmy7aRmbhPwg/PSpsuWRmb2R73bEQWgbwKlSsrIq6Sk7ytf3fcM7P4UPfY6xbWDqdWP7YVSq7QS6nKrTz1X0Wg741xIYe0WiWkKijmx+ER00pdCi6s0hFSooRbOV4FmsoC5RQGB8ZIQjPaZh3oBVbn8vZoBDKRzr0hxwPj+MuXbdvD24ceAt3JZ8zW7SW0EwA0ZM2gIBbepA6z/wALrDGy7XUzhyMuZc0qBlad4EiNaq99CVsd/OVQgtgWwIjKAoA5QYERU6hoBcOcjllDsSoXxDXUSVkAD1gadYpdOFr8asvKV7GfaXMthsztlYhWKKCVUzGhYSJheutMRRlMO6IMtvRVMRr/ALvXr/uFZ6rUXfqaqUXJW6G2OTvFyhScwI+ExB8+U6a9KtFSTWhWTi1ufJ7PA/4vHXLbv3Yt2QwIALFSYMD+4/QU+csqFUoZ3Y7PB9isGiKj287RBZmYEmNYCkADfQUnOzUqMUKu1+DSzYXC2lZEbKEKsSSFIm25Yk5DIg7+HyqI2V5srUvZQ+B5gEGHRLQH2ZzbLOwHmf0rjVpOtJ1PkbacVTioDLhd/unNt9Fbeep5nyOxpCdy0lydZgMREI3+09fI+Y/D017/AGfjM67ue/Hn/Z57tDB5H3kNufL+g+uocoF4hj0srLnfQAbn0FJr14UY3kBvZuh1DKZB2NXhOM4qUdgL1cCUASgBZwx/57mIBzbLpowGrddZj16Vkk/Ezs0k+6in0G93EZSgM+NsogMeROpAgaLzgUFgHi7rYm8ZjKZ8RiVllAXaWMgn5c6rUkoRbZelB1JqK3Z8dxF45ifiZjJI11Op0rjxk7qXO56qyp+GOocL1x+7Y6PbJEmNVYaqQBtoKe8UlF23e/59/wCpdFfxHKWZab/H9+gTisCBhv4guSqFluCdRBBDZR9mHUGOg61XuXVipwSvrf4lJ4yNGtKFZu2jXw189xMOMYZWVQ65mIAgE6kgCTGmpG/Wqfxaz4+gz/yGEja0vk/wOL2GdcOb5UhA4QZgQWMGSJ5AgD5+VV/jTyOT01CfaVJTUVrpwN7/AGea9ZS9hLlv/TUFHJH82ANSJgE79IMTOmz+JTnaUXpY5a7UrQTi1rd6/vyEV5sbw9rNl7dl3xN0Kt1WcrMqpQqQpDeKQZ11on2fCcrtuxjWLklsdD2lZRkeAUsumZpDS3eKWYAGfhG0ciPVkKKpyUYrRJ6+b/4UlPOm29bg7WDbtgi5etZhlTEWFF23eQSbfeW9YdV8M6fDudg9ySV2KSbdkAWbjh7N7NcuXLVxpZlUG7aZREKDC8wFnYz1pLxVK9rje4n0O34dF20GRStuCgs5Sm/+prubk89NjG803MpLNF3KWs7MaLxFQDIMgfDpJ9JME/OiM02Q4tIws4QKqlJXMSRtPiJIDcjpznSI1oyW2JzXepMfiHtpmuEZRuoj+YeSwRI1HtNUqVVRpuc+P2xenSdWajHk5jg3GhbuuuKACM2ZGAOVGO4PPKYG87a9awYbHxnJqpp08v3qbsTgZQinT9fM6jFcbw9sM6uhcgwAQSx5aDWPOt9bEU6Uc0n+WYKWHqVZZUv6OOxPDu5vh2Ve8ylSRuVJ1UmOoB+Y6kVxJVK2EqZZu6erS4v9/qdynGliY5oKzWl3ydEuJDKDB2kEAwfb8K6qmmrmVwdxbjRZuMbd4K7Rn7v7XQED7PPX385nPJHM9hbUZOwvewEZVXMVjUGTrA+HSSfSuLJ31Rpi+pbHKWVX3yrDHqdJI6gHnS9LgjfhWMJ/lsdd0b019xuP8VdScXmjuik4Jqz2Y8xvaG3atgtrcI+AbyNDPRZG9ek/nQ7pT5fB5KtQdOo4dP1HFXuKvcu945k9OQHQDpXHrylVeaW5Vx0OgwmOMTbfKDuPOk069WlpFtCzrq9YQSgCUAc9wXE3mxVxe6t9yZYvm8YY8ss9dNuR15VjbTbO3CLjCPSx0Fi/4ympKgGeWvI+fOoTLNciPt5iwLAt75m16AQdPXeP7az4yeWnbqbezaWeur8anG4Dgt66pa1aLKOegEjkJIk+lcuNOctUj0FXGUKLyylr+9BY2IYkqqNIMGQdCNCCOVRlS3YqePh/orje8zPhLgZrFi5cVrCq727aXQVysxkT4c+bTdl+VdfDTU4XSsecxN87u36u4zwWHw/CbA77uVti0Fa6B/OvXZZnAESw2IEn5RroEF7vE/420t4XM9rcKMoIHMlZ0YaiDpNZcXSdRLXRatdR+HmoPbV8nNdq+1rYE2Hw1pfEWBZwpBCGHQEahp0JknT1ptBxcE4qyF1bqVm7s6W3ZtY/h/8AENYuk3P+oW2Lhzi6gyr3LsQFBCAgiAQ0xrTSh42Ia9aFzujZuEE5HhwrAwCxGmV9OkyfKudi80akaqei3RroJOMoNasVWbaKvhUIpJbKuYqDzykiY339qx16jqVH0NFGGWCGWH4Y7DkB5z5RpyrBPERi+pfOHcDvvavLbJOVm1EiJOgInlt7V0MDiJZ0k9HwJrRjKDlyjo8TiQumUEiB/u30EE+tdiUkmZYUpSV+DJsQx3Y7zsN/alubNCoQ6C3jeImFuSRrlaPhfWNhGoB61mxcounae3Xo+B+Gp5Z3hv8AVHPW4ZgCBBIBnSATv7Vw6UId7llz57fBr0OpVlLus0ePL8jnhGKwi3HVLarczFRIjYxKk7HnyNd2i8PGbilaS8unT9ucWsq8oqTd4vz+v7YXdoiFvO5jx7EGZKhQf920+tc3tGEnVzLZ/Y6OAnFU8vK+5nhHxBWwUuBLYJzKV1cZpIU7/D6RNPp4mNKkobu3wM9ZOVTMmMlwiB2u5VDEQW5wNdT9axSqzkrN6EqKTuQzc8k+rfov4+m6y5fEMqrrttHXkABQQc+QbbbQVMgeU6a/SrljTtJaEo4+0I9oI+h+lOoPRo43alP2Zr3fj7iWnnILK5GxqHFMiyZ9br1AgC4nxNLIGY6nYfn6VmxOJjQjd6vhGrC4WeIlZbLdgFjifeAlbhMcgAI9FI/Ga4387ETlo/SyO1/4+hCNnH1uy9/gb3HDG4FaPFlEDzGnxep/xXVaze1uZ6aVNWje3mOcFZCooBBXkRHi8xGhqUrEt3F/aTh9q/aNtyFYarBAIbyHPQkR50mvTzQel7bDKNadN3izLguGW0qYYMzBJaDKkQ2cSRB+Jh6iZkVycPUruq1NWj0e/wBERUlm8TFPaTAAXA4Ei4N/6xo09OR96bjKDdROCvf7f0bMJUvBp8AVzC4dmttctW37skjvFHgGZm0Z2IgHLtOuukxXSoNyinFNL3WM9aCT13Ae3PZ5uINba7ibdmxaVj8DMxJMtBkAiFUADpzmtPdyXBncX0ONfGn+HuLw3vFw2Gt/zLtwAPca5cOa4oHwwFPQgTpoKRUowqNOa2JhUlBNRe4q4B2ofDqLd1UxGGzybLqCRJktbMHxTJgyJ9ZppQ+odru01rBNatpav3XuqSvdmYUGGAGuZhuV9Naq2krt6E6hly2YQDUFQQxUqRmCyDpo3hBOwEc642OxMV4YSTT6O5upPS8lqJ7zkKDy0meQkfv3rMknoaf9TosO+uYEkMBppA8xpJO25rlzX+r4FAfF1CFWWAxJbkDOgJPUaDXlp5VowspfAtC17dR7jGOZWiFhSZ31BUHyG1emqPVMVh9YtEuDZhsN9TtB2A0JmN/OoGcgGNTvfD7eRHMjmJ5+Z60qrTVWDi+RkJunLMjkb+KJ8MGRpEcxXBVNR9o6bnm2GPD+EswlwBOpZvyHP8KMspO+yFyrQgrbsOs8Gsj4VzHq0x8h+/nTM1tDK5yk7hjFUHmdB1PkB+xVdWQV7osZfbkv69T9Kgk0v3Qok/LqfIDrQBnbtFiHfcfCvJf/ANedAC/joGZOuo+Wn51MQRlxAZsKp+6QPYlf0p1L2zB2jH/A/JoQ1pPPkoA73s3xi5fZu8AAI8AA0038z/iuthcW6tRxl6CWkgLtnhXLq4BK5csjkZO/vWbtOnPOp8WsdzsmrDI4X1vf3ijg2l63MxmE76a6fKcvvWHD/wDtVzp1tabsfQbWcSAAVkkHNGhMkEAEzJ9q7aZy2czxXDIL6lWuBs3it5gVBOwAImPteQjTpuoSclqNg21qMbVkCdKeXMr7MoYWyUOUxE5R+noN6VOjCXikrtEOKepthMOwzJecXHueGSPh0I8IJ5CTJ39q8/Wxt66jTptLr9/MU+qF2Cwtpbr5B7uWIAJAMEzrrDeVegpOTinJ6sbG9tRhNOLC/H4VMrFYt5iC7BJzCIPhEZjsOvKlySinKxRpJXscTfTh1m1a4kq3rveXBbTQZLbLozMg0UwrCJPkJrl4qMq0JRWjaFRksykzquH45WXvE/mTDJtLKY0XMQATpqeg8q8tUpzj/jlp5cJ9eTammsyHWIti4hXqNJ5GND8jrWWLyu5ZnL4q33ekSpMER8J2ieZ3NdKDza8jE7I8wOMNr4TI6NpHpVatJVNyGkWwb2muLCBRcYBzuzazGswJ9AOlMo03nSqPT9/4LayxcludniwAzTtA6bR/zXbqWuLoeyJr+NsJcW2bhV21VQTzMDQTEnQTvSslk5X0NLqq9na4Q9wgHKAP6nP6f4rJPGJaRVwyiHhfAyl17huNczSSGELJMg9TGw2EVnr4nvYpOKughBxbs3qOXgasduZ0A+WwrI22NSMheZvgED7x/Ibn6fOoJLpaA825k7/8UakXPLuIjQCW6D8T0HnQB5Zsa5m1b6L5D9aAL3ruWABLHYdf0HnQAt4rhoTOdWDAk+W0Dy1qUyUB4lv+mP8AePxBptP20ZO0P/zy9PqhLFarnmiUEnTcPu5UBTdDpWeFSUJKa3Qg7HCYgXEDrsfoeYr1dKrGrBTjyQIOOIoxKSNLiFT6ggg+ugHtXH7TWWrGa6fQ7/ZUs1GUXw/qFcHxGIOcAK4RsupynYFSTBnQ9KbhakqkLsdXjGLsYYnhym+WuAM6sLgP3WKldNtlkfOuvh2nC3RlY7Bwp5YEv2VVmueIkoEjMY3MQswGJaJidulAWHGFuhghA8SQYO8QQYPOuJXoTpvURKNtxLhsOqktlAf/AEy0DMVUmATvGpMeZrs0pKcFLyHx6hIphYFNpVDQJzuGIk6nw5jrMCF5aT61SSumkVaOM7T8T7vF28ILF17LplNle7VLuck5hCnVWJJaQZEyOfPq2pJueiXJmyu9h7hODi1ct2kEWskKAT4Qog6zJM5TJ3JryuIxSrZppWf7Y3QjlVggX84KJdZHGhICyIOsB9NeorPlcHmcbr1+xZluH4FCplmcknxOcxJ2JI+GNlgDlRUqyvore7T+wS4L4bC2lJhUzDeTt6Dp7VSdSo1q3YkwY2y+dLZL7TsJ2OvXTeKbGNXLlb0LqDZt3lxiAYIESVJJMcp2HzPM1pzzUnJzd/eEYZdjN+DWmcXDbXOpBDalpGoMn9DR/IqJZU3Yu4Ju7Woa5VRmYgR9onb5mlXvoXtYTXu0WYlMNbfEON8g8A9X2/e9aKWEqVBU60YhOB4diWZXvjQbgQQunISdfPU/hW2HZ7b8Wi+YiWLSXh3COI49EfIg1H3i34SIrasJRjtFGV16j3ZVbpdQRCR8UDl1E7H1mkY3DqdO8f8AXj6jcPVyy15CbVoLt8zzPqa4Z0TK7iNcqatzPJfU9fKgC9mzl1JljuTz/QeVBIu41jBHdjUnfyG/vUpcgL8cYsIPvMW+Q/YptL2jn9pztRt1a/JXhdtW0MVapdM83K9yuJ4YytoCRUqYZjS2xG1Luiugy4RxVrR11U7j8x51rwmMdCXVPggz7UcQW46Mh0VRrzBkz8xpTsbXjWmnHax6LsqFqLl1f0Mz2pW1kJYJduEIJ2ciY28z/wDaOlT2fGbm43tHds111DS+/A2wzMWXMC/eIXZyRCnw5VgmdcxiPumd69JCCgrREBIfxhQp+Gc32dwIid9Z25VcgEOIJvOuhFvKAOrtsT5CfrUokNu3SsZTDEwp8z8R9vyqs4RmssiGk9zCySxcMhhGhWYg5/CpLdfiYjXXwz0qVpoiUXw7ybgylQrRrEN4VMrroJYjlqpqbkXA+HYzOxOkliqgfZRdz84/CpJCcVeClSdIMnfYyNfnB+Vcbtu0sNlvrfRdbbl4K7v0L96qlnJJ5a8h0A8/c141JvwoYK7uCZ01W2G38Q1EmYJrdGOV7uwzIF2i4EKqp1I1P1A9zNK7qN7ydyFTZ6+DBAkDTnJJPqdPzpma2wzKtjYWhAHIcuXttUOTe5NgZ+J2w3dq2e5r4EgnT6D5kUynRqVHaKKznGO7B/4q6x8WTDr1ch3PoiEgepJ9K3UuzW9aj+Bnni0vZFmO7KG/ctucU123m8YbQgf0gaCdthE1tjg4Ray7fMzvESe512FsrbQKihVGwAgVsWisjO9dwpGI2NSVFXaHD5wDCzr4pg6awBGp3PKIqGShVgrsGKqywcLZbQmF2gHUjzP6e9ecxMFCrKMTrUZOUE2bIgUQIAHtSBhizF9FJVebcz/b09fagBJjSO8YLsvhHrz+pq6LAXELskKNlED9+3tWilGyuef7SrKpVyraP15KYO5B9amqro5k1dDRMaw5+9Z0KB3P7FQBm98AVZRbehKVzF2kA9f1NMStoeo7PVsPH1+rMr2CRirMoYqZWdwZB0+agx5CrxqSimk9zVKCbTaHWF4u6qEGUxoJkGPzrrYftbKlGqvVfgXKjf2WEXOM3IgKs9dT+QrbPtPDKOZO/lZi+5ncXcQ49bwtoOyMxziWEFmOpadBpAJ+VcrA151MX3kn1v8AT8F6yVOBpj+OKLZvXCVAiDBOUAyIAEyTGsVrpY3vsWru0UnZdfeVnFQp3C8Hxx7qI6hCGGaRm1+UfuKeu1aSm4VE429foQqTcVKOpvcxd24MgAtg7tJn5aCD5/hVcV2rRhD/ABvNLj+yYUZN67AXFOL28Lew1uDmuAooA0Esigs3KWdRtzrD2TVyupUltbXry/yTXaTUeo8CGDJknfQa+WvKubisVLEVHN+i6IdCCirHiYdRsBpWa7LWR6zqu5C+wqCTNsWsEzoI1g7mYjadjW3C4R1rtuyRnr1u70W5l3j3R/07pMw3eAkqOsKRPlt61sl2ZBvRuwiOLklqhgOD22EXS1zrJhT/ALVge81qp4OjDZX9+omdepLkwPZPClle2ndOpkFJA8wy7EHY+tN7qG6VheeXIA/CIYh3APkGb3jar7FSYFDbuFTsRy2Mcx9ai5IdjFYDOlvvHWMqlgOfiIJ0Bg/SKkgPV9NdKsQYcQtB0JKBsniWYlWggMBy3PnQQIO7a2TKnN9lSPiJ+GBzGs0mrNwhe12OhHNKwccUFAA8TRJE+5J2G/1rz8adStN8vk6blCnFdDzD/wAwZmII6D4R+tUq05UpZHuWhNTjdGOM4plcoolo3nY1XJpcxYjtCFGpkauJr1l1Ewes+Z50yKV9TLW7WUo2ppp9WLjWo5JKAN7WJgQdaVKnroVcegZew/3TSVJci0xe9pgdQa0KUbaDVJGuUhYP71ql7u6O/wBmVFOjbo/7NbLdfeoZ0UbNB5T7VUkgAGxI/D66VAHrWyeYI8wDRewWPb9kXFKOqspEEEaEc5ojJxeaLsyZRTVmF4a3lEKFA306kkn3JJ+dUk76sErLQKTN/T9aroSb90WILLbJXYlZI1B0M6aqp9VHSrKTSsmLaQR3THdz8gB+M1Uk9/hRzLH1Y/hNSQQ2kQEhQPkPxqLgK8fcOQA7sQ58hEKPbWvQ4Wj3VOz33OXWqZ53DOAQi5YbMwzFspjlHiiJiNJrShTHE1JBS/iVSMzBZMCTEk7AedACXiLkYifvIPSVJn3DfhVWSimMveBGG4Mj5j9+1QSFYPiakQTB86kqHWLiu4XOFLfCdxI5RO9TdBY2Nm54syRB1zfCBG4P2p8tdeVSQD38RfUAJc/lERIGq9QNdo5xp9ay4l11G9L+/QfRVJvx/wBC7FYdQuUACfCJWRLEA+sQf3IrFhISownUmuNLmivJVJRjFgvEOIC2CF1PXz5/8CsDcq080i9etHDU9N+BDYvHOGOpmTT5RWU83Ubldvc6FMaCINZriAZwjHYVKYXMXwNvfarZ2TmZT+At/eo7yQZmXvoV3HoaXYrYAv4nkKbCn1LqJumFm1mmSfwobs7G7AYjuq1ns9PwY2W5GrM9KGKvSNQPp/zSixCx6e0f4qQPNN4+h/GgC65eR19fyqrJNlYgjc+1V3A3t4jX4W+n61FgN7WJbkh+cD86CLBK3bh0yqPUk/lQVsW7pzu4H9q/rNFkBS/hfCfExPmfyGlAICujvMpHIBT5Eb/r8xXpKVRVIKSOTUhklZhWAxBAVi3hChcka5828/T5U1MXYaBwdiPfX2+dSQDYi0zOhDDJDZlic0xl15Rr6zQABjjmvaR4QAevM/pVbq5Ypjki0o6kR7H9KkgVshGv7mqzmoxcnwTGLk7BWD4USJJjn515uVRt35OykkrBmNW6AvjdwNYJO9N/lVna8noLVGn0LpxCR8UaFYKyYMcwR0rVHtKolrFMQ8HHhgfEcVl1djOsLpJnf+0H3pFTEVa+myF1J0cKr7y6fuxz+IvlzJ+QGwHlVoxUUcStWlVlmkVtDUetE9hT2GU1kEHhNSgPJqxJjdxEGKtGFyyjca/xUrDCaVcpcEu4BTqNKYqjLKTPLaFRlmRVJO7uQ9TG5a1qynwdnBdo6qFXbr+fyaW9IPy3/fQUM7q20Nc/XT1/WoJLI3tUMlF2NQSWtlVIMAa7wBy6zt+taatKMYWW639ehnhUlKWuz2ClxKa6islmPLDGr7eRoswN1xo6Mf8AafzqUirNBiGOye5A/CagixW73sTKjyAJMc9Tz+VXpqLmlLYrNtReXcXWrbsCQQokFtQSCVXmojmR8ga7M6MqVJqi/Pqc9VFOf+QmHtOtwI2oJnX9aVgq85ycZa8jMTTjFZlodBdOmoA5gg7QPoa6hiEo4iVBygknroBJJ23J18q59XH04rwav5GuGEm/a0Bhhrh8QzTzO3/NctYmopOSerNrpQccrQTctveCKRGXUnz5R8vxrXXxmeEVHR7sRSw+WTvtwBY1xaYKGzvI32H+aS61WrG0np9THisRChK1NeL6De3jhAzCD0GoPof1rG1Yfhu0KdXR6P8AdjLF8QC/EwTyHib22FTGLew+tiaVL2n6CXE8WmRbSP6m1Y/kKfGl1OZW7SnLSCt9RaxJOuppuxzG29WVqxBthl1FLqPQrJ6B01nSFFKmxJjevRoN6bGFy8YglOGDTNWSwk8LVJBhexMaDerxp31ZZRCrVgxO/WlvUqeACq7GvDYyph3pqun7sX16+9SrHpMPiqdeN4P05PSvUA/vzouaT0sBuCPf8qghySV2S2y6b7iNW666GrynOSs3oisVD2o215GBvLFKsXKLiVAJbSKMrKTqRhHNJ2RXC48PygcvSiUWjFh+0KdWbht0vz/Yw/ilG7AfMVCubme/xy8pPop/GIqbEWMrrsTmRSDEGY1HpO9a8Li+5dnqhFah3mvJ5axlsakFSDoDtyBAG2vlXWhVoe0mvoYZU6vstMpdxRuyiCFPM9OY8hWPF41NOFP4/g0UMNZ5p/ALsYNV5a9a5RtuaO4G5AHnpVdQE/FOMhQVt6tzPT9TTqdNvc5uMxyh4Ke/Xp/YiwyktJ9fnTqjsrHBnIajHAaMJpCTYpalDYttrUqTQXsVPD06mrZ2TmYJibIUxM1aMmyU2UNg7xVs6JuWs6VSepEtTYsKqiLGF290pkY9SyiDRTS5tYtg70ucmtismGNAEk0m99hdwHEYudF260+NPqMUeoMg1FMexZj7D3ipB9x1rEINLqo2q+FulWuSDsPvCot0L06kqcs0XZmF9nHw7fvlTIpPc6P/AJSu9NF6Aj3GO5NNUYrYz1K1Sp7buaW7+UVSVNtkQrVaekJNHn8W3WpVNLcZTxdeCspP11+pk9wtuSaukkKnVnPWbuN+GMFUhudZpu7M0nqGI+XlI+tLaOrhu1ZQWWorrryE28Qp2NQduliaVVXhJFnxKruR8zQk3sWnVhD2mkK8fxhdkUHzIp0KT5ObX7TS0p79eC/B7jwTm1PI7f4qJJXsjm0u0KsJ3buub/boGXsZAm47D+lRH1/zVVF3sjrrtHDuOa/pyJcXxLNoi5f6jqx+fKnRppbmCv2jOekNF8/6F8U3Q51wxXCL50hpzYrWTM8J4nltRV5+GNkWlohvdwM62yPQ0rcoAXnK70KN3oCVwB3k1pUbIalYd4fF6AMJrM3qKLXXtn7NAA+ROlF2Fz1bFupzMm7Nf4W2OVGZkXPRZToKjMwuILt0tqa1Rio7DUrGdWJN8JblhS6krIrJ6DOsoo8DVaxNi/e0WCx7A6xQBjcw4OuarqbRa7Br2HjXlVo1L6EqRnZtZjAq8pW3JbsEWLA3pU5N6FG2blqXYqa2cSR5iixJdyjVNgFmKtQd6dB6DEygsHmNKHNWDOMLVyIis4sLfEhtDU3IAbwTpVk3wTdgVy4OVNjB8l1FvcyJpti9gjCDekVXwUmGd/FLSKJC/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/SmRh1LKIITTkXGGEYqunrWWo7yFSd2NExSuIYa1W5AI+E+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16738" name="AutoShape 2" descr="data:image/jpeg;base64,/9j/4AAQSkZJRgABAQAAAQABAAD/2wCEAAkGBxQSEhUUExQVFRUXFRUVGBgWGBgdFhgXFRUYGhYYFhgYHCggGRwlGxgYITEiJSksLi4uGCEzODMtNygtLisBCgoKDg0NGhAQGiskHyU0LCw3MSssLCwxNy8sLCwsLDI4Li4sLDArMSs1OCsyNzc3LDc4NzQyNDQsKzc3LS0sNP/AABEIAPcAzAMBIgACEQEDEQH/xAAcAAEAAQUBAQAAAAAAAAAAAAAABwMEBQYIAgH/xABKEAACAQMCAwQIAgYHBQcFAAABAgMABBESIQUxQQYHE1EUIjJCUmFxgZGhCCNicrHRFTNDgpKiwSRTc+HwVGOTo7K0whYXNZSz/8QAFwEBAQEBAAAAAAAAAAAAAAAAAAEDAv/EAB8RAQEAAgEEAwAAAAAAAAAAAAABAhFBITHR8BIiUf/aAAwDAQACEQMRAD8AnGlKUClKUClKUClKUClap207f2nDVxM+qUjKwpgyHPInog+Z+2agrtT3vX92SI29GiPJIidRH7cmzH7aR8qDo3iXH7eA4lmQN8Iyz/4Fy35Vr9z3kWanHiRj/iSxqD9gzOPuormO1tbq8bTGksxzuFBIBPU42X61tPD+6i+cAyeFCD8b5b5bICPzoJmk70rT/tNqv0eV/wCEYqn/APdSz/7Zbf8Ahz/xxUbxdzW4V70AkEgLCTkLjOCXHmPxqqvdDCZGiF4/iIqOw8Hkrlgp9rG5RuvSgkiPvRtDyuLQ/WSRP/VEf41kbTvDtH99T843SQf4Y2Mn+Soek7m2OfDvFYgkENEV3HQkOfOsFxHuuv4xlFjmHnE4Jx54bBP2zQdPcO4vDP8A1UqORzAPrD95TuPuKvq4yN1d2rhWM0TLuFfUrL811bqfmMVvfZPvqu7YhLkelRcsk4mUZ6P72B0bJPxCg6SpWC7K9rrXiMeu2lDEY1IdpEz8acx9eR6Gs7QKUpQKUpQKUpQKUpQKUpQKUpQKhzvQ73hAXtrAhpRlZJ9isZ6rH0Z/nyHzPK075u80qXsbN8Nus8qnl5xIR1+I9OXPOIp7I9lpuITaIvVUY8SQj1UH+rHoOvyGTQWNlZ3F7PpjDzSuSxJJLHzZ2P5kmpZ7G91MAk03TrPOFWQwqcIqkkBm5M4ypHQdMGt47N9mYbS2QWpQFmwNWNU7pnWkje6TpcY90jlsQcr2m4pZ2ktrNNkT6vAhjQjWwnZVcMoOGQHSxJ2BUY3IyFTg/BUCSQ6REI2aMLENK6SoKMhwPdYcuRBHSr+PhGuCNZAokHgszDca43ViRnoSv4GshxC/jgjaWV1jRRlmY4AFWvZvjSXtulxEGEcmrTqGDhXZckA7Z05+9B94xPBAFuJnEaRZ9Y7D9Z6uMdckjAHXFUb+W2tHku5nEZdYomZmOCELmNVXq2XbYbnPyrV+93gcb2k1y5dmjWIRoW/VIxnUNIqD+0KsV1HOANsb52njVrb/AKu5uCFFrqlVmYhEJQqWIzgnB2znGdt6CnwK/trhJfRpVk9di/xI8hJ9ZGAI+WRyFfbjggEEcUQA0+EmrJB0KVDnb3igP3NYbsoj3N5PxExtFDJDHbwqww8qI7MZ3XmuScKDvpGds1udBqfHeARzssDRLMrK7t4g2VVwBpONmLMMctgxztUQ9rO6pQ8gsXHiRhWe3dskBwSulzyzg4DfjU2P2st/TksVbXOyu7BSCIwgziTfZj0HPzxtmuOEpCk5ij8R5XeZg7btI2AMud1UAADyVcAdKDkW2urixuNSNJBPGcdQwPkQeY+R2NdDd2HenHxDEFxiK6xt0SbHMp5N1K/cZ3w7edg4bqFBMwE+AiTBQG14JxpHtJsTjoATkc6574zwmexnMcoKSIQykHmM+q8bDptsf4EUHZ9Ki/ug7yPTlFrckC6RfVbpMoG5H7Y6jrzHXEoUClKUClKUClKUClKUCo775O3P9H2wihbFzOCE8405NJ8j0X579K329ulijeSRgqIrOzHkFUZJ/AVx/wBsu0T8QvJbl8+u2EU+5GNkX7Dn5kk9aCl2a4HLf3Cwx82yzOdwqg+s7efP7kgV072X7NCwihSGINGNm5eLqOP1zZ2b5jYgYxyxWpd2nBbfhkEXpZCS3XMup8PO2mFpMaVIDeyT6x1c8VJdp4cLLD4pLPqaNHYF9ChdQTPrMqkjc5I1YzjFB44jwpHRwq4LsHYA41MoADA+64wpDDfKr5VpHa0RmEs6L6T6RYBpdOGljW7iCkHpg7Mo5N8iCd54tx61tdIuJ4YS3siR1UnHPGo8qx3abgsdzGGwCAySgjcBkIZJBjmNhkDmPmBUv60xss+OXZl+IcMhn0eNGknhuJE1jIVwCAwB2yATjyrXu6r/APF2/wBZv/cSVn+F34mTlpdTpdc50t9eoIIIPUEGnBuFR2sKwwgrGurSCSSNTFjudzuxquLLLqqHajgwvbaS3LlBJp9YAEjS6vyP7uPvWO7YdlnvvAAuGhWFzJp8NHV3GNBdX2OnBIB2yc9BWzUojCcE4XcxOTPetcqVwFMMSaTketlBk7bY+dZulKDR+IcPig4vw5Yo1jDR8RdtIA1MywlmbHMk9TW8VY3PCo3minZcywrIsbZOwlCh9s4OdI5+VX1BQe2QuJCuXClAfJSQSB0GSBnzwPIVoXbbsV/SNsTIixOCWhxu8WRykIOCGPtKNhtgnGa23i/aeztWCXFzDEzDIV3AOPPHQfOq15DHKqyNJmEDXgMBEwwCHdh7SgDOM6d8kHAwHH0iT2NzjLRTwycxzVlOQQeo5HyINdUd3Ha9eJ2ay7CVcJMg92QDmB8Lcx+HSow73OCQ3kBv7PLiElHYKwWSMYJZGIw4Qn2htjVv6taX3Sdqzw+/QscQzERS+QDH1HP7rHP0LUHVtK+CvtApSlApSlApSlBF/wCkBx/0ewECnD3L6Tvv4UeGf8ToX6MaiDum7Pem8QjBGUi/Wt5HSfUB/vYP0U1m/wBIPini8SEQPqwQouPJ3y7H6kFB9q3D9H7gZFnPPko0smhXXBYLGOY1Aj2i3MGglO2DHMUkI0D2WDBkYA7AggMG68iP2q09eCiDjVrIZZZpZre8LvI3IK0OhEQeqirqOwHXJya3q0R1XEjhzk+sF07dMjJ3+Yx9BWOveDF723utYAhinj0Y3bxvD3znbGjy60GF7OWyzcQ4o8qh2WSG3XUAdMQgV9AB5AtIxPnmqvdi2LIx+7Fc3UKZ6RxzuEH0AwPtVW/7PXC3MtxZTxQmdUEyyxGRS0Y0pKml1w+nYg5BwK1+WS84RpSBVvLZV1SR4KXWtjqlljbdZtTFmK8+QHnQbTxG1aGQTRDPuleWpc58PfbmSUJ5EkcmrMWd0sqK6HKkZHn5EEdCDsR0IrA9mu2NnxFSsUg14IeGT1ZV8wUPPHmMj519djaSFiSYm3f5dPFHzAwHHUYbo2Z2aT7zXPHhslK8q4PKvVVmUpXxmxzoPtUL68jhRpJXWNFGWZyAoHzJqPe1ve3bwP4FkvplyTpAj3iDfNh7Z+S+XMVr/Deyd7xSVZuJyGTBBW3U4gi/ewcE/IZJ6k0HzjfbpQ9w/C4PEe6cK1zMpIldVCLHbREapAAOvqjckb1vfdn2fe0sEhn1FzqZwzalGr3UU7IgG2kbbE9axdt3fXMNy9xBewoxVUQNaB/BjXlHFmUBR1OAM1u3CIJkiVZ5VmkGdUixiMHLEjCBjjAwOfSgt76Bpcw+Cvg6cFmYAEFdhGigkjodWnrjNcldruDGzvJrc5wjnTnqh3T67EfcGuwL6GRwBHJ4fPUQoZsdNJb1VP1Vqgf9Ing/hzW9wAT4iNGx29pCCucdTqb8KCU+6jj5veGQSMcyIDDJ56otgT8yulv71bfUF/o2cU3u7YnbCTqPodEh/OOp0oFKUoFKUoFDSlByF3l3fi8VvW/790/8M6P/AI1Pnd/b2sXCbGOeSOMvH4qhpPDcmQliUIYNn1hyrnPtY2b67Pnczn/zWrp7s5xQQWNhF4FxKGtLb1oo9SDMaj1zkY8/pQbZEgVQBnAAG5JOAOpYkk/M1Qs+IxTFhFLHIVOGCOraT5NpO1YLvJhlfh1wsAZmKrlU9tow6+MqY94x6gB861G54tYek8MbhoQH0hYHMSFQsMsTgxTbD1sgMFbcFCelBKtUbq1WQaXAI/MfMHpValBGHbju0Sc+NEWjmXdZo9pARy1gY148xuK1S37wL/hpEPE4zcw5wk6Y8QY5EMdnP7LYPPJxU9VheOdnIblWVlX1huCAVb95f9edBgOxHa+2nwkMqtGThV5PEx/s2Q7hD7h5c1zsud4BrmnvC7C/0Wy3EMnhjUNKMTnP/dPzYdcHcDrVLi/effzWixpcFd8SFY9MoBGADMNsHfGkBvMnepOjTLWU3z718pq7ad5Fnw7Ku/iz9IYyCwP7Z5Rj67+QNRPdcV4px84ybazJxpXOlvl0aY/gu3Sq/dp3apdIl1KwmD5YDfwgQxB15GXYEHI5Zzz51OfC+ERwAaRuBjOOnkB0H0qs2odiu7mCzX2cE+0TvI37ze6P2RW+RRBQAoAA5AV7pQKx78btxMIDPCJjyiMieIevsZz+VX5qNO33BltrKWKG1ZkkczzXhKM8BMut5iARLIyjcaRsAN9qCRL+NWQh2KpjLEOyYC7+2pBA2335fKoq77ILeXhIe3eN1guEJMbhgC4KkEgnf1hzqVEnUxB1zIpQONO5dSuRgdSR/Go971eI+k8Fuz4M8OgwbTJoJ/XJ7O5yKCLu4O60cWVf95DMn4AP/wDCunK5R7mjjjNp+9L/APwkrq6gUpSgUpSgUpQ0HG3bWEpxC8U7Yup/w8VsflXT3Yu5mbhtgYkjceiQBi8jLgrGq7BY2zyPlXP/AHz2Bh4vc7bOUlH0dFz/AJg1TJ3NXb3HB4FSXQ0TyROQoZsBiygatgdLrzBoN54zZvNBJHHK0MjKQkijJRvdbB5jPMdRmsDbcDu5p4Jb17fRbkukcCv+smKFBLIX5AKzYQZ3bma2mJSAASWIAGTjJ+ZwAM/SvROKD7SqcMyuMqwYeYII/EVUoFKUoNN7zOyS8SgjQ6/UcuChGoEjHI8xWsy908K2wVY8HByQcynPPWeTfTp0xUsUqWbXHK43ca72HhSG1S2QaDCNJXOcaiWDA+8rZyD9eoIGxVbQ2YV2YY3HluNySAfhyc48yfOrmkMrLdwpSlVHw1pM/Za+8GS0S7Q2shkGuRHe7SKUkvGHL6W9ogMRkDpsK3WRwoJJAAGSTsAB1Jr6pyMigtre18GFY4gMRxhEDEgYRQFBOCRyG+DWg989xIODXAlVEZnhUBHLg/rVbmUXHI9OlSFdRMykK7Rn4lCkjfOwYEfLl1qIP0hr5o7K2t2fW8kzSEhcZSJSNwNuci/XFBHncjBq4xbH4RM3/kuP9a6ornT9HOwL380vux25H96R1A/JXrougUpSgUpSgUpSggn9JLg2HtrsDYg27/VSXj/IyfgKtP0euLKZLmxcsBKolTSxU6k2cBlIIJUqdjyQ1LveH2d9PsJ7ce2V1xnykQ6k+mcaT8mNcp8B4pJZXUU6AiSGQNpO2cHDo3lkZU/Wg6/4ZNAC0UGDpJ1aASobPrBn5a88wTmtd71GHokYJ1KbmANCM6rpdWWt0Cgks3PHL1TnAyayKcdknit5LGESpOofxHcJFGuRq14yxfcjSF5g5IxXrtZwaWcQSQMiz28wmjEmfDf1GRkfTuoKsfWGcHpQa12L8McTnEMDWMZtY82siqjSOJD/ALQqRkppAIQlSTnmBUi1q3DOE3Ut4t3diGPwonhiihdn/rGUu8kjIufYACgbb71tNApSlApSlApSlApSlBG/eZdPd297DExWC1gke4dffmEZaO3B8hs7/wB1eprfeEf1EP8Awo//AECtW7Td3FncQ3HhW8a3EqyFZCXwJZAfXbBPvHPKs9wfhC2lqsNuiKVU4GW0GQjJJO5wX3P1oPV81vLIIZDiQZKDLI+4yTE4wTtz0HbrXOvflxsXHEjEpJS2QQjfPr+1Ic8ycnSc/BU2doO172fD5ri5g8GaMmNELq6SSkeo0TDcoc53AICtttXL/DrOW9ukjXLyzygZPVnb1mb5DJJP1oJ9/R44N4Vg9wR61xKcHr4cWVH+bxKlWrLgvDUtreKCP2Io1jHzCjGT8zz+9XtApSlApSlApSlArnLv27GG2ufTIl/U3DEvgbJNzOfk+7fXV8q6Nqw45wiK7gkt511RyLgjqOoIPQg4IPmKCBu4/t16O5sZnCxSsTC7co5j7p/ZY/Mb/vE1O0TLbhVeR3eR8etkszEDOlBsqgDJCgAAEnqa5P7b9k5uG3LQygld2jk92SPOxHkehHQ/LBMt9z3eUs2i0vWHjhfDhnbGZFyMRu3PVsMH3sDO/MJnFUL6FnjdFdo2ZSA6gFlJ94BgRkfMVbQTuiSSXBVFGW09I41HvN7zdT0GcDOMm+VsjPn/ANcjQR3c2t4t/Baw8SuJCAJ7gvHBoSANgL6sYOuRthvsAx3qRq1TsNaPqvbmVGSSe7kA1AhvBg/VwDcctKlh56s1tdAr5npVlx298C2nmG5jikkA+aIWH8Kijhfo3gWtxLDeRyO8DtxQafWmdhqDZfX4DMTHumjBGBjBoJlpSvj8jjnQRJwrtClyWeXi11AZLiZY1jRPR0QTMsKGVoGQMVAO7dRUtio44tfz3FhLYNYSJdSK0OlIiLNSzbTLN7AQe3j2sjlW+Iwt4R4jerHGoZz5KACx+XU0F2TWLeRZlWeOZo9GrJOQoA/rEmjbGCMb5wykHcbg3Fy0gkRlKmLBEgOAVHMSK3XHIqehyDthoF73u8pbgyWliQISf18y4HjkADSpHNAABq97GPZ5hge9ztueJXOmIn0aElY/2296Uj58h5Dyya3n9H/saVB4hMu7Apbgj3eTy/f2R8tXnWgd1nYR+J3GXBFrGQZX5auoiQ/EevkN+oz1NbQLGioihUUBVUDAVVGAAOgAoKtKUoFKUoFKUoFKUoFKUoMD2x7KwcSt2gnHzRx7cb9GX/UdRXLPbLslccNnMU67HJjkA9SRfNT5+Y5j8K7ErG8e4HBewtDcRrIh6HmD0ZTzVh5iggzsD3t6FS24nmWJSpSbdnQoQU8VRvIAQCDzBA2PSaLeeS5uIpoZkNkImbMbBvGlc4AbbZUUZ2OSW+W8CdvO6G5stUltqubcb+qP1yD9tF9oD4l+4Faj2X7U3Ng+q3mePJyy+1G378Z2P15jpQdd2d4JGkwDhHMeroxAGrH0JK/VT5VXhnV1DKQysMgjkQeRFQ92c75RKvh3NuwJBBktPW3bOW8FvXTffPrb1uUPa3h08UcMV3FFpaEBJSYn0Rup0BZNJ3C6fvQbZf2qyxPE3sujI30YEH8jWhf/AE9fyWcfDJUgECeFE1yshy8ELKV0wlcrIVUA5bA3OTW6NKZJImjdTGNZbSwIJwAg25jcn7CqVss/pkxbPo/gweHuuPE1S+Nt7XLwue3l1oMoK8SzKuNRAyQoz1LHAH1J2rHpOI1kFxIgUySYLuo9RjkDJO2MkfatbuO19gtukL3IuXVYwTaq0zF49JDZjDAHUoO5oNtkvAsqxkEa1Yq3QlMZX64OR8lbyrCTcT9AFy99OgtteuF3I16XGXh0AetpOy4ySGA6ZMd9q++ZxlbaFIiOTzkNKDg8oIydJx8TdeVQ3xfi1xfTBpZJZ5CcLq3O/REXZR+yooNz7wO857tDa2gMFmBpA38SRR0c59VP2R9/IYnu77v5+KS7Zjt1P6yYjb9yP4n/ACHM9Adv7A9y8sxWbiGYo9iIR/Wt8pD/AGY+XtfSp6sLKOGNYokWONBhVUAKB8gKChwPg8NpCkECBI0GAB18yx6sTuTV/SlApSlApSlApSlApSlApSlApSte7bdq4+G25lcamJ0Rxg4LvjOM9AAMk9B88UF/x/jkFnCZrhwiDb9pj0VF5s3yFczdvONR8RuDKlvHANwNAAkfPvTMNmbb7eZ51S7R9op76Xxbh9TAYUDZEBPJFzt9eZxuTWKoMa9iw9k5/I1krPtHfQbJPKB5Mda/4XyKV9jUsQqgsx5AAlj9ANzQZC37xbxfaW2kPm9tDn8VUVdnvRuv9xZf/rj+dZLg3dnxG5wfA8JT7050f5d3/wAtbHL3GyRwyOLlZJ8ZSMJhCRvp1Mc5O4BwBnGaCPZ+8K9Y+p4Ef/DtoAfxKE/nWLvuNXlx/WzTOD7pYhP8Iwv5VXliKMVYFWUlWUjBBBwQR0INeaD12V4Gk93BDPIY45JBGzJjUNWy4ztu2kfeun+y3Yay4eP9nhAfGDK/rSn+8fZ+i4FcvqTkEHBByCOYI5EfSuiuzXefYzRxiadYZtCeIJAyprwNWl2GkjPzoN6pVG2ukkXVG6up6qQR+IqtQKUpQKUpQKUpQKUpQKUpQKUpQK5y73u0ovL3TGcxW4MSkHZnJzIw+WQFH7vzrdu9TvFWNXs7V8yn1ZZF5Rj3kU59s8ifd+vKETjpQKuOH2Mk8ixQxtJIxwqqMk/yHmTsOtebK0eaRIo11SSMEVfNmOB9B5noAa6W7C9i4eHRYXDzMB4kpG7H4V+FB0H3OTQaF2Z7mWOl72XA5mKLB+zSMNvmFH3qT+z/AGZtbJdNvCiebYy7fvOfWP41l6UClKUEcd5/d0LwG4tgFuQPWXYCcAbAnkHA2DdeR6EQLcwNG7I4KupKsrAhlI5gg7g12DWrdruwVpxD1pVZJcYEsZw+ByDAgqwHzBoOY6VK9/3ITAnwbqNh0EiMp+7KWz+ArWuLd1/EoAT4ImA6wNqOP3SAx+wNBqljeyQtqhkeJueY2ZT9ypGa3/s13v3cGFuQLlPPZJR/eA0t9CB9ajqRCpKsCrA4KsCGB8iDuD9a+UHSHBe9Hh1wBmbwG+GcaP8APun+atvt7pJBlHVweRVgR+IrkCkTFd1JX904/hQdiBs19qHe77tpY8N4anjysZZJJZGREdnJLYUZxj2FXcmsnB342BzqiukHmUQ5/wAMhxQSfSqFjdLLGkiey6K6556XUEZ+xqvQKUpQKUpQfGYAZOwqEe8fvRMuq3sXKx5KvMNmfBwRER7KH4uZ6YG58d7vb/xmeytm/UqdMzqf6xgd4wR7gOx+I7cgcxZQfKE19qT+6Xu/9JZby6X9QDmJGH9aRycj/dg8viPy9oNg7mexBhUX1wuJXXEKnmkbDdyOjMPwX94ipWr4K+0ClKUClKUClKUClKUGv9q+x1rxBMTx+uBhZUwJV+jdR8jkfKoQ7Xd2V5ZEuim4hG+uMHWo/bj3I+q5H0ro+lBxyDnlX2uoO0HYSxvSWmgUOf7SPKSfdl9r75rV7PuXtEmWTx53RWDeG3h4ODkKzKoOP+s0ERcdszHFEGGDyweY261r+PX881Mnf5wRlSK7QDww5SYAe84AR/ptg/MjzqKeCT+HeWz/AA3EB/CVc0HUvY/PoFpnn6NBz5/1S1l6UoKN5dJEjSSMFRFLMx5ADma1nhXeRw24OlLpFOcDxA0efoZAAa2maIOpVgGBBBB3BB5gioA7xe62a2dp7NWltzklF3ki89ubp8xuOvnQdARyBhlSCDyIOR+Iq34mitE6M5jDoy6gwVl1AjKk8iM5rkK2vnQYR3QZ/s3Zd/7pqql5JrEnjSl15M0jEjPMDJ5UGR7RcDNnM0WtZVX2ZEzoYdPofluM9TWLrKvx92H60B/nyP8AL+FSBwXuoS9tLa5jnaMygPIjKCNBblGRurafPIz5UGM7q+wPpz+kXC/7KjbKf7ZxzX9wHn5nbzroFEAAAAAAwAOQA5ACqNhZpDGkUahI0UKqjkFAwBVxQKUpQKUpQKUpQKUpQKUpQKUpQKUpQYHt5w4XHDrqIjOYJCP3kUsh/wAQFcvcGgMt1boNy08Cj7yLXXF9FrjdfiRl/FSK577k+zTzX4mkUhLXJbI/tsFFT6j1m+qig6LpSlApSlBrXH+wdheEtNbprPN0ykh+rIQW++ai7t13Q+joslgJ58sdaEoSi4JyuAGbfAxuanalBx4OGTNMltpZZpHWNUcMrZdtI1AjIGevyNdZ9n+GC1tobdTkRRJHnz0KAT9zv96u5bZGIZlVmU5UkAlT5qTyqrQKUqm06jmw/GgqUq2N6nn+RryeIp8/woLulWP9JL5H8q+f0mPhP40F/Ssf/SY+H86f0n+z+dBkKVYf0mPhP40/pIfCaC/pVkOJL5H8v516HEE+f4UF3SqC3iH3hVRZAeRB+hoPdKUoFU4oFXJVVBY6mwAMnzOOZ+dVKUClKUClKUClKUCsff3LKcDYefnWQry4GN8Y+dBgncnmSfrXmsjMsPn/AIc1aOE6FvwFBRpVQQN0U/hXoWr/AAmgo0q4Fk/w/mP50Nk/w/mP50FvSq/oj/Cfyp6I/wAJ/KgoUqv6G/wn8q+iyf4fzH86C3pVwbJ/h/MfzrybV/hNBRpVX0dvhb8KrRwL1WT8KChHOy8mP+n4VlrOUsuSMf6/OqEZQe433Umq/pS/P/Cf5UFelUfSk8/409KT4hQVqV5RwRkHNeqBVMofiP5fypSg+aG+L8hXkxv8Y/w/86UoPJgc85D9gBT0Jeuo/UmlKD0tog90ff8A51VVAOQA+gpSg9UpSgUpSgUpSgUpSgUpSgUpSgUpSgVRntVfn+I50pQeoIQgwKq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101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/>
          <a:lstStyle/>
          <a:p>
            <a:r>
              <a:rPr lang="es-CO" sz="2400" dirty="0" smtClean="0"/>
              <a:t>Es claro que la experiencia de Hagar no fue a través de Bat Kol – Voz Celestial- como el Rabbí (Rambam) lo asegura.</a:t>
            </a:r>
          </a:p>
          <a:p>
            <a:r>
              <a:rPr lang="es-CO" sz="2400" dirty="0" smtClean="0"/>
              <a:t>La Escritura distingue entre la profecía de nuestro Maestro Moisés y la profecía de los Patriarcas, como dice, “Yo aparecí a Abraham, a Isaac, a Jacob como El Shaday y este es uno de los Nombres Santos del Creador; no es una apelación para un ángel.</a:t>
            </a:r>
            <a:r>
              <a:rPr lang="he-IL" sz="2400" dirty="0" smtClean="0"/>
              <a:t/>
            </a:r>
            <a:br>
              <a:rPr lang="he-IL" sz="2400" dirty="0" smtClean="0"/>
            </a:br>
            <a:endParaRPr lang="es-CO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Toráh, Talmud, Jewish Concepts, Wikipedia, Kabbalah Online, Zohar, Rambán, Maimonides, Zev ben Shimon HaLevi “Kabbalah and Exodus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”,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Rabbi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Yissocher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sz="2000" dirty="0" err="1" smtClean="0">
                <a:solidFill>
                  <a:schemeClr val="tx1"/>
                </a:solidFill>
                <a:latin typeface="Calibri" pitchFamily="34" charset="0"/>
              </a:rPr>
              <a:t>Frand</a:t>
            </a:r>
            <a:endParaRPr lang="es-CO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sz="800" dirty="0" smtClean="0">
                <a:latin typeface="Calibri" pitchFamily="34" charset="0"/>
              </a:rPr>
              <a:t>http://failedmessiah.typepad.com/failed_messiahcom/2005/07/rabbi_aryeh_kap.html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16 </a:t>
            </a:r>
            <a:r>
              <a:rPr lang="es-CO" sz="1800" dirty="0" smtClean="0">
                <a:latin typeface="Calibri" pitchFamily="34" charset="0"/>
              </a:rPr>
              <a:t>de </a:t>
            </a:r>
            <a:r>
              <a:rPr lang="es-CO" sz="1800" dirty="0" smtClean="0">
                <a:latin typeface="Calibri" pitchFamily="34" charset="0"/>
              </a:rPr>
              <a:t>Jeshván </a:t>
            </a:r>
            <a:r>
              <a:rPr lang="es-CO" sz="1800" dirty="0" smtClean="0">
                <a:latin typeface="Calibri" pitchFamily="34" charset="0"/>
              </a:rPr>
              <a:t>5776– Octubre </a:t>
            </a:r>
            <a:r>
              <a:rPr lang="es-CO" sz="1800" dirty="0" smtClean="0">
                <a:latin typeface="Calibri" pitchFamily="34" charset="0"/>
              </a:rPr>
              <a:t>29, </a:t>
            </a:r>
            <a:r>
              <a:rPr lang="es-CO" sz="1800" dirty="0" smtClean="0">
                <a:latin typeface="Calibri" pitchFamily="34" charset="0"/>
              </a:rPr>
              <a:t>2015- 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91116</TotalTime>
  <Words>2491</Words>
  <Application>Microsoft Office PowerPoint</Application>
  <PresentationFormat>Presentación en pantalla (4:3)</PresentationFormat>
  <Paragraphs>181</Paragraphs>
  <Slides>30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Office Theme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2826</cp:revision>
  <dcterms:created xsi:type="dcterms:W3CDTF">2013-10-13T19:31:46Z</dcterms:created>
  <dcterms:modified xsi:type="dcterms:W3CDTF">2015-10-30T17:07:45Z</dcterms:modified>
</cp:coreProperties>
</file>