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8"/>
  </p:notesMasterIdLst>
  <p:sldIdLst>
    <p:sldId id="256" r:id="rId2"/>
    <p:sldId id="257" r:id="rId3"/>
    <p:sldId id="454" r:id="rId4"/>
    <p:sldId id="456" r:id="rId5"/>
    <p:sldId id="455" r:id="rId6"/>
    <p:sldId id="457" r:id="rId7"/>
    <p:sldId id="458" r:id="rId8"/>
    <p:sldId id="424" r:id="rId9"/>
    <p:sldId id="459" r:id="rId10"/>
    <p:sldId id="425" r:id="rId11"/>
    <p:sldId id="460" r:id="rId12"/>
    <p:sldId id="461" r:id="rId13"/>
    <p:sldId id="462" r:id="rId14"/>
    <p:sldId id="463" r:id="rId15"/>
    <p:sldId id="464" r:id="rId16"/>
    <p:sldId id="466" r:id="rId17"/>
    <p:sldId id="467" r:id="rId18"/>
    <p:sldId id="465" r:id="rId19"/>
    <p:sldId id="426" r:id="rId20"/>
    <p:sldId id="468" r:id="rId21"/>
    <p:sldId id="469" r:id="rId22"/>
    <p:sldId id="470" r:id="rId23"/>
    <p:sldId id="471" r:id="rId24"/>
    <p:sldId id="472" r:id="rId25"/>
    <p:sldId id="473" r:id="rId26"/>
    <p:sldId id="474" r:id="rId27"/>
    <p:sldId id="475" r:id="rId28"/>
    <p:sldId id="476" r:id="rId29"/>
    <p:sldId id="477" r:id="rId30"/>
    <p:sldId id="478" r:id="rId31"/>
    <p:sldId id="479" r:id="rId32"/>
    <p:sldId id="480" r:id="rId33"/>
    <p:sldId id="481" r:id="rId34"/>
    <p:sldId id="482" r:id="rId35"/>
    <p:sldId id="483" r:id="rId36"/>
    <p:sldId id="280" r:id="rId37"/>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36</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shalomhaverim.org/Aliyot/aliyot_bamidbar.ht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Bamidbar</a:t>
            </a:r>
            <a:r>
              <a:rPr lang="en-US" sz="4100" dirty="0" smtClean="0">
                <a:solidFill>
                  <a:srgbClr val="000000"/>
                </a:solidFill>
                <a:latin typeface="Calibri" charset="0"/>
              </a:rPr>
              <a:t> </a:t>
            </a:r>
            <a:r>
              <a:rPr lang="en-US" sz="4100" dirty="0" err="1" smtClean="0">
                <a:solidFill>
                  <a:srgbClr val="000000"/>
                </a:solidFill>
                <a:latin typeface="Calibri" charset="0"/>
              </a:rPr>
              <a:t>Bejaaloteja</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El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satán</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de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Yehoshúa</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solidFill>
                  <a:srgbClr val="FF9933"/>
                </a:solidFill>
                <a:effectLst>
                  <a:outerShdw blurRad="38100" dist="38100" dir="2700000" algn="tl">
                    <a:srgbClr val="000000">
                      <a:alpha val="43137"/>
                    </a:srgbClr>
                  </a:outerShdw>
                </a:effectLst>
                <a:hlinkClick r:id="rId4"/>
              </a:rPr>
              <a:t>Numeros</a:t>
            </a:r>
            <a:r>
              <a:rPr lang="es-CO" sz="2400" b="1" i="1" u="sng" dirty="0" smtClean="0">
                <a:solidFill>
                  <a:srgbClr val="FF9933"/>
                </a:solidFill>
                <a:effectLst>
                  <a:outerShdw blurRad="38100" dist="38100" dir="2700000" algn="tl">
                    <a:srgbClr val="000000">
                      <a:alpha val="43137"/>
                    </a:srgbClr>
                  </a:outerShdw>
                </a:effectLst>
                <a:hlinkClick r:id="rId4"/>
              </a:rPr>
              <a:t> </a:t>
            </a:r>
            <a:r>
              <a:rPr lang="es-CO" sz="2400" b="1" i="1" u="sng" dirty="0" smtClean="0">
                <a:solidFill>
                  <a:srgbClr val="FF9933"/>
                </a:solidFill>
                <a:effectLst>
                  <a:outerShdw blurRad="38100" dist="38100" dir="2700000" algn="tl">
                    <a:srgbClr val="000000">
                      <a:alpha val="43137"/>
                    </a:srgbClr>
                  </a:outerShdw>
                </a:effectLst>
              </a:rPr>
              <a:t>8:1 al 12:16</a:t>
            </a:r>
            <a:endParaRPr lang="es-CO" sz="2400" b="1" i="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r>
              <a:rPr lang="es-CO" sz="2400" dirty="0" smtClean="0">
                <a:solidFill>
                  <a:schemeClr val="bg2">
                    <a:lumMod val="25000"/>
                  </a:schemeClr>
                </a:solidFill>
                <a:effectLst>
                  <a:outerShdw blurRad="38100" dist="38100" dir="2700000" algn="tl">
                    <a:srgbClr val="000000">
                      <a:alpha val="43137"/>
                    </a:srgbClr>
                  </a:outerShdw>
                </a:effectLst>
              </a:rPr>
              <a:t>Se le enseña a Aarón el método de encendido de la Menorá.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Moshé santifica a los Leviim para que trabajen en el Mishkán.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Ellos reemplazan a los primogénitos, que quedaron descalificados tras pecar con el Becerro de Oro. Después de cinco años de entrenamiento, los Leviim sirven en el Mishkán entre las edades de 30 y 50 años; luego se dedican a trabajos menos extenuantes.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solidFill>
                  <a:srgbClr val="FF9933"/>
                </a:solidFill>
                <a:effectLst>
                  <a:outerShdw blurRad="38100" dist="38100" dir="2700000" algn="tl">
                    <a:srgbClr val="000000">
                      <a:alpha val="43137"/>
                    </a:srgbClr>
                  </a:outerShdw>
                </a:effectLst>
                <a:hlinkClick r:id="rId4"/>
              </a:rPr>
              <a:t>Numeros</a:t>
            </a:r>
            <a:r>
              <a:rPr lang="es-CO" sz="2400" b="1" i="1" u="sng" dirty="0" smtClean="0">
                <a:solidFill>
                  <a:srgbClr val="FF9933"/>
                </a:solidFill>
                <a:effectLst>
                  <a:outerShdw blurRad="38100" dist="38100" dir="2700000" algn="tl">
                    <a:srgbClr val="000000">
                      <a:alpha val="43137"/>
                    </a:srgbClr>
                  </a:outerShdw>
                </a:effectLst>
                <a:hlinkClick r:id="rId4"/>
              </a:rPr>
              <a:t> </a:t>
            </a:r>
            <a:r>
              <a:rPr lang="es-CO" sz="2400" b="1" i="1" u="sng" dirty="0" smtClean="0">
                <a:solidFill>
                  <a:srgbClr val="FF9933"/>
                </a:solidFill>
                <a:effectLst>
                  <a:outerShdw blurRad="38100" dist="38100" dir="2700000" algn="tl">
                    <a:srgbClr val="000000">
                      <a:alpha val="43137"/>
                    </a:srgbClr>
                  </a:outerShdw>
                </a:effectLst>
              </a:rPr>
              <a:t>8:1 al 12:16</a:t>
            </a:r>
            <a:endParaRPr lang="es-CO" sz="2400" b="1" i="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Un año después del </a:t>
            </a:r>
            <a:r>
              <a:rPr lang="es-CO" sz="2400" dirty="0" err="1" smtClean="0">
                <a:solidFill>
                  <a:schemeClr val="bg2">
                    <a:lumMod val="25000"/>
                  </a:schemeClr>
                </a:solidFill>
                <a:effectLst>
                  <a:outerShdw blurRad="38100" dist="38100" dir="2700000" algn="tl">
                    <a:srgbClr val="000000">
                      <a:alpha val="43137"/>
                    </a:srgbClr>
                  </a:outerShdw>
                </a:effectLst>
              </a:rPr>
              <a:t>Exodo</a:t>
            </a:r>
            <a:r>
              <a:rPr lang="es-CO" sz="2400" dirty="0" smtClean="0">
                <a:solidFill>
                  <a:schemeClr val="bg2">
                    <a:lumMod val="25000"/>
                  </a:schemeClr>
                </a:solidFill>
                <a:effectLst>
                  <a:outerShdw blurRad="38100" dist="38100" dir="2700000" algn="tl">
                    <a:srgbClr val="000000">
                      <a:alpha val="43137"/>
                    </a:srgbClr>
                  </a:outerShdw>
                </a:effectLst>
              </a:rPr>
              <a:t> de Egipto, Hashem le ordena a Moshé todo lo relativo al </a:t>
            </a:r>
            <a:r>
              <a:rPr lang="es-CO" sz="2400" dirty="0" err="1" smtClean="0">
                <a:solidFill>
                  <a:schemeClr val="bg2">
                    <a:lumMod val="25000"/>
                  </a:schemeClr>
                </a:solidFill>
                <a:effectLst>
                  <a:outerShdw blurRad="38100" dist="38100" dir="2700000" algn="tl">
                    <a:srgbClr val="000000">
                      <a:alpha val="43137"/>
                    </a:srgbClr>
                  </a:outerShdw>
                </a:effectLst>
              </a:rPr>
              <a:t>Korbán</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err="1" smtClean="0">
                <a:solidFill>
                  <a:schemeClr val="bg2">
                    <a:lumMod val="25000"/>
                  </a:schemeClr>
                </a:solidFill>
                <a:effectLst>
                  <a:outerShdw blurRad="38100" dist="38100" dir="2700000" algn="tl">
                    <a:srgbClr val="000000">
                      <a:alpha val="43137"/>
                    </a:srgbClr>
                  </a:outerShdw>
                </a:effectLst>
              </a:rPr>
              <a:t>Pesaj</a:t>
            </a:r>
            <a:r>
              <a:rPr lang="es-CO" sz="2400" dirty="0" smtClean="0">
                <a:solidFill>
                  <a:schemeClr val="bg2">
                    <a:lumMod val="25000"/>
                  </a:schemeClr>
                </a:solidFill>
                <a:effectLst>
                  <a:outerShdw blurRad="38100" dist="38100" dir="2700000" algn="tl">
                    <a:srgbClr val="000000">
                      <a:alpha val="43137"/>
                    </a:srgbClr>
                  </a:outerShdw>
                </a:effectLst>
              </a:rPr>
              <a:t>.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Los que no son aptos para realizar el </a:t>
            </a:r>
            <a:r>
              <a:rPr lang="es-CO" sz="2400" dirty="0" err="1" smtClean="0">
                <a:solidFill>
                  <a:schemeClr val="bg2">
                    <a:lumMod val="25000"/>
                  </a:schemeClr>
                </a:solidFill>
                <a:effectLst>
                  <a:outerShdw blurRad="38100" dist="38100" dir="2700000" algn="tl">
                    <a:srgbClr val="000000">
                      <a:alpha val="43137"/>
                    </a:srgbClr>
                  </a:outerShdw>
                </a:effectLst>
              </a:rPr>
              <a:t>Korbán</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err="1" smtClean="0">
                <a:solidFill>
                  <a:schemeClr val="bg2">
                    <a:lumMod val="25000"/>
                  </a:schemeClr>
                </a:solidFill>
                <a:effectLst>
                  <a:outerShdw blurRad="38100" dist="38100" dir="2700000" algn="tl">
                    <a:srgbClr val="000000">
                      <a:alpha val="43137"/>
                    </a:srgbClr>
                  </a:outerShdw>
                </a:effectLst>
              </a:rPr>
              <a:t>Pesaj</a:t>
            </a:r>
            <a:r>
              <a:rPr lang="es-CO" sz="2400" dirty="0" smtClean="0">
                <a:solidFill>
                  <a:schemeClr val="bg2">
                    <a:lumMod val="25000"/>
                  </a:schemeClr>
                </a:solidFill>
                <a:effectLst>
                  <a:outerShdw blurRad="38100" dist="38100" dir="2700000" algn="tl">
                    <a:srgbClr val="000000">
                      <a:alpha val="43137"/>
                    </a:srgbClr>
                  </a:outerShdw>
                </a:effectLst>
              </a:rPr>
              <a:t> piden una solución, y así es como se da la mitzvá de </a:t>
            </a:r>
            <a:r>
              <a:rPr lang="es-CO" sz="2400" dirty="0" err="1" smtClean="0">
                <a:solidFill>
                  <a:schemeClr val="bg2">
                    <a:lumMod val="25000"/>
                  </a:schemeClr>
                </a:solidFill>
                <a:effectLst>
                  <a:outerShdw blurRad="38100" dist="38100" dir="2700000" algn="tl">
                    <a:srgbClr val="000000">
                      <a:alpha val="43137"/>
                    </a:srgbClr>
                  </a:outerShdw>
                </a:effectLst>
              </a:rPr>
              <a:t>Pesaj</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err="1" smtClean="0">
                <a:solidFill>
                  <a:schemeClr val="bg2">
                    <a:lumMod val="25000"/>
                  </a:schemeClr>
                </a:solidFill>
                <a:effectLst>
                  <a:outerShdw blurRad="38100" dist="38100" dir="2700000" algn="tl">
                    <a:srgbClr val="000000">
                      <a:alpha val="43137"/>
                    </a:srgbClr>
                  </a:outerShdw>
                </a:effectLst>
              </a:rPr>
              <a:t>Sheiní</a:t>
            </a:r>
            <a:r>
              <a:rPr lang="es-CO" sz="2400" dirty="0" smtClean="0">
                <a:solidFill>
                  <a:schemeClr val="bg2">
                    <a:lumMod val="25000"/>
                  </a:schemeClr>
                </a:solidFill>
                <a:effectLst>
                  <a:outerShdw blurRad="38100" dist="38100" dir="2700000" algn="tl">
                    <a:srgbClr val="000000">
                      <a:alpha val="43137"/>
                    </a:srgbClr>
                  </a:outerShdw>
                </a:effectLst>
              </a:rPr>
              <a:t>, que da una "segunda oportunidad" para ofrecer el </a:t>
            </a:r>
            <a:r>
              <a:rPr lang="es-CO" sz="2400" dirty="0" err="1" smtClean="0">
                <a:solidFill>
                  <a:schemeClr val="bg2">
                    <a:lumMod val="25000"/>
                  </a:schemeClr>
                </a:solidFill>
                <a:effectLst>
                  <a:outerShdw blurRad="38100" dist="38100" dir="2700000" algn="tl">
                    <a:srgbClr val="000000">
                      <a:alpha val="43137"/>
                    </a:srgbClr>
                  </a:outerShdw>
                </a:effectLst>
              </a:rPr>
              <a:t>Korbán</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err="1" smtClean="0">
                <a:solidFill>
                  <a:schemeClr val="bg2">
                    <a:lumMod val="25000"/>
                  </a:schemeClr>
                </a:solidFill>
                <a:effectLst>
                  <a:outerShdw blurRad="38100" dist="38100" dir="2700000" algn="tl">
                    <a:srgbClr val="000000">
                      <a:alpha val="43137"/>
                    </a:srgbClr>
                  </a:outerShdw>
                </a:effectLst>
              </a:rPr>
              <a:t>Pesaj</a:t>
            </a:r>
            <a:r>
              <a:rPr lang="es-CO" sz="2400" dirty="0" smtClean="0">
                <a:solidFill>
                  <a:schemeClr val="bg2">
                    <a:lumMod val="25000"/>
                  </a:schemeClr>
                </a:solidFill>
                <a:effectLst>
                  <a:outerShdw blurRad="38100" dist="38100" dir="2700000" algn="tl">
                    <a:srgbClr val="000000">
                      <a:alpha val="43137"/>
                    </a:srgbClr>
                  </a:outerShdw>
                </a:effectLst>
              </a:rPr>
              <a:t> un mes más tarde.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Las nubes milagrosas que flotan cerca del Mishkán, dan la señal de cuándo viajar y cuándo acampar.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solidFill>
                  <a:srgbClr val="FF9933"/>
                </a:solidFill>
                <a:effectLst>
                  <a:outerShdw blurRad="38100" dist="38100" dir="2700000" algn="tl">
                    <a:srgbClr val="000000">
                      <a:alpha val="43137"/>
                    </a:srgbClr>
                  </a:outerShdw>
                </a:effectLst>
                <a:hlinkClick r:id="rId4"/>
              </a:rPr>
              <a:t>Numeros</a:t>
            </a:r>
            <a:r>
              <a:rPr lang="es-CO" sz="2400" b="1" i="1" u="sng" dirty="0" smtClean="0">
                <a:solidFill>
                  <a:srgbClr val="FF9933"/>
                </a:solidFill>
                <a:effectLst>
                  <a:outerShdw blurRad="38100" dist="38100" dir="2700000" algn="tl">
                    <a:srgbClr val="000000">
                      <a:alpha val="43137"/>
                    </a:srgbClr>
                  </a:outerShdw>
                </a:effectLst>
                <a:hlinkClick r:id="rId4"/>
              </a:rPr>
              <a:t> </a:t>
            </a:r>
            <a:r>
              <a:rPr lang="es-CO" sz="2400" b="1" i="1" u="sng" dirty="0" smtClean="0">
                <a:solidFill>
                  <a:srgbClr val="FF9933"/>
                </a:solidFill>
                <a:effectLst>
                  <a:outerShdw blurRad="38100" dist="38100" dir="2700000" algn="tl">
                    <a:srgbClr val="000000">
                      <a:alpha val="43137"/>
                    </a:srgbClr>
                  </a:outerShdw>
                </a:effectLst>
              </a:rPr>
              <a:t>8:1 al 12:16</a:t>
            </a:r>
            <a:endParaRPr lang="es-CO" sz="2400" b="1" i="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Con dos trompetas de plata se convoca a los príncipes o a toda la nación cada vez que se tiene que realizar algún anuncio.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Las trompetas también sirven para anunciar viajes, guerras y fiestas. Se especifica el orden en el que marchan las tribus.</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Moshé invita a su suegro, </a:t>
            </a:r>
            <a:r>
              <a:rPr lang="es-CO" sz="2400" dirty="0" err="1" smtClean="0">
                <a:solidFill>
                  <a:schemeClr val="bg2">
                    <a:lumMod val="25000"/>
                  </a:schemeClr>
                </a:solidFill>
                <a:effectLst>
                  <a:outerShdw blurRad="38100" dist="38100" dir="2700000" algn="tl">
                    <a:srgbClr val="000000">
                      <a:alpha val="43137"/>
                    </a:srgbClr>
                  </a:outerShdw>
                </a:effectLst>
              </a:rPr>
              <a:t>Yitro</a:t>
            </a:r>
            <a:r>
              <a:rPr lang="es-CO" sz="2400" dirty="0" smtClean="0">
                <a:solidFill>
                  <a:schemeClr val="bg2">
                    <a:lumMod val="25000"/>
                  </a:schemeClr>
                </a:solidFill>
                <a:effectLst>
                  <a:outerShdw blurRad="38100" dist="38100" dir="2700000" algn="tl">
                    <a:srgbClr val="000000">
                      <a:alpha val="43137"/>
                    </a:srgbClr>
                  </a:outerShdw>
                </a:effectLst>
              </a:rPr>
              <a:t>, a que se una a los israelitas, pero </a:t>
            </a:r>
            <a:r>
              <a:rPr lang="es-CO" sz="2400" dirty="0" err="1" smtClean="0">
                <a:solidFill>
                  <a:schemeClr val="bg2">
                    <a:lumMod val="25000"/>
                  </a:schemeClr>
                </a:solidFill>
                <a:effectLst>
                  <a:outerShdw blurRad="38100" dist="38100" dir="2700000" algn="tl">
                    <a:srgbClr val="000000">
                      <a:alpha val="43137"/>
                    </a:srgbClr>
                  </a:outerShdw>
                </a:effectLst>
              </a:rPr>
              <a:t>Yitro</a:t>
            </a:r>
            <a:r>
              <a:rPr lang="es-CO" sz="2400" dirty="0" smtClean="0">
                <a:solidFill>
                  <a:schemeClr val="bg2">
                    <a:lumMod val="25000"/>
                  </a:schemeClr>
                </a:solidFill>
                <a:effectLst>
                  <a:outerShdw blurRad="38100" dist="38100" dir="2700000" algn="tl">
                    <a:srgbClr val="000000">
                      <a:alpha val="43137"/>
                    </a:srgbClr>
                  </a:outerShdw>
                </a:effectLst>
              </a:rPr>
              <a:t> retorna a </a:t>
            </a:r>
            <a:r>
              <a:rPr lang="es-CO" sz="2400" dirty="0" err="1" smtClean="0">
                <a:solidFill>
                  <a:schemeClr val="bg2">
                    <a:lumMod val="25000"/>
                  </a:schemeClr>
                </a:solidFill>
                <a:effectLst>
                  <a:outerShdw blurRad="38100" dist="38100" dir="2700000" algn="tl">
                    <a:srgbClr val="000000">
                      <a:alpha val="43137"/>
                    </a:srgbClr>
                  </a:outerShdw>
                </a:effectLst>
              </a:rPr>
              <a:t>Midián</a:t>
            </a:r>
            <a:r>
              <a:rPr lang="es-CO" sz="2400" dirty="0" smtClean="0">
                <a:solidFill>
                  <a:schemeClr val="bg2">
                    <a:lumMod val="25000"/>
                  </a:schemeClr>
                </a:solidFill>
                <a:effectLst>
                  <a:outerShdw blurRad="38100" dist="38100" dir="2700000" algn="tl">
                    <a:srgbClr val="000000">
                      <a:alpha val="43137"/>
                    </a:srgbClr>
                  </a:outerShdw>
                </a:effectLst>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solidFill>
                  <a:srgbClr val="FF9933"/>
                </a:solidFill>
                <a:effectLst>
                  <a:outerShdw blurRad="38100" dist="38100" dir="2700000" algn="tl">
                    <a:srgbClr val="000000">
                      <a:alpha val="43137"/>
                    </a:srgbClr>
                  </a:outerShdw>
                </a:effectLst>
                <a:hlinkClick r:id="rId4"/>
              </a:rPr>
              <a:t>Numeros</a:t>
            </a:r>
            <a:r>
              <a:rPr lang="es-CO" sz="2400" b="1" i="1" u="sng" dirty="0" smtClean="0">
                <a:solidFill>
                  <a:srgbClr val="FF9933"/>
                </a:solidFill>
                <a:effectLst>
                  <a:outerShdw blurRad="38100" dist="38100" dir="2700000" algn="tl">
                    <a:srgbClr val="000000">
                      <a:alpha val="43137"/>
                    </a:srgbClr>
                  </a:outerShdw>
                </a:effectLst>
                <a:hlinkClick r:id="rId4"/>
              </a:rPr>
              <a:t> </a:t>
            </a:r>
            <a:r>
              <a:rPr lang="es-CO" sz="2400" b="1" i="1" u="sng" dirty="0" smtClean="0">
                <a:solidFill>
                  <a:srgbClr val="FF9933"/>
                </a:solidFill>
                <a:effectLst>
                  <a:outerShdw blurRad="38100" dist="38100" dir="2700000" algn="tl">
                    <a:srgbClr val="000000">
                      <a:alpha val="43137"/>
                    </a:srgbClr>
                  </a:outerShdw>
                </a:effectLst>
              </a:rPr>
              <a:t>8:1 al 12:16</a:t>
            </a:r>
            <a:endParaRPr lang="es-CO" sz="2400" b="1" i="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Ante la instigación del </a:t>
            </a:r>
            <a:r>
              <a:rPr lang="es-CO" sz="2400" dirty="0" err="1" smtClean="0">
                <a:solidFill>
                  <a:schemeClr val="bg2">
                    <a:lumMod val="25000"/>
                  </a:schemeClr>
                </a:solidFill>
                <a:effectLst>
                  <a:outerShdw blurRad="38100" dist="38100" dir="2700000" algn="tl">
                    <a:srgbClr val="000000">
                      <a:alpha val="43137"/>
                    </a:srgbClr>
                  </a:outerShdw>
                </a:effectLst>
              </a:rPr>
              <a:t>erev</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err="1" smtClean="0">
                <a:solidFill>
                  <a:schemeClr val="bg2">
                    <a:lumMod val="25000"/>
                  </a:schemeClr>
                </a:solidFill>
                <a:effectLst>
                  <a:outerShdw blurRad="38100" dist="38100" dir="2700000" algn="tl">
                    <a:srgbClr val="000000">
                      <a:alpha val="43137"/>
                    </a:srgbClr>
                  </a:outerShdw>
                </a:effectLst>
              </a:rPr>
              <a:t>rav</a:t>
            </a:r>
            <a:r>
              <a:rPr lang="es-CO" sz="2400" dirty="0" smtClean="0">
                <a:solidFill>
                  <a:schemeClr val="bg2">
                    <a:lumMod val="25000"/>
                  </a:schemeClr>
                </a:solidFill>
                <a:effectLst>
                  <a:outerShdw blurRad="38100" dist="38100" dir="2700000" algn="tl">
                    <a:srgbClr val="000000">
                      <a:alpha val="43137"/>
                    </a:srgbClr>
                  </a:outerShdw>
                </a:effectLst>
              </a:rPr>
              <a:t> (la multitud mezclada de egipcios que se unió a los israelitas en el </a:t>
            </a:r>
            <a:r>
              <a:rPr lang="es-CO" sz="2400" dirty="0" err="1" smtClean="0">
                <a:solidFill>
                  <a:schemeClr val="bg2">
                    <a:lumMod val="25000"/>
                  </a:schemeClr>
                </a:solidFill>
                <a:effectLst>
                  <a:outerShdw blurRad="38100" dist="38100" dir="2700000" algn="tl">
                    <a:srgbClr val="000000">
                      <a:alpha val="43137"/>
                    </a:srgbClr>
                  </a:outerShdw>
                </a:effectLst>
              </a:rPr>
              <a:t>Exodo</a:t>
            </a:r>
            <a:r>
              <a:rPr lang="es-CO" sz="2400" dirty="0" smtClean="0">
                <a:solidFill>
                  <a:schemeClr val="bg2">
                    <a:lumMod val="25000"/>
                  </a:schemeClr>
                </a:solidFill>
                <a:effectLst>
                  <a:outerShdw blurRad="38100" dist="38100" dir="2700000" algn="tl">
                    <a:srgbClr val="000000">
                      <a:alpha val="43137"/>
                    </a:srgbClr>
                  </a:outerShdw>
                </a:effectLst>
              </a:rPr>
              <a:t>), hay quienes se quejan del maná.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Moshé objeta que no puede gobernar él solo a toda la nación.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Hashem le dice que seleccione 70 ancianos, el primer </a:t>
            </a:r>
            <a:r>
              <a:rPr lang="es-CO" sz="2400" dirty="0" err="1" smtClean="0">
                <a:solidFill>
                  <a:schemeClr val="bg2">
                    <a:lumMod val="25000"/>
                  </a:schemeClr>
                </a:solidFill>
                <a:effectLst>
                  <a:outerShdw blurRad="38100" dist="38100" dir="2700000" algn="tl">
                    <a:srgbClr val="000000">
                      <a:alpha val="43137"/>
                    </a:srgbClr>
                  </a:outerShdw>
                </a:effectLst>
              </a:rPr>
              <a:t>Sanhedrin</a:t>
            </a:r>
            <a:r>
              <a:rPr lang="es-CO" sz="2400" dirty="0" smtClean="0">
                <a:solidFill>
                  <a:schemeClr val="bg2">
                    <a:lumMod val="25000"/>
                  </a:schemeClr>
                </a:solidFill>
                <a:effectLst>
                  <a:outerShdw blurRad="38100" dist="38100" dir="2700000" algn="tl">
                    <a:srgbClr val="000000">
                      <a:alpha val="43137"/>
                    </a:srgbClr>
                  </a:outerShdw>
                </a:effectLst>
              </a:rPr>
              <a:t>, para que lo ayude, y le informa que el pueblo recibirá carne hasta que se enfermen de tanta carne.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solidFill>
                  <a:srgbClr val="FF9933"/>
                </a:solidFill>
                <a:effectLst>
                  <a:outerShdw blurRad="38100" dist="38100" dir="2700000" algn="tl">
                    <a:srgbClr val="000000">
                      <a:alpha val="43137"/>
                    </a:srgbClr>
                  </a:outerShdw>
                </a:effectLst>
                <a:hlinkClick r:id="rId4"/>
              </a:rPr>
              <a:t>Numeros</a:t>
            </a:r>
            <a:r>
              <a:rPr lang="es-CO" sz="2400" b="1" i="1" u="sng" dirty="0" smtClean="0">
                <a:solidFill>
                  <a:srgbClr val="FF9933"/>
                </a:solidFill>
                <a:effectLst>
                  <a:outerShdw blurRad="38100" dist="38100" dir="2700000" algn="tl">
                    <a:srgbClr val="000000">
                      <a:alpha val="43137"/>
                    </a:srgbClr>
                  </a:outerShdw>
                </a:effectLst>
                <a:hlinkClick r:id="rId4"/>
              </a:rPr>
              <a:t> </a:t>
            </a:r>
            <a:r>
              <a:rPr lang="es-CO" sz="2400" b="1" i="1" u="sng" dirty="0" smtClean="0">
                <a:solidFill>
                  <a:srgbClr val="FF9933"/>
                </a:solidFill>
                <a:effectLst>
                  <a:outerShdw blurRad="38100" dist="38100" dir="2700000" algn="tl">
                    <a:srgbClr val="000000">
                      <a:alpha val="43137"/>
                    </a:srgbClr>
                  </a:outerShdw>
                </a:effectLst>
              </a:rPr>
              <a:t>8:1 al 12:16</a:t>
            </a:r>
            <a:endParaRPr lang="es-CO" sz="2400" b="1" i="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Dos de los candidatos del grupo de ancianos profetizan más allá de su mandato, al predecir que </a:t>
            </a:r>
            <a:r>
              <a:rPr lang="es-CO" sz="2400" dirty="0" err="1" smtClean="0">
                <a:solidFill>
                  <a:schemeClr val="bg2">
                    <a:lumMod val="25000"/>
                  </a:schemeClr>
                </a:solidFill>
                <a:effectLst>
                  <a:outerShdw blurRad="38100" dist="38100" dir="2700000" algn="tl">
                    <a:srgbClr val="000000">
                      <a:alpha val="43137"/>
                    </a:srgbClr>
                  </a:outerShdw>
                </a:effectLst>
              </a:rPr>
              <a:t>Yehoshua</a:t>
            </a:r>
            <a:r>
              <a:rPr lang="es-CO" sz="2400" dirty="0" smtClean="0">
                <a:solidFill>
                  <a:schemeClr val="bg2">
                    <a:lumMod val="25000"/>
                  </a:schemeClr>
                </a:solidFill>
                <a:effectLst>
                  <a:outerShdw blurRad="38100" dist="38100" dir="2700000" algn="tl">
                    <a:srgbClr val="000000">
                      <a:alpha val="43137"/>
                    </a:srgbClr>
                  </a:outerShdw>
                </a:effectLst>
              </a:rPr>
              <a:t>, y no Moshé, será quien conduzca al pueblo a Canaán.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Hay quienes protestan, entre ellos el propio </a:t>
            </a:r>
            <a:r>
              <a:rPr lang="es-CO" sz="2400" dirty="0" err="1" smtClean="0">
                <a:solidFill>
                  <a:schemeClr val="bg2">
                    <a:lumMod val="25000"/>
                  </a:schemeClr>
                </a:solidFill>
                <a:effectLst>
                  <a:outerShdw blurRad="38100" dist="38100" dir="2700000" algn="tl">
                    <a:srgbClr val="000000">
                      <a:alpha val="43137"/>
                    </a:srgbClr>
                  </a:outerShdw>
                </a:effectLst>
              </a:rPr>
              <a:t>Yehoshua</a:t>
            </a:r>
            <a:r>
              <a:rPr lang="es-CO" sz="2400" dirty="0" smtClean="0">
                <a:solidFill>
                  <a:schemeClr val="bg2">
                    <a:lumMod val="25000"/>
                  </a:schemeClr>
                </a:solidFill>
                <a:effectLst>
                  <a:outerShdw blurRad="38100" dist="38100" dir="2700000" algn="tl">
                    <a:srgbClr val="000000">
                      <a:alpha val="43137"/>
                    </a:srgbClr>
                  </a:outerShdw>
                </a:effectLst>
              </a:rPr>
              <a:t>, pero a Moshé le complace que otros se hayan convertido en profetas.</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Hashem envía una provisión incesante de codornices para los que se quejaron de que no tenían carne.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solidFill>
                  <a:srgbClr val="FF9933"/>
                </a:solidFill>
                <a:effectLst>
                  <a:outerShdw blurRad="38100" dist="38100" dir="2700000" algn="tl">
                    <a:srgbClr val="000000">
                      <a:alpha val="43137"/>
                    </a:srgbClr>
                  </a:outerShdw>
                </a:effectLst>
                <a:hlinkClick r:id="rId4"/>
              </a:rPr>
              <a:t>Numeros</a:t>
            </a:r>
            <a:r>
              <a:rPr lang="es-CO" sz="2400" b="1" i="1" u="sng" dirty="0" smtClean="0">
                <a:solidFill>
                  <a:srgbClr val="FF9933"/>
                </a:solidFill>
                <a:effectLst>
                  <a:outerShdw blurRad="38100" dist="38100" dir="2700000" algn="tl">
                    <a:srgbClr val="000000">
                      <a:alpha val="43137"/>
                    </a:srgbClr>
                  </a:outerShdw>
                </a:effectLst>
                <a:hlinkClick r:id="rId4"/>
              </a:rPr>
              <a:t> </a:t>
            </a:r>
            <a:r>
              <a:rPr lang="es-CO" sz="2400" b="1" i="1" u="sng" dirty="0" smtClean="0">
                <a:solidFill>
                  <a:srgbClr val="FF9933"/>
                </a:solidFill>
                <a:effectLst>
                  <a:outerShdw blurRad="38100" dist="38100" dir="2700000" algn="tl">
                    <a:srgbClr val="000000">
                      <a:alpha val="43137"/>
                    </a:srgbClr>
                  </a:outerShdw>
                </a:effectLst>
              </a:rPr>
              <a:t>8:1 al 12:16</a:t>
            </a:r>
            <a:endParaRPr lang="es-CO" sz="2400" b="1" i="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Una plaga castiga a aquéllos que se quejaron. </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Miriam le hace una crítica constructiva a Aarón, donde también implica que Moshé es como los demás profetas.</a:t>
            </a:r>
          </a:p>
          <a:p>
            <a:endParaRPr lang="es-CO" sz="2400" dirty="0" smtClean="0">
              <a:solidFill>
                <a:schemeClr val="bg2">
                  <a:lumMod val="25000"/>
                </a:schemeClr>
              </a:solidFill>
              <a:effectLst>
                <a:outerShdw blurRad="38100" dist="38100" dir="2700000" algn="tl">
                  <a:srgbClr val="000000">
                    <a:alpha val="43137"/>
                  </a:srgbClr>
                </a:outerShdw>
              </a:effectLst>
            </a:endParaRPr>
          </a:p>
          <a:p>
            <a:r>
              <a:rPr lang="es-CO" sz="2400" dirty="0" smtClean="0">
                <a:solidFill>
                  <a:schemeClr val="bg2">
                    <a:lumMod val="25000"/>
                  </a:schemeClr>
                </a:solidFill>
                <a:effectLst>
                  <a:outerShdw blurRad="38100" dist="38100" dir="2700000" algn="tl">
                    <a:srgbClr val="000000">
                      <a:alpha val="43137"/>
                    </a:srgbClr>
                  </a:outerShdw>
                </a:effectLst>
              </a:rPr>
              <a:t> Hashem explica que la profecía de Moshé es superior a la de cualquier otro profeta, y castiga a Miriam con </a:t>
            </a:r>
            <a:r>
              <a:rPr lang="es-CO" sz="2400" dirty="0" err="1" smtClean="0">
                <a:solidFill>
                  <a:schemeClr val="bg2">
                    <a:lumMod val="25000"/>
                  </a:schemeClr>
                </a:solidFill>
                <a:effectLst>
                  <a:outerShdw blurRad="38100" dist="38100" dir="2700000" algn="tl">
                    <a:srgbClr val="000000">
                      <a:alpha val="43137"/>
                    </a:srgbClr>
                  </a:outerShdw>
                </a:effectLst>
              </a:rPr>
              <a:t>tzaraat</a:t>
            </a:r>
            <a:r>
              <a:rPr lang="es-CO" sz="2400" dirty="0" smtClean="0">
                <a:solidFill>
                  <a:schemeClr val="bg2">
                    <a:lumMod val="25000"/>
                  </a:schemeClr>
                </a:solidFill>
                <a:effectLst>
                  <a:outerShdw blurRad="38100" dist="38100" dir="2700000" algn="tl">
                    <a:srgbClr val="000000">
                      <a:alpha val="43137"/>
                    </a:srgbClr>
                  </a:outerShdw>
                </a:effectLst>
              </a:rPr>
              <a:t>, como si hubiera difamado a su hermano. Moshé reza por ella, y la nación aguarda hasta que se cure, antes de proseguir con el viaje.</a:t>
            </a:r>
          </a:p>
          <a:p>
            <a:endParaRPr lang="en-US" sz="2400" dirty="0" smtClean="0">
              <a:solidFill>
                <a:schemeClr val="bg2">
                  <a:lumMod val="25000"/>
                </a:schemeClr>
              </a:solidFill>
            </a:endParaRPr>
          </a:p>
          <a:p>
            <a:endParaRPr lang="en-US" sz="2400" dirty="0">
              <a:solidFill>
                <a:schemeClr val="bg2">
                  <a:lumMod val="2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8:3</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Y así hizo </a:t>
            </a:r>
            <a:r>
              <a:rPr lang="es-CO" sz="2400" b="1" dirty="0" err="1" smtClean="0">
                <a:solidFill>
                  <a:schemeClr val="accent2">
                    <a:lumMod val="60000"/>
                    <a:lumOff val="40000"/>
                  </a:schemeClr>
                </a:solidFill>
                <a:effectLst>
                  <a:outerShdw blurRad="38100" dist="38100" dir="2700000" algn="tl">
                    <a:srgbClr val="000000">
                      <a:alpha val="43137"/>
                    </a:srgbClr>
                  </a:outerShdw>
                </a:effectLst>
                <a:latin typeface="Calibri" charset="0"/>
              </a:rPr>
              <a:t>Aharón</a:t>
            </a: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r>
              <a:rPr lang="es-CO" sz="2400" dirty="0" smtClean="0">
                <a:solidFill>
                  <a:schemeClr val="bg2">
                    <a:lumMod val="25000"/>
                  </a:schemeClr>
                </a:solidFill>
                <a:effectLst>
                  <a:outerShdw blurRad="38100" dist="38100" dir="2700000" algn="tl">
                    <a:srgbClr val="000000">
                      <a:alpha val="43137"/>
                    </a:srgbClr>
                  </a:outerShdw>
                </a:effectLst>
              </a:rPr>
              <a:t/>
            </a:r>
            <a:br>
              <a:rPr lang="es-CO" sz="2400" dirty="0" smtClean="0">
                <a:solidFill>
                  <a:schemeClr val="bg2">
                    <a:lumMod val="25000"/>
                  </a:schemeClr>
                </a:solidFill>
                <a:effectLst>
                  <a:outerShdw blurRad="38100" dist="38100" dir="2700000" algn="tl">
                    <a:srgbClr val="000000">
                      <a:alpha val="43137"/>
                    </a:srgbClr>
                  </a:outerShdw>
                </a:effectLst>
              </a:rPr>
            </a:br>
            <a:r>
              <a:rPr lang="es-CO" sz="2400" i="1" dirty="0" smtClean="0">
                <a:solidFill>
                  <a:schemeClr val="bg2">
                    <a:lumMod val="25000"/>
                  </a:schemeClr>
                </a:solidFill>
                <a:effectLst>
                  <a:outerShdw blurRad="38100" dist="38100" dir="2700000" algn="tl">
                    <a:srgbClr val="000000">
                      <a:alpha val="43137"/>
                    </a:srgbClr>
                  </a:outerShdw>
                </a:effectLst>
              </a:rPr>
              <a:t> Leemos que, cuando Aarón encendía la </a:t>
            </a:r>
            <a:r>
              <a:rPr lang="es-CO" sz="2400" i="1" dirty="0" err="1" smtClean="0">
                <a:solidFill>
                  <a:schemeClr val="bg2">
                    <a:lumMod val="25000"/>
                  </a:schemeClr>
                </a:solidFill>
                <a:effectLst>
                  <a:outerShdw blurRad="38100" dist="38100" dir="2700000" algn="tl">
                    <a:srgbClr val="000000">
                      <a:alpha val="43137"/>
                    </a:srgbClr>
                  </a:outerShdw>
                </a:effectLst>
              </a:rPr>
              <a:t>Menorá</a:t>
            </a:r>
            <a:r>
              <a:rPr lang="es-CO" sz="2400" i="1" dirty="0" smtClean="0">
                <a:solidFill>
                  <a:schemeClr val="bg2">
                    <a:lumMod val="25000"/>
                  </a:schemeClr>
                </a:solidFill>
                <a:effectLst>
                  <a:outerShdw blurRad="38100" dist="38100" dir="2700000" algn="tl">
                    <a:srgbClr val="000000">
                      <a:alpha val="43137"/>
                    </a:srgbClr>
                  </a:outerShdw>
                </a:effectLst>
              </a:rPr>
              <a:t>, lo hacía sin cambiar nada. ¿Qué tiene esto de especial? Por supuesto que si Dios nos ordena hacer algo, lo haremos sin alterar el orden.</a:t>
            </a:r>
          </a:p>
          <a:p>
            <a:r>
              <a:rPr lang="es-CO" sz="2400" i="1" dirty="0" smtClean="0">
                <a:solidFill>
                  <a:schemeClr val="bg2">
                    <a:lumMod val="25000"/>
                  </a:schemeClr>
                </a:solidFill>
                <a:effectLst>
                  <a:outerShdw blurRad="38100" dist="38100" dir="2700000" algn="tl">
                    <a:srgbClr val="000000">
                      <a:alpha val="43137"/>
                    </a:srgbClr>
                  </a:outerShdw>
                </a:effectLst>
              </a:rPr>
              <a:t> </a:t>
            </a:r>
          </a:p>
          <a:p>
            <a:r>
              <a:rPr lang="es-CO" sz="2400" i="1" dirty="0" smtClean="0">
                <a:solidFill>
                  <a:schemeClr val="bg2">
                    <a:lumMod val="25000"/>
                  </a:schemeClr>
                </a:solidFill>
                <a:effectLst>
                  <a:outerShdw blurRad="38100" dist="38100" dir="2700000" algn="tl">
                    <a:srgbClr val="000000">
                      <a:alpha val="43137"/>
                    </a:srgbClr>
                  </a:outerShdw>
                </a:effectLst>
              </a:rPr>
              <a:t>No. Al decir que Aarón no cambió nada, significa que no se movió ni un milímetro del modo en que Dios le ordenó hacer la mitzvá. </a:t>
            </a:r>
          </a:p>
          <a:p>
            <a:endParaRPr lang="es-CO" sz="2400" i="1" dirty="0" smtClean="0">
              <a:solidFill>
                <a:schemeClr val="bg2">
                  <a:lumMod val="25000"/>
                </a:schemeClr>
              </a:solidFill>
              <a:effectLst>
                <a:outerShdw blurRad="38100" dist="38100" dir="2700000" algn="tl">
                  <a:srgbClr val="000000">
                    <a:alpha val="43137"/>
                  </a:srgbClr>
                </a:outerShdw>
              </a:effectLst>
            </a:endParaRPr>
          </a:p>
          <a:p>
            <a:r>
              <a:rPr lang="es-CO" sz="2400" i="1" dirty="0" smtClean="0">
                <a:solidFill>
                  <a:schemeClr val="bg2">
                    <a:lumMod val="25000"/>
                  </a:schemeClr>
                </a:solidFill>
                <a:effectLst>
                  <a:outerShdw blurRad="38100" dist="38100" dir="2700000" algn="tl">
                    <a:srgbClr val="000000">
                      <a:alpha val="43137"/>
                    </a:srgbClr>
                  </a:outerShdw>
                </a:effectLst>
              </a:rPr>
              <a:t>La cumplió exactamente del modo en que </a:t>
            </a:r>
            <a:r>
              <a:rPr lang="es-CO" sz="2400" i="1" dirty="0" err="1" smtClean="0">
                <a:solidFill>
                  <a:schemeClr val="bg2">
                    <a:lumMod val="25000"/>
                  </a:schemeClr>
                </a:solidFill>
                <a:effectLst>
                  <a:outerShdw blurRad="38100" dist="38100" dir="2700000" algn="tl">
                    <a:srgbClr val="000000">
                      <a:alpha val="43137"/>
                    </a:srgbClr>
                  </a:outerShdw>
                </a:effectLst>
              </a:rPr>
              <a:t>que</a:t>
            </a:r>
            <a:r>
              <a:rPr lang="es-CO" sz="2400" i="1" dirty="0" smtClean="0">
                <a:solidFill>
                  <a:schemeClr val="bg2">
                    <a:lumMod val="25000"/>
                  </a:schemeClr>
                </a:solidFill>
                <a:effectLst>
                  <a:outerShdw blurRad="38100" dist="38100" dir="2700000" algn="tl">
                    <a:srgbClr val="000000">
                      <a:alpha val="43137"/>
                    </a:srgbClr>
                  </a:outerShdw>
                </a:effectLst>
              </a:rPr>
              <a:t> se le ordenó.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8:3</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Y así hizo </a:t>
            </a:r>
            <a:r>
              <a:rPr lang="es-CO" sz="2400" b="1" dirty="0" err="1" smtClean="0">
                <a:solidFill>
                  <a:schemeClr val="accent2">
                    <a:lumMod val="60000"/>
                    <a:lumOff val="40000"/>
                  </a:schemeClr>
                </a:solidFill>
                <a:effectLst>
                  <a:outerShdw blurRad="38100" dist="38100" dir="2700000" algn="tl">
                    <a:srgbClr val="000000">
                      <a:alpha val="43137"/>
                    </a:srgbClr>
                  </a:outerShdw>
                </a:effectLst>
                <a:latin typeface="Calibri" charset="0"/>
              </a:rPr>
              <a:t>Aharón</a:t>
            </a: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i="1" dirty="0" smtClean="0">
              <a:solidFill>
                <a:schemeClr val="bg2">
                  <a:lumMod val="25000"/>
                </a:schemeClr>
              </a:solidFill>
              <a:effectLst>
                <a:outerShdw blurRad="38100" dist="38100" dir="2700000" algn="tl">
                  <a:srgbClr val="000000">
                    <a:alpha val="43137"/>
                  </a:srgbClr>
                </a:outerShdw>
              </a:effectLst>
            </a:endParaRPr>
          </a:p>
          <a:p>
            <a:r>
              <a:rPr lang="es-CO" sz="2400" i="1" dirty="0" smtClean="0">
                <a:solidFill>
                  <a:schemeClr val="bg2">
                    <a:lumMod val="25000"/>
                  </a:schemeClr>
                </a:solidFill>
                <a:effectLst>
                  <a:outerShdw blurRad="38100" dist="38100" dir="2700000" algn="tl">
                    <a:srgbClr val="000000">
                      <a:alpha val="43137"/>
                    </a:srgbClr>
                  </a:outerShdw>
                </a:effectLst>
              </a:rPr>
              <a:t>Resistió el deseo natural de agregarle su propia impronta a lo que estaba haciendo, de agregar algo de su propia personalidad, de inmortalizarse a sí mismo. </a:t>
            </a:r>
          </a:p>
          <a:p>
            <a:r>
              <a:rPr lang="es-CO" sz="2400" i="1" dirty="0" smtClean="0">
                <a:solidFill>
                  <a:schemeClr val="bg2">
                    <a:lumMod val="25000"/>
                  </a:schemeClr>
                </a:solidFill>
                <a:effectLst>
                  <a:outerShdw blurRad="38100" dist="38100" dir="2700000" algn="tl">
                    <a:srgbClr val="000000">
                      <a:alpha val="43137"/>
                    </a:srgbClr>
                  </a:outerShdw>
                </a:effectLst>
              </a:rPr>
              <a:t>Aarón fue alabado porque quería hacer nada más ni nada menos que la voluntad de Dios. </a:t>
            </a:r>
          </a:p>
          <a:p>
            <a:endParaRPr lang="es-CO" sz="2400" i="1" dirty="0" smtClean="0">
              <a:solidFill>
                <a:schemeClr val="bg2">
                  <a:lumMod val="25000"/>
                </a:schemeClr>
              </a:solidFill>
              <a:effectLst>
                <a:outerShdw blurRad="38100" dist="38100" dir="2700000" algn="tl">
                  <a:srgbClr val="000000">
                    <a:alpha val="43137"/>
                  </a:srgbClr>
                </a:outerShdw>
              </a:effectLst>
            </a:endParaRPr>
          </a:p>
          <a:p>
            <a:r>
              <a:rPr lang="es-CO" sz="2400" i="1" dirty="0" smtClean="0">
                <a:solidFill>
                  <a:schemeClr val="bg2">
                    <a:lumMod val="25000"/>
                  </a:schemeClr>
                </a:solidFill>
                <a:effectLst>
                  <a:outerShdw blurRad="38100" dist="38100" dir="2700000" algn="tl">
                    <a:srgbClr val="000000">
                      <a:alpha val="43137"/>
                    </a:srgbClr>
                  </a:outerShdw>
                </a:effectLst>
              </a:rPr>
              <a:t>La voluntad de Dios, que son Sus </a:t>
            </a:r>
            <a:r>
              <a:rPr lang="es-CO" sz="2400" i="1" dirty="0" err="1" smtClean="0">
                <a:solidFill>
                  <a:schemeClr val="bg2">
                    <a:lumMod val="25000"/>
                  </a:schemeClr>
                </a:solidFill>
                <a:effectLst>
                  <a:outerShdw blurRad="38100" dist="38100" dir="2700000" algn="tl">
                    <a:srgbClr val="000000">
                      <a:alpha val="43137"/>
                    </a:srgbClr>
                  </a:outerShdw>
                </a:effectLst>
              </a:rPr>
              <a:t>Mitzvot</a:t>
            </a:r>
            <a:r>
              <a:rPr lang="es-CO" sz="2400" i="1" dirty="0" smtClean="0">
                <a:solidFill>
                  <a:schemeClr val="bg2">
                    <a:lumMod val="25000"/>
                  </a:schemeClr>
                </a:solidFill>
                <a:effectLst>
                  <a:outerShdw blurRad="38100" dist="38100" dir="2700000" algn="tl">
                    <a:srgbClr val="000000">
                      <a:alpha val="43137"/>
                    </a:srgbClr>
                  </a:outerShdw>
                </a:effectLst>
              </a:rPr>
              <a:t>, no tienen fallas. Cuando el Hombre trata de "mejorarlas", está escribiendo un "grafiti" en el edificio de la perfección divina.</a:t>
            </a:r>
          </a:p>
          <a:p>
            <a:r>
              <a:rPr lang="en-US" sz="2400" dirty="0" smtClean="0">
                <a:solidFill>
                  <a:schemeClr val="bg1">
                    <a:lumMod val="50000"/>
                  </a:schemeClr>
                </a:solidFill>
              </a:rPr>
              <a:t/>
            </a:r>
            <a:br>
              <a:rPr lang="en-US" sz="2400" dirty="0" smtClean="0">
                <a:solidFill>
                  <a:schemeClr val="bg1">
                    <a:lumMod val="50000"/>
                  </a:schemeClr>
                </a:solidFill>
              </a:rPr>
            </a:br>
            <a:r>
              <a:rPr lang="en-US" sz="2400" dirty="0" smtClean="0">
                <a:solidFill>
                  <a:schemeClr val="bg1">
                    <a:lumMod val="50000"/>
                  </a:schemeClr>
                </a:solidFill>
              </a:rPr>
              <a:t> </a:t>
            </a:r>
            <a:br>
              <a:rPr lang="en-US" sz="2400" dirty="0" smtClean="0">
                <a:solidFill>
                  <a:schemeClr val="bg1">
                    <a:lumMod val="50000"/>
                  </a:schemeClr>
                </a:solidFill>
              </a:rPr>
            </a:br>
            <a:endParaRPr lang="es-CO"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9:18</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"Según la palabra de Hashem viajaban los Hijos de Israel"</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i="1" dirty="0" smtClean="0">
                <a:solidFill>
                  <a:schemeClr val="accent1">
                    <a:lumMod val="75000"/>
                  </a:schemeClr>
                </a:solidFill>
                <a:effectLst>
                  <a:outerShdw blurRad="38100" dist="38100" dir="2700000" algn="tl">
                    <a:srgbClr val="000000">
                      <a:alpha val="43137"/>
                    </a:srgbClr>
                  </a:outerShdw>
                </a:effectLst>
              </a:rPr>
              <a:t>Cuando pensamos en la primera vez que el hombre puso pie en la luna, probablemente la primera imagen que nos viene a la cabeza es la de Edward </a:t>
            </a:r>
            <a:r>
              <a:rPr lang="es-CO" sz="2400" i="1" dirty="0" err="1" smtClean="0">
                <a:solidFill>
                  <a:schemeClr val="accent1">
                    <a:lumMod val="75000"/>
                  </a:schemeClr>
                </a:solidFill>
                <a:effectLst>
                  <a:outerShdw blurRad="38100" dist="38100" dir="2700000" algn="tl">
                    <a:srgbClr val="000000">
                      <a:alpha val="43137"/>
                    </a:srgbClr>
                  </a:outerShdw>
                </a:effectLst>
              </a:rPr>
              <a:t>Aldrin</a:t>
            </a:r>
            <a:r>
              <a:rPr lang="es-CO" sz="2400" i="1" dirty="0" smtClean="0">
                <a:solidFill>
                  <a:schemeClr val="accent1">
                    <a:lumMod val="75000"/>
                  </a:schemeClr>
                </a:solidFill>
                <a:effectLst>
                  <a:outerShdw blurRad="38100" dist="38100" dir="2700000" algn="tl">
                    <a:srgbClr val="000000">
                      <a:alpha val="43137"/>
                    </a:srgbClr>
                  </a:outerShdw>
                </a:effectLst>
              </a:rPr>
              <a:t> con los brazos levemente elevados de los costados del cuerpo a causa del bulto de su traje de astronauta. </a:t>
            </a:r>
          </a:p>
          <a:p>
            <a:endParaRPr lang="es-CO" sz="2400" i="1" dirty="0" smtClean="0">
              <a:solidFill>
                <a:schemeClr val="accent1">
                  <a:lumMod val="75000"/>
                </a:schemeClr>
              </a:solidFill>
              <a:effectLst>
                <a:outerShdw blurRad="38100" dist="38100" dir="2700000" algn="tl">
                  <a:srgbClr val="000000">
                    <a:alpha val="43137"/>
                  </a:srgbClr>
                </a:outerShdw>
              </a:effectLst>
            </a:endParaRPr>
          </a:p>
          <a:p>
            <a:r>
              <a:rPr lang="es-CO" sz="2400" i="1" dirty="0" smtClean="0">
                <a:solidFill>
                  <a:schemeClr val="accent1">
                    <a:lumMod val="75000"/>
                  </a:schemeClr>
                </a:solidFill>
                <a:effectLst>
                  <a:outerShdw blurRad="38100" dist="38100" dir="2700000" algn="tl">
                    <a:srgbClr val="000000">
                      <a:alpha val="43137"/>
                    </a:srgbClr>
                  </a:outerShdw>
                </a:effectLst>
              </a:rPr>
              <a:t>Distorsionada por la curvatura del visor de su casco, se percibe la imagen reflejada del fotógrafo, </a:t>
            </a:r>
            <a:r>
              <a:rPr lang="es-CO" sz="2400" i="1" dirty="0" err="1" smtClean="0">
                <a:solidFill>
                  <a:schemeClr val="accent1">
                    <a:lumMod val="75000"/>
                  </a:schemeClr>
                </a:solidFill>
                <a:effectLst>
                  <a:outerShdw blurRad="38100" dist="38100" dir="2700000" algn="tl">
                    <a:srgbClr val="000000">
                      <a:alpha val="43137"/>
                    </a:srgbClr>
                  </a:outerShdw>
                </a:effectLst>
              </a:rPr>
              <a:t>Neil</a:t>
            </a:r>
            <a:r>
              <a:rPr lang="es-CO" sz="2400" i="1" dirty="0" smtClean="0">
                <a:solidFill>
                  <a:schemeClr val="accent1">
                    <a:lumMod val="75000"/>
                  </a:schemeClr>
                </a:solidFill>
                <a:effectLst>
                  <a:outerShdw blurRad="38100" dist="38100" dir="2700000" algn="tl">
                    <a:srgbClr val="000000">
                      <a:alpha val="43137"/>
                    </a:srgbClr>
                  </a:outerShdw>
                </a:effectLst>
              </a:rPr>
              <a:t> Armstrong. Frente a él hay unas cuantas huellas que representan ese "salto gigante". Detrás de él, la oscuridad del espacio.</a:t>
            </a:r>
            <a:endParaRPr lang="es-CO" sz="2400" dirty="0" smtClean="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9:18</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"Según la palabra de Hashem viajaban los Hijos de Israel"</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i="1" dirty="0" smtClean="0">
                <a:solidFill>
                  <a:schemeClr val="accent1">
                    <a:lumMod val="75000"/>
                  </a:schemeClr>
                </a:solidFill>
                <a:effectLst>
                  <a:outerShdw blurRad="38100" dist="38100" dir="2700000" algn="tl">
                    <a:srgbClr val="000000">
                      <a:alpha val="43137"/>
                    </a:srgbClr>
                  </a:outerShdw>
                </a:effectLst>
              </a:rPr>
              <a:t>Al irse del Sinaí tras la entrega de la Torá, el pueblo lo hizo de un modo imperfecto. </a:t>
            </a:r>
          </a:p>
          <a:p>
            <a:endParaRPr lang="es-CO" sz="2400" i="1" dirty="0" smtClean="0">
              <a:solidFill>
                <a:schemeClr val="accent1">
                  <a:lumMod val="75000"/>
                </a:schemeClr>
              </a:solidFill>
              <a:effectLst>
                <a:outerShdw blurRad="38100" dist="38100" dir="2700000" algn="tl">
                  <a:srgbClr val="000000">
                    <a:alpha val="43137"/>
                  </a:srgbClr>
                </a:outerShdw>
              </a:effectLst>
            </a:endParaRPr>
          </a:p>
          <a:p>
            <a:r>
              <a:rPr lang="es-CO" sz="2400" i="1" dirty="0" smtClean="0">
                <a:solidFill>
                  <a:schemeClr val="accent1">
                    <a:lumMod val="75000"/>
                  </a:schemeClr>
                </a:solidFill>
                <a:effectLst>
                  <a:outerShdw blurRad="38100" dist="38100" dir="2700000" algn="tl">
                    <a:srgbClr val="000000">
                      <a:alpha val="43137"/>
                    </a:srgbClr>
                  </a:outerShdw>
                </a:effectLst>
              </a:rPr>
              <a:t>La Torá dice: "y viajaron del Monte Sinaí el camino de tres días". </a:t>
            </a:r>
          </a:p>
          <a:p>
            <a:r>
              <a:rPr lang="es-CO" sz="2400" i="1" dirty="0" err="1" smtClean="0">
                <a:solidFill>
                  <a:schemeClr val="accent1">
                    <a:lumMod val="75000"/>
                  </a:schemeClr>
                </a:solidFill>
                <a:effectLst>
                  <a:outerShdw blurRad="38100" dist="38100" dir="2700000" algn="tl">
                    <a:srgbClr val="000000">
                      <a:alpha val="43137"/>
                    </a:srgbClr>
                  </a:outerShdw>
                </a:effectLst>
              </a:rPr>
              <a:t>Rashi</a:t>
            </a:r>
            <a:r>
              <a:rPr lang="es-CO" sz="2400" i="1" dirty="0" smtClean="0">
                <a:solidFill>
                  <a:schemeClr val="accent1">
                    <a:lumMod val="75000"/>
                  </a:schemeClr>
                </a:solidFill>
                <a:effectLst>
                  <a:outerShdw blurRad="38100" dist="38100" dir="2700000" algn="tl">
                    <a:srgbClr val="000000">
                      <a:alpha val="43137"/>
                    </a:srgbClr>
                  </a:outerShdw>
                </a:effectLst>
              </a:rPr>
              <a:t> explica que "el camino de tres días lo transitaron en un solo día". </a:t>
            </a:r>
          </a:p>
          <a:p>
            <a:r>
              <a:rPr lang="es-CO" sz="2400" i="1" dirty="0" smtClean="0">
                <a:solidFill>
                  <a:schemeClr val="accent1">
                    <a:lumMod val="75000"/>
                  </a:schemeClr>
                </a:solidFill>
                <a:effectLst>
                  <a:outerShdw blurRad="38100" dist="38100" dir="2700000" algn="tl">
                    <a:srgbClr val="000000">
                      <a:alpha val="43137"/>
                    </a:srgbClr>
                  </a:outerShdw>
                </a:effectLst>
              </a:rPr>
              <a:t>Y el </a:t>
            </a:r>
            <a:r>
              <a:rPr lang="es-CO" sz="2400" i="1" dirty="0" err="1" smtClean="0">
                <a:solidFill>
                  <a:schemeClr val="accent1">
                    <a:lumMod val="75000"/>
                  </a:schemeClr>
                </a:solidFill>
                <a:effectLst>
                  <a:outerShdw blurRad="38100" dist="38100" dir="2700000" algn="tl">
                    <a:srgbClr val="000000">
                      <a:alpha val="43137"/>
                    </a:srgbClr>
                  </a:outerShdw>
                </a:effectLst>
              </a:rPr>
              <a:t>Ramban</a:t>
            </a:r>
            <a:r>
              <a:rPr lang="es-CO" sz="2400" i="1" dirty="0" smtClean="0">
                <a:solidFill>
                  <a:schemeClr val="accent1">
                    <a:lumMod val="75000"/>
                  </a:schemeClr>
                </a:solidFill>
                <a:effectLst>
                  <a:outerShdw blurRad="38100" dist="38100" dir="2700000" algn="tl">
                    <a:srgbClr val="000000">
                      <a:alpha val="43137"/>
                    </a:srgbClr>
                  </a:outerShdw>
                </a:effectLst>
              </a:rPr>
              <a:t> dice que "viajaron desde el Monte Sinaí con alegría, igual que un niño que sale corriendo de la escuela".</a:t>
            </a:r>
            <a:endParaRPr lang="es-CO" sz="2400" dirty="0" smtClean="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12:3</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"Y el hombre </a:t>
            </a:r>
            <a:r>
              <a:rPr lang="es-CO" sz="2400" b="1" i="1" dirty="0" err="1" smtClean="0">
                <a:solidFill>
                  <a:srgbClr val="C00000"/>
                </a:solidFill>
                <a:effectLst>
                  <a:outerShdw blurRad="38100" dist="38100" dir="2700000" algn="tl">
                    <a:srgbClr val="000000">
                      <a:alpha val="43137"/>
                    </a:srgbClr>
                  </a:outerShdw>
                </a:effectLst>
              </a:rPr>
              <a:t>Moshe</a:t>
            </a:r>
            <a:r>
              <a:rPr lang="es-CO" sz="2400" b="1" i="1" dirty="0" smtClean="0">
                <a:solidFill>
                  <a:srgbClr val="C00000"/>
                </a:solidFill>
                <a:effectLst>
                  <a:outerShdw blurRad="38100" dist="38100" dir="2700000" algn="tl">
                    <a:srgbClr val="000000">
                      <a:alpha val="43137"/>
                    </a:srgbClr>
                  </a:outerShdw>
                </a:effectLst>
              </a:rPr>
              <a:t> era más humilde que cualquier persona en la faz de la tierra" </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dirty="0" smtClean="0">
                <a:solidFill>
                  <a:schemeClr val="accent1">
                    <a:lumMod val="75000"/>
                  </a:schemeClr>
                </a:solidFill>
                <a:effectLst>
                  <a:outerShdw blurRad="38100" dist="38100" dir="2700000" algn="tl">
                    <a:srgbClr val="000000">
                      <a:alpha val="43137"/>
                    </a:srgbClr>
                  </a:outerShdw>
                </a:effectLst>
              </a:rPr>
              <a:t>Moshé Rabeinu era más humilde que cualquier otra persona que haya vivido. </a:t>
            </a:r>
          </a:p>
          <a:p>
            <a:endParaRPr lang="es-CO" sz="2400" dirty="0" smtClean="0">
              <a:solidFill>
                <a:schemeClr val="accent1">
                  <a:lumMod val="75000"/>
                </a:schemeClr>
              </a:solidFill>
              <a:effectLst>
                <a:outerShdw blurRad="38100" dist="38100" dir="2700000" algn="tl">
                  <a:srgbClr val="000000">
                    <a:alpha val="43137"/>
                  </a:srgbClr>
                </a:outerShdw>
              </a:effectLst>
            </a:endParaRPr>
          </a:p>
          <a:p>
            <a:r>
              <a:rPr lang="es-CO" sz="2400" dirty="0" smtClean="0">
                <a:solidFill>
                  <a:schemeClr val="accent1">
                    <a:lumMod val="75000"/>
                  </a:schemeClr>
                </a:solidFill>
                <a:effectLst>
                  <a:outerShdw blurRad="38100" dist="38100" dir="2700000" algn="tl">
                    <a:srgbClr val="000000">
                      <a:alpha val="43137"/>
                    </a:srgbClr>
                  </a:outerShdw>
                </a:effectLst>
              </a:rPr>
              <a:t>El se consideraba menos que todos los demás. ¡Lo cual no significa que Moshé creyera que era un simplón!. Moshé sabía quién era. Era un rey. </a:t>
            </a:r>
          </a:p>
          <a:p>
            <a:r>
              <a:rPr lang="es-CO" sz="2400" dirty="0" smtClean="0">
                <a:solidFill>
                  <a:schemeClr val="accent1">
                    <a:lumMod val="75000"/>
                  </a:schemeClr>
                </a:solidFill>
                <a:effectLst>
                  <a:outerShdw blurRad="38100" dist="38100" dir="2700000" algn="tl">
                    <a:srgbClr val="000000">
                      <a:alpha val="43137"/>
                    </a:srgbClr>
                  </a:outerShdw>
                </a:effectLst>
              </a:rPr>
              <a:t>Pero se daba cuenta de que, en comparación con Hashem, no era nada. </a:t>
            </a:r>
          </a:p>
          <a:p>
            <a:r>
              <a:rPr lang="es-CO" sz="2400" dirty="0" smtClean="0">
                <a:solidFill>
                  <a:schemeClr val="accent1">
                    <a:lumMod val="75000"/>
                  </a:schemeClr>
                </a:solidFill>
                <a:effectLst>
                  <a:outerShdw blurRad="38100" dist="38100" dir="2700000" algn="tl">
                    <a:srgbClr val="000000">
                      <a:alpha val="43137"/>
                    </a:srgbClr>
                  </a:outerShdw>
                </a:effectLst>
              </a:rPr>
              <a:t>Comprendía este punto con mayor claridad que cualquier otra persona que haya pisado este planeta. </a:t>
            </a:r>
            <a:endParaRPr lang="es-CO" sz="2400" dirty="0" smtClean="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12:3</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"Y el hombre </a:t>
            </a:r>
            <a:r>
              <a:rPr lang="es-CO" sz="2400" b="1" i="1" dirty="0" err="1" smtClean="0">
                <a:solidFill>
                  <a:srgbClr val="C00000"/>
                </a:solidFill>
                <a:effectLst>
                  <a:outerShdw blurRad="38100" dist="38100" dir="2700000" algn="tl">
                    <a:srgbClr val="000000">
                      <a:alpha val="43137"/>
                    </a:srgbClr>
                  </a:outerShdw>
                </a:effectLst>
              </a:rPr>
              <a:t>Moshe</a:t>
            </a:r>
            <a:r>
              <a:rPr lang="es-CO" sz="2400" b="1" i="1" dirty="0" smtClean="0">
                <a:solidFill>
                  <a:srgbClr val="C00000"/>
                </a:solidFill>
                <a:effectLst>
                  <a:outerShdw blurRad="38100" dist="38100" dir="2700000" algn="tl">
                    <a:srgbClr val="000000">
                      <a:alpha val="43137"/>
                    </a:srgbClr>
                  </a:outerShdw>
                </a:effectLst>
              </a:rPr>
              <a:t> era más humilde que cualquier persona en la faz de la tierra" </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dirty="0" smtClean="0">
                <a:solidFill>
                  <a:schemeClr val="accent1">
                    <a:lumMod val="75000"/>
                  </a:schemeClr>
                </a:solidFill>
                <a:effectLst>
                  <a:outerShdw blurRad="38100" dist="38100" dir="2700000" algn="tl">
                    <a:srgbClr val="000000">
                      <a:alpha val="43137"/>
                    </a:srgbClr>
                  </a:outerShdw>
                </a:effectLst>
              </a:rPr>
              <a:t>Moshé era, a sus propios ojos, como la piel del ajo, que prácticamente carece de substancia, el mínimo indispensable para existir en este mundo. </a:t>
            </a:r>
          </a:p>
          <a:p>
            <a:r>
              <a:rPr lang="es-CO" sz="2400" dirty="0" smtClean="0">
                <a:solidFill>
                  <a:schemeClr val="accent1">
                    <a:lumMod val="75000"/>
                  </a:schemeClr>
                </a:solidFill>
                <a:effectLst>
                  <a:outerShdw blurRad="38100" dist="38100" dir="2700000" algn="tl">
                    <a:srgbClr val="000000">
                      <a:alpha val="43137"/>
                    </a:srgbClr>
                  </a:outerShdw>
                </a:effectLst>
              </a:rPr>
              <a:t>El, más que nada, "contenía espacio". </a:t>
            </a:r>
          </a:p>
          <a:p>
            <a:r>
              <a:rPr lang="es-CO" sz="2400" dirty="0" smtClean="0">
                <a:solidFill>
                  <a:schemeClr val="accent1">
                    <a:lumMod val="75000"/>
                  </a:schemeClr>
                </a:solidFill>
                <a:effectLst>
                  <a:outerShdw blurRad="38100" dist="38100" dir="2700000" algn="tl">
                    <a:srgbClr val="000000">
                      <a:alpha val="43137"/>
                    </a:srgbClr>
                  </a:outerShdw>
                </a:effectLst>
              </a:rPr>
              <a:t>Es por ese motivo que pudo recibir y contener la Torá en toda su perfección. </a:t>
            </a:r>
          </a:p>
          <a:p>
            <a:r>
              <a:rPr lang="es-CO" sz="2400" dirty="0" smtClean="0">
                <a:solidFill>
                  <a:schemeClr val="accent1">
                    <a:lumMod val="75000"/>
                  </a:schemeClr>
                </a:solidFill>
                <a:effectLst>
                  <a:outerShdw blurRad="38100" dist="38100" dir="2700000" algn="tl">
                    <a:srgbClr val="000000">
                      <a:alpha val="43137"/>
                    </a:srgbClr>
                  </a:outerShdw>
                </a:effectLst>
              </a:rPr>
              <a:t>No es que Moshé fuera simplemente "el mejor para el trabajo". </a:t>
            </a:r>
          </a:p>
          <a:p>
            <a:r>
              <a:rPr lang="es-CO" sz="2400" dirty="0" smtClean="0">
                <a:solidFill>
                  <a:schemeClr val="accent1">
                    <a:lumMod val="75000"/>
                  </a:schemeClr>
                </a:solidFill>
                <a:effectLst>
                  <a:outerShdw blurRad="38100" dist="38100" dir="2700000" algn="tl">
                    <a:srgbClr val="000000">
                      <a:alpha val="43137"/>
                    </a:srgbClr>
                  </a:outerShdw>
                </a:effectLst>
              </a:rPr>
              <a:t>No es que fuera relativamente humilde, más humilde que los que lo rodeaban.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12:3</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"Y el hombre </a:t>
            </a:r>
            <a:r>
              <a:rPr lang="es-CO" sz="2400" b="1" i="1" dirty="0" err="1" smtClean="0">
                <a:solidFill>
                  <a:srgbClr val="C00000"/>
                </a:solidFill>
                <a:effectLst>
                  <a:outerShdw blurRad="38100" dist="38100" dir="2700000" algn="tl">
                    <a:srgbClr val="000000">
                      <a:alpha val="43137"/>
                    </a:srgbClr>
                  </a:outerShdw>
                </a:effectLst>
              </a:rPr>
              <a:t>Moshe</a:t>
            </a:r>
            <a:r>
              <a:rPr lang="es-CO" sz="2400" b="1" i="1" dirty="0" smtClean="0">
                <a:solidFill>
                  <a:srgbClr val="C00000"/>
                </a:solidFill>
                <a:effectLst>
                  <a:outerShdw blurRad="38100" dist="38100" dir="2700000" algn="tl">
                    <a:srgbClr val="000000">
                      <a:alpha val="43137"/>
                    </a:srgbClr>
                  </a:outerShdw>
                </a:effectLst>
              </a:rPr>
              <a:t> era más humilde que cualquier persona en la faz de la tierra" </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dirty="0" smtClean="0">
                <a:solidFill>
                  <a:schemeClr val="accent1">
                    <a:lumMod val="75000"/>
                  </a:schemeClr>
                </a:solidFill>
                <a:effectLst>
                  <a:outerShdw blurRad="38100" dist="38100" dir="2700000" algn="tl">
                    <a:srgbClr val="000000">
                      <a:alpha val="43137"/>
                    </a:srgbClr>
                  </a:outerShdw>
                </a:effectLst>
              </a:rPr>
              <a:t>No: Moshé alcanzó un nivel absoluto y cuantificable de humildad, en cuyo punto fue capaz de contener toda la Torá en toda su complejidad y extensión.</a:t>
            </a:r>
          </a:p>
          <a:p>
            <a:endParaRPr lang="es-CO" sz="2400" dirty="0" smtClean="0">
              <a:solidFill>
                <a:schemeClr val="accent1">
                  <a:lumMod val="75000"/>
                </a:schemeClr>
              </a:solidFill>
              <a:effectLst>
                <a:outerShdw blurRad="38100" dist="38100" dir="2700000" algn="tl">
                  <a:srgbClr val="000000">
                    <a:alpha val="43137"/>
                  </a:srgbClr>
                </a:outerShdw>
              </a:effectLst>
            </a:endParaRPr>
          </a:p>
          <a:p>
            <a:r>
              <a:rPr lang="es-CO" sz="2400" dirty="0" smtClean="0">
                <a:solidFill>
                  <a:schemeClr val="accent1">
                    <a:lumMod val="75000"/>
                  </a:schemeClr>
                </a:solidFill>
                <a:effectLst>
                  <a:outerShdw blurRad="38100" dist="38100" dir="2700000" algn="tl">
                    <a:srgbClr val="000000">
                      <a:alpha val="43137"/>
                    </a:srgbClr>
                  </a:outerShdw>
                </a:effectLst>
              </a:rPr>
              <a:t>Por eso, inclusive hoy, si alguien llegara al nivel de humildad de Moshé, esa persona también podría recibir la Torá en toda su perfección y extensión, igual que Moshé.</a:t>
            </a:r>
          </a:p>
          <a:p>
            <a:r>
              <a:rPr lang="es-CO" sz="2400" i="1" dirty="0" smtClean="0">
                <a:solidFill>
                  <a:schemeClr val="accent1">
                    <a:lumMod val="75000"/>
                  </a:schemeClr>
                </a:solidFill>
                <a:effectLst>
                  <a:outerShdw blurRad="38100" dist="38100" dir="2700000" algn="tl">
                    <a:srgbClr val="000000">
                      <a:alpha val="43137"/>
                    </a:srgbClr>
                  </a:outerShdw>
                </a:effectLst>
              </a:rPr>
              <a:t> Rúaj ha Jaim</a:t>
            </a:r>
          </a:p>
          <a:p>
            <a:endParaRPr lang="en-US" sz="2400" dirty="0">
              <a:solidFill>
                <a:schemeClr val="accent1">
                  <a:lumMod val="7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8:2</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“Cuando encendáis las luces" </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dirty="0" smtClean="0">
                <a:solidFill>
                  <a:schemeClr val="accent1">
                    <a:lumMod val="75000"/>
                  </a:schemeClr>
                </a:solidFill>
                <a:effectLst>
                  <a:outerShdw blurRad="38100" dist="38100" dir="2700000" algn="tl">
                    <a:srgbClr val="000000">
                      <a:alpha val="43137"/>
                    </a:srgbClr>
                  </a:outerShdw>
                </a:effectLst>
              </a:rPr>
              <a:t>¿Cuál es la conexión que existe entre la parashá de la semana pasada, que se refiere a los regalos que se trajeron para la inauguración del Mishkán, y el comienzo de la parashá de esta semana, que describe la mitzvá de la Menorá? </a:t>
            </a:r>
          </a:p>
          <a:p>
            <a:r>
              <a:rPr lang="es-CO" sz="2400" dirty="0" smtClean="0">
                <a:solidFill>
                  <a:schemeClr val="accent1">
                    <a:lumMod val="75000"/>
                  </a:schemeClr>
                </a:solidFill>
                <a:effectLst>
                  <a:outerShdw blurRad="38100" dist="38100" dir="2700000" algn="tl">
                    <a:srgbClr val="000000">
                      <a:alpha val="43137"/>
                    </a:srgbClr>
                  </a:outerShdw>
                </a:effectLst>
              </a:rPr>
              <a:t>Al final de la parashá de la semana pasada, cuando Aarón vio que los príncipes de todas las otras tribus traían sus ofrendas para la inauguración del Mishkán, se puso triste. Pensó que lo habían dejado afuera. Pero Hashem lo consoló y le dijo que su parte sería más grande que las de los demás príncipes, puesto que él prepararía y encendería las luces de la </a:t>
            </a:r>
            <a:r>
              <a:rPr lang="es-CO" sz="2400" dirty="0" err="1" smtClean="0">
                <a:solidFill>
                  <a:schemeClr val="accent1">
                    <a:lumMod val="75000"/>
                  </a:schemeClr>
                </a:solidFill>
                <a:effectLst>
                  <a:outerShdw blurRad="38100" dist="38100" dir="2700000" algn="tl">
                    <a:srgbClr val="000000">
                      <a:alpha val="43137"/>
                    </a:srgbClr>
                  </a:outerShdw>
                </a:effectLst>
              </a:rPr>
              <a:t>Menorá</a:t>
            </a:r>
            <a:r>
              <a:rPr lang="es-CO" sz="2400" dirty="0" smtClean="0">
                <a:solidFill>
                  <a:schemeClr val="accent1">
                    <a:lumMod val="75000"/>
                  </a:schemeClr>
                </a:solidFill>
                <a:effectLst>
                  <a:outerShdw blurRad="38100" dist="38100" dir="2700000" algn="tl">
                    <a:srgbClr val="000000">
                      <a:alpha val="43137"/>
                    </a:srgbClr>
                  </a:outerShdw>
                </a:effectLst>
              </a:rPr>
              <a:t>. </a:t>
            </a:r>
          </a:p>
          <a:p>
            <a:endParaRPr lang="en-US" sz="2400" dirty="0">
              <a:solidFill>
                <a:schemeClr val="accent1">
                  <a:lumMod val="7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8:2</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“Cuando encendáis las luces" </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dirty="0" smtClean="0">
                <a:solidFill>
                  <a:schemeClr val="accent1">
                    <a:lumMod val="75000"/>
                  </a:schemeClr>
                </a:solidFill>
                <a:effectLst>
                  <a:outerShdw blurRad="38100" dist="38100" dir="2700000" algn="tl">
                    <a:srgbClr val="000000">
                      <a:alpha val="43137"/>
                    </a:srgbClr>
                  </a:outerShdw>
                </a:effectLst>
              </a:rPr>
              <a:t>¿Por qué el encendido de la </a:t>
            </a:r>
            <a:r>
              <a:rPr lang="es-CO" sz="2400" dirty="0" err="1" smtClean="0">
                <a:solidFill>
                  <a:schemeClr val="accent1">
                    <a:lumMod val="75000"/>
                  </a:schemeClr>
                </a:solidFill>
                <a:effectLst>
                  <a:outerShdw blurRad="38100" dist="38100" dir="2700000" algn="tl">
                    <a:srgbClr val="000000">
                      <a:alpha val="43137"/>
                    </a:srgbClr>
                  </a:outerShdw>
                </a:effectLst>
              </a:rPr>
              <a:t>Menorá</a:t>
            </a:r>
            <a:r>
              <a:rPr lang="es-CO" sz="2400" dirty="0" smtClean="0">
                <a:solidFill>
                  <a:schemeClr val="accent1">
                    <a:lumMod val="75000"/>
                  </a:schemeClr>
                </a:solidFill>
                <a:effectLst>
                  <a:outerShdw blurRad="38100" dist="38100" dir="2700000" algn="tl">
                    <a:srgbClr val="000000">
                      <a:alpha val="43137"/>
                    </a:srgbClr>
                  </a:outerShdw>
                </a:effectLst>
              </a:rPr>
              <a:t> era más importante que la presentación de ofrendas? </a:t>
            </a:r>
          </a:p>
          <a:p>
            <a:endParaRPr lang="es-CO" sz="2400" dirty="0" smtClean="0">
              <a:solidFill>
                <a:schemeClr val="accent1">
                  <a:lumMod val="75000"/>
                </a:schemeClr>
              </a:solidFill>
              <a:effectLst>
                <a:outerShdw blurRad="38100" dist="38100" dir="2700000" algn="tl">
                  <a:srgbClr val="000000">
                    <a:alpha val="43137"/>
                  </a:srgbClr>
                </a:outerShdw>
              </a:effectLst>
            </a:endParaRPr>
          </a:p>
          <a:p>
            <a:r>
              <a:rPr lang="es-CO" sz="2400" dirty="0" smtClean="0">
                <a:solidFill>
                  <a:schemeClr val="accent1">
                    <a:lumMod val="75000"/>
                  </a:schemeClr>
                </a:solidFill>
                <a:effectLst>
                  <a:outerShdw blurRad="38100" dist="38100" dir="2700000" algn="tl">
                    <a:srgbClr val="000000">
                      <a:alpha val="43137"/>
                    </a:srgbClr>
                  </a:outerShdw>
                </a:effectLst>
              </a:rPr>
              <a:t>El Midrash responde que las ofrendas solamente pueden traerse cuando hay </a:t>
            </a:r>
            <a:r>
              <a:rPr lang="es-CO" sz="2400" dirty="0" err="1" smtClean="0">
                <a:solidFill>
                  <a:schemeClr val="accent1">
                    <a:lumMod val="75000"/>
                  </a:schemeClr>
                </a:solidFill>
                <a:effectLst>
                  <a:outerShdw blurRad="38100" dist="38100" dir="2700000" algn="tl">
                    <a:srgbClr val="000000">
                      <a:alpha val="43137"/>
                    </a:srgbClr>
                  </a:outerShdw>
                </a:effectLst>
              </a:rPr>
              <a:t>Beit</a:t>
            </a:r>
            <a:r>
              <a:rPr lang="es-CO" sz="2400" dirty="0" smtClean="0">
                <a:solidFill>
                  <a:schemeClr val="accent1">
                    <a:lumMod val="75000"/>
                  </a:schemeClr>
                </a:solidFill>
                <a:effectLst>
                  <a:outerShdw blurRad="38100" dist="38100" dir="2700000" algn="tl">
                    <a:srgbClr val="000000">
                      <a:alpha val="43137"/>
                    </a:srgbClr>
                  </a:outerShdw>
                </a:effectLst>
              </a:rPr>
              <a:t> ha </a:t>
            </a:r>
            <a:r>
              <a:rPr lang="es-CO" sz="2400" dirty="0" err="1" smtClean="0">
                <a:solidFill>
                  <a:schemeClr val="accent1">
                    <a:lumMod val="75000"/>
                  </a:schemeClr>
                </a:solidFill>
                <a:effectLst>
                  <a:outerShdw blurRad="38100" dist="38100" dir="2700000" algn="tl">
                    <a:srgbClr val="000000">
                      <a:alpha val="43137"/>
                    </a:srgbClr>
                  </a:outerShdw>
                </a:effectLst>
              </a:rPr>
              <a:t>Mikdash</a:t>
            </a:r>
            <a:r>
              <a:rPr lang="es-CO" sz="2400" dirty="0" smtClean="0">
                <a:solidFill>
                  <a:schemeClr val="accent1">
                    <a:lumMod val="75000"/>
                  </a:schemeClr>
                </a:solidFill>
                <a:effectLst>
                  <a:outerShdw blurRad="38100" dist="38100" dir="2700000" algn="tl">
                    <a:srgbClr val="000000">
                      <a:alpha val="43137"/>
                    </a:srgbClr>
                  </a:outerShdw>
                </a:effectLst>
              </a:rPr>
              <a:t>, mientras que la mitzvá de la </a:t>
            </a:r>
            <a:r>
              <a:rPr lang="es-CO" sz="2400" dirty="0" err="1" smtClean="0">
                <a:solidFill>
                  <a:schemeClr val="accent1">
                    <a:lumMod val="75000"/>
                  </a:schemeClr>
                </a:solidFill>
                <a:effectLst>
                  <a:outerShdw blurRad="38100" dist="38100" dir="2700000" algn="tl">
                    <a:srgbClr val="000000">
                      <a:alpha val="43137"/>
                    </a:srgbClr>
                  </a:outerShdw>
                </a:effectLst>
              </a:rPr>
              <a:t>Menorá</a:t>
            </a:r>
            <a:r>
              <a:rPr lang="es-CO" sz="2400" dirty="0" smtClean="0">
                <a:solidFill>
                  <a:schemeClr val="accent1">
                    <a:lumMod val="75000"/>
                  </a:schemeClr>
                </a:solidFill>
                <a:effectLst>
                  <a:outerShdw blurRad="38100" dist="38100" dir="2700000" algn="tl">
                    <a:srgbClr val="000000">
                      <a:alpha val="43137"/>
                    </a:srgbClr>
                  </a:outerShdw>
                </a:effectLst>
              </a:rPr>
              <a:t> es eterna. </a:t>
            </a:r>
          </a:p>
          <a:p>
            <a:endParaRPr lang="es-CO" sz="2400" dirty="0" smtClean="0">
              <a:solidFill>
                <a:schemeClr val="accent1">
                  <a:lumMod val="75000"/>
                </a:schemeClr>
              </a:solidFill>
              <a:effectLst>
                <a:outerShdw blurRad="38100" dist="38100" dir="2700000" algn="tl">
                  <a:srgbClr val="000000">
                    <a:alpha val="43137"/>
                  </a:srgbClr>
                </a:outerShdw>
              </a:effectLst>
            </a:endParaRPr>
          </a:p>
          <a:p>
            <a:r>
              <a:rPr lang="es-CO" sz="2400" dirty="0" smtClean="0">
                <a:solidFill>
                  <a:schemeClr val="accent1">
                    <a:lumMod val="75000"/>
                  </a:schemeClr>
                </a:solidFill>
                <a:effectLst>
                  <a:outerShdw blurRad="38100" dist="38100" dir="2700000" algn="tl">
                    <a:srgbClr val="000000">
                      <a:alpha val="43137"/>
                    </a:srgbClr>
                  </a:outerShdw>
                </a:effectLst>
              </a:rPr>
              <a:t>Pero entonces nos preguntamos: ahora que no hay </a:t>
            </a:r>
            <a:r>
              <a:rPr lang="es-CO" sz="2400" dirty="0" err="1" smtClean="0">
                <a:solidFill>
                  <a:schemeClr val="accent1">
                    <a:lumMod val="75000"/>
                  </a:schemeClr>
                </a:solidFill>
                <a:effectLst>
                  <a:outerShdw blurRad="38100" dist="38100" dir="2700000" algn="tl">
                    <a:srgbClr val="000000">
                      <a:alpha val="43137"/>
                    </a:srgbClr>
                  </a:outerShdw>
                </a:effectLst>
              </a:rPr>
              <a:t>Beit</a:t>
            </a:r>
            <a:r>
              <a:rPr lang="es-CO" sz="2400" dirty="0" smtClean="0">
                <a:solidFill>
                  <a:schemeClr val="accent1">
                    <a:lumMod val="75000"/>
                  </a:schemeClr>
                </a:solidFill>
                <a:effectLst>
                  <a:outerShdw blurRad="38100" dist="38100" dir="2700000" algn="tl">
                    <a:srgbClr val="000000">
                      <a:alpha val="43137"/>
                    </a:srgbClr>
                  </a:outerShdw>
                </a:effectLst>
              </a:rPr>
              <a:t> ha </a:t>
            </a:r>
            <a:r>
              <a:rPr lang="es-CO" sz="2400" dirty="0" err="1" smtClean="0">
                <a:solidFill>
                  <a:schemeClr val="accent1">
                    <a:lumMod val="75000"/>
                  </a:schemeClr>
                </a:solidFill>
                <a:effectLst>
                  <a:outerShdw blurRad="38100" dist="38100" dir="2700000" algn="tl">
                    <a:srgbClr val="000000">
                      <a:alpha val="43137"/>
                    </a:srgbClr>
                  </a:outerShdw>
                </a:effectLst>
              </a:rPr>
              <a:t>Mikdash</a:t>
            </a:r>
            <a:r>
              <a:rPr lang="es-CO" sz="2400" dirty="0" smtClean="0">
                <a:solidFill>
                  <a:schemeClr val="accent1">
                    <a:lumMod val="75000"/>
                  </a:schemeClr>
                </a:solidFill>
                <a:effectLst>
                  <a:outerShdw blurRad="38100" dist="38100" dir="2700000" algn="tl">
                    <a:srgbClr val="000000">
                      <a:alpha val="43137"/>
                    </a:srgbClr>
                  </a:outerShdw>
                </a:effectLst>
              </a:rPr>
              <a:t>, ¿acaso no ha cesado también el encendido de la </a:t>
            </a:r>
            <a:r>
              <a:rPr lang="es-CO" sz="2400" dirty="0" err="1" smtClean="0">
                <a:solidFill>
                  <a:schemeClr val="accent1">
                    <a:lumMod val="75000"/>
                  </a:schemeClr>
                </a:solidFill>
                <a:effectLst>
                  <a:outerShdw blurRad="38100" dist="38100" dir="2700000" algn="tl">
                    <a:srgbClr val="000000">
                      <a:alpha val="43137"/>
                    </a:srgbClr>
                  </a:outerShdw>
                </a:effectLst>
              </a:rPr>
              <a:t>Menorá</a:t>
            </a:r>
            <a:r>
              <a:rPr lang="es-CO" sz="2400" dirty="0" smtClean="0">
                <a:solidFill>
                  <a:schemeClr val="accent1">
                    <a:lumMod val="75000"/>
                  </a:schemeClr>
                </a:solidFill>
                <a:effectLst>
                  <a:outerShdw blurRad="38100" dist="38100" dir="2700000" algn="tl">
                    <a:srgbClr val="000000">
                      <a:alpha val="43137"/>
                    </a:srgbClr>
                  </a:outerShdw>
                </a:effectLst>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a:t>
            </a:r>
            <a:r>
              <a:rPr lang="es-CO" sz="2400" b="1" i="1" u="sng" dirty="0" smtClean="0">
                <a:effectLst>
                  <a:outerShdw blurRad="38100" dist="38100" dir="2700000" algn="tl">
                    <a:srgbClr val="000000">
                      <a:alpha val="43137"/>
                    </a:srgbClr>
                  </a:outerShdw>
                </a:effectLst>
                <a:hlinkClick r:id="rId4"/>
              </a:rPr>
              <a:t>–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8:2</a:t>
            </a:r>
            <a:endParaRPr lang="es-CO" sz="2400" b="1" i="1" u="sng" dirty="0" smtClean="0">
              <a:effectLst>
                <a:outerShdw blurRad="38100" dist="38100" dir="2700000" algn="tl">
                  <a:srgbClr val="000000">
                    <a:alpha val="43137"/>
                  </a:srgbClr>
                </a:outerShdw>
              </a:effectLst>
            </a:endParaRPr>
          </a:p>
          <a:p>
            <a:r>
              <a:rPr lang="es-CO" sz="2400" b="1" i="1" dirty="0" smtClean="0">
                <a:solidFill>
                  <a:srgbClr val="C00000"/>
                </a:solidFill>
                <a:effectLst>
                  <a:outerShdw blurRad="38100" dist="38100" dir="2700000" algn="tl">
                    <a:srgbClr val="000000">
                      <a:alpha val="43137"/>
                    </a:srgbClr>
                  </a:outerShdw>
                </a:effectLst>
              </a:rPr>
              <a:t>“Cuando encendáis las luces" </a:t>
            </a:r>
            <a:endParaRPr lang="es-CO" sz="2400" b="1" dirty="0" smtClean="0">
              <a:solidFill>
                <a:srgbClr val="C00000"/>
              </a:solidFill>
              <a:effectLst>
                <a:outerShdw blurRad="38100" dist="38100" dir="2700000" algn="tl">
                  <a:srgbClr val="000000">
                    <a:alpha val="43137"/>
                  </a:srgbClr>
                </a:outerShdw>
              </a:effectLst>
              <a:latin typeface="Calibri" charset="0"/>
            </a:endParaRPr>
          </a:p>
          <a:p>
            <a:r>
              <a:rPr lang="es-CO" sz="2400" dirty="0" smtClean="0">
                <a:solidFill>
                  <a:schemeClr val="accent1">
                    <a:lumMod val="75000"/>
                  </a:schemeClr>
                </a:solidFill>
                <a:effectLst>
                  <a:outerShdw blurRad="38100" dist="38100" dir="2700000" algn="tl">
                    <a:srgbClr val="000000">
                      <a:alpha val="43137"/>
                    </a:srgbClr>
                  </a:outerShdw>
                </a:effectLst>
              </a:rPr>
              <a:t>En realidad, la </a:t>
            </a:r>
            <a:r>
              <a:rPr lang="es-CO" sz="2400" dirty="0" err="1" smtClean="0">
                <a:solidFill>
                  <a:schemeClr val="accent1">
                    <a:lumMod val="75000"/>
                  </a:schemeClr>
                </a:solidFill>
                <a:effectLst>
                  <a:outerShdw blurRad="38100" dist="38100" dir="2700000" algn="tl">
                    <a:srgbClr val="000000">
                      <a:alpha val="43137"/>
                    </a:srgbClr>
                  </a:outerShdw>
                </a:effectLst>
              </a:rPr>
              <a:t>Menorá</a:t>
            </a:r>
            <a:r>
              <a:rPr lang="es-CO" sz="2400" dirty="0" smtClean="0">
                <a:solidFill>
                  <a:schemeClr val="accent1">
                    <a:lumMod val="75000"/>
                  </a:schemeClr>
                </a:solidFill>
                <a:effectLst>
                  <a:outerShdw blurRad="38100" dist="38100" dir="2700000" algn="tl">
                    <a:srgbClr val="000000">
                      <a:alpha val="43137"/>
                    </a:srgbClr>
                  </a:outerShdw>
                </a:effectLst>
              </a:rPr>
              <a:t> perdura inclusive después de la destrucción del </a:t>
            </a:r>
            <a:r>
              <a:rPr lang="es-CO" sz="2400" dirty="0" err="1" smtClean="0">
                <a:solidFill>
                  <a:schemeClr val="accent1">
                    <a:lumMod val="75000"/>
                  </a:schemeClr>
                </a:solidFill>
                <a:effectLst>
                  <a:outerShdw blurRad="38100" dist="38100" dir="2700000" algn="tl">
                    <a:srgbClr val="000000">
                      <a:alpha val="43137"/>
                    </a:srgbClr>
                  </a:outerShdw>
                </a:effectLst>
              </a:rPr>
              <a:t>Beit</a:t>
            </a:r>
            <a:r>
              <a:rPr lang="es-CO" sz="2400" dirty="0" smtClean="0">
                <a:solidFill>
                  <a:schemeClr val="accent1">
                    <a:lumMod val="75000"/>
                  </a:schemeClr>
                </a:solidFill>
                <a:effectLst>
                  <a:outerShdw blurRad="38100" dist="38100" dir="2700000" algn="tl">
                    <a:srgbClr val="000000">
                      <a:alpha val="43137"/>
                    </a:srgbClr>
                  </a:outerShdw>
                </a:effectLst>
              </a:rPr>
              <a:t> ha </a:t>
            </a:r>
            <a:r>
              <a:rPr lang="es-CO" sz="2400" dirty="0" err="1" smtClean="0">
                <a:solidFill>
                  <a:schemeClr val="accent1">
                    <a:lumMod val="75000"/>
                  </a:schemeClr>
                </a:solidFill>
                <a:effectLst>
                  <a:outerShdw blurRad="38100" dist="38100" dir="2700000" algn="tl">
                    <a:srgbClr val="000000">
                      <a:alpha val="43137"/>
                    </a:srgbClr>
                  </a:outerShdw>
                </a:effectLst>
              </a:rPr>
              <a:t>Mikdash</a:t>
            </a:r>
            <a:r>
              <a:rPr lang="es-CO" sz="2400" dirty="0" smtClean="0">
                <a:solidFill>
                  <a:schemeClr val="accent1">
                    <a:lumMod val="75000"/>
                  </a:schemeClr>
                </a:solidFill>
                <a:effectLst>
                  <a:outerShdw blurRad="38100" dist="38100" dir="2700000" algn="tl">
                    <a:srgbClr val="000000">
                      <a:alpha val="43137"/>
                    </a:srgbClr>
                  </a:outerShdw>
                </a:effectLst>
              </a:rPr>
              <a:t>, a través de los descendientes de Aarón, los </a:t>
            </a:r>
            <a:r>
              <a:rPr lang="es-CO" sz="2400" dirty="0" err="1" smtClean="0">
                <a:solidFill>
                  <a:schemeClr val="accent1">
                    <a:lumMod val="75000"/>
                  </a:schemeClr>
                </a:solidFill>
                <a:effectLst>
                  <a:outerShdw blurRad="38100" dist="38100" dir="2700000" algn="tl">
                    <a:srgbClr val="000000">
                      <a:alpha val="43137"/>
                    </a:srgbClr>
                  </a:outerShdw>
                </a:effectLst>
              </a:rPr>
              <a:t>macabeos</a:t>
            </a:r>
            <a:r>
              <a:rPr lang="es-CO" sz="2400" dirty="0" smtClean="0">
                <a:solidFill>
                  <a:schemeClr val="accent1">
                    <a:lumMod val="75000"/>
                  </a:schemeClr>
                </a:solidFill>
                <a:effectLst>
                  <a:outerShdw blurRad="38100" dist="38100" dir="2700000" algn="tl">
                    <a:srgbClr val="000000">
                      <a:alpha val="43137"/>
                    </a:srgbClr>
                  </a:outerShdw>
                </a:effectLst>
              </a:rPr>
              <a:t>, que eran de linaje sacerdotal. </a:t>
            </a:r>
          </a:p>
          <a:p>
            <a:endParaRPr lang="es-CO" sz="2400" dirty="0" smtClean="0">
              <a:solidFill>
                <a:schemeClr val="accent1">
                  <a:lumMod val="75000"/>
                </a:schemeClr>
              </a:solidFill>
              <a:effectLst>
                <a:outerShdw blurRad="38100" dist="38100" dir="2700000" algn="tl">
                  <a:srgbClr val="000000">
                    <a:alpha val="43137"/>
                  </a:srgbClr>
                </a:outerShdw>
              </a:effectLst>
            </a:endParaRPr>
          </a:p>
          <a:p>
            <a:r>
              <a:rPr lang="es-CO" sz="2400" dirty="0" smtClean="0">
                <a:solidFill>
                  <a:schemeClr val="accent1">
                    <a:lumMod val="75000"/>
                  </a:schemeClr>
                </a:solidFill>
                <a:effectLst>
                  <a:outerShdw blurRad="38100" dist="38100" dir="2700000" algn="tl">
                    <a:srgbClr val="000000">
                      <a:alpha val="43137"/>
                    </a:srgbClr>
                  </a:outerShdw>
                </a:effectLst>
              </a:rPr>
              <a:t>La milagrosa victoria de los </a:t>
            </a:r>
            <a:r>
              <a:rPr lang="es-CO" sz="2400" dirty="0" err="1" smtClean="0">
                <a:solidFill>
                  <a:schemeClr val="accent1">
                    <a:lumMod val="75000"/>
                  </a:schemeClr>
                </a:solidFill>
                <a:effectLst>
                  <a:outerShdw blurRad="38100" dist="38100" dir="2700000" algn="tl">
                    <a:srgbClr val="000000">
                      <a:alpha val="43137"/>
                    </a:srgbClr>
                  </a:outerShdw>
                </a:effectLst>
              </a:rPr>
              <a:t>macabeos</a:t>
            </a:r>
            <a:r>
              <a:rPr lang="es-CO" sz="2400" dirty="0" smtClean="0">
                <a:solidFill>
                  <a:schemeClr val="accent1">
                    <a:lumMod val="75000"/>
                  </a:schemeClr>
                </a:solidFill>
                <a:effectLst>
                  <a:outerShdw blurRad="38100" dist="38100" dir="2700000" algn="tl">
                    <a:srgbClr val="000000">
                      <a:alpha val="43137"/>
                    </a:srgbClr>
                  </a:outerShdw>
                </a:effectLst>
              </a:rPr>
              <a:t> ante los griegos, en los días de </a:t>
            </a:r>
            <a:r>
              <a:rPr lang="es-CO" sz="2400" dirty="0" err="1" smtClean="0">
                <a:solidFill>
                  <a:schemeClr val="accent1">
                    <a:lumMod val="75000"/>
                  </a:schemeClr>
                </a:solidFill>
                <a:effectLst>
                  <a:outerShdw blurRad="38100" dist="38100" dir="2700000" algn="tl">
                    <a:srgbClr val="000000">
                      <a:alpha val="43137"/>
                    </a:srgbClr>
                  </a:outerShdw>
                </a:effectLst>
              </a:rPr>
              <a:t>Januka</a:t>
            </a:r>
            <a:r>
              <a:rPr lang="es-CO" sz="2400" dirty="0" smtClean="0">
                <a:solidFill>
                  <a:schemeClr val="accent1">
                    <a:lumMod val="75000"/>
                  </a:schemeClr>
                </a:solidFill>
                <a:effectLst>
                  <a:outerShdw blurRad="38100" dist="38100" dir="2700000" algn="tl">
                    <a:srgbClr val="000000">
                      <a:alpha val="43137"/>
                    </a:srgbClr>
                  </a:outerShdw>
                </a:effectLst>
              </a:rPr>
              <a:t>, ha de ser conmemorada eternamente con el encendido de las luces. Ese fue el consuelo que Hashem le dio a Aarón: que la </a:t>
            </a:r>
            <a:r>
              <a:rPr lang="es-CO" sz="2400" dirty="0" err="1" smtClean="0">
                <a:solidFill>
                  <a:schemeClr val="accent1">
                    <a:lumMod val="75000"/>
                  </a:schemeClr>
                </a:solidFill>
                <a:effectLst>
                  <a:outerShdw blurRad="38100" dist="38100" dir="2700000" algn="tl">
                    <a:srgbClr val="000000">
                      <a:alpha val="43137"/>
                    </a:srgbClr>
                  </a:outerShdw>
                </a:effectLst>
              </a:rPr>
              <a:t>Menorá</a:t>
            </a:r>
            <a:r>
              <a:rPr lang="es-CO" sz="2400" dirty="0" smtClean="0">
                <a:solidFill>
                  <a:schemeClr val="accent1">
                    <a:lumMod val="75000"/>
                  </a:schemeClr>
                </a:solidFill>
                <a:effectLst>
                  <a:outerShdw blurRad="38100" dist="38100" dir="2700000" algn="tl">
                    <a:srgbClr val="000000">
                      <a:alpha val="43137"/>
                    </a:srgbClr>
                  </a:outerShdw>
                </a:effectLst>
              </a:rPr>
              <a:t> viviría eternamente en cada hogar judío con las luces de </a:t>
            </a:r>
            <a:r>
              <a:rPr lang="es-CO" sz="2400" dirty="0" err="1" smtClean="0">
                <a:solidFill>
                  <a:schemeClr val="accent1">
                    <a:lumMod val="75000"/>
                  </a:schemeClr>
                </a:solidFill>
                <a:effectLst>
                  <a:outerShdw blurRad="38100" dist="38100" dir="2700000" algn="tl">
                    <a:srgbClr val="000000">
                      <a:alpha val="43137"/>
                    </a:srgbClr>
                  </a:outerShdw>
                </a:effectLst>
              </a:rPr>
              <a:t>Januka</a:t>
            </a:r>
            <a:r>
              <a:rPr lang="es-CO" sz="2400" dirty="0" smtClean="0">
                <a:solidFill>
                  <a:schemeClr val="accent1">
                    <a:lumMod val="75000"/>
                  </a:schemeClr>
                </a:solidFill>
                <a:effectLst>
                  <a:outerShdw blurRad="38100" dist="38100" dir="2700000" algn="tl">
                    <a:srgbClr val="000000">
                      <a:alpha val="43137"/>
                    </a:srgbClr>
                  </a:outerShdw>
                </a:effectLst>
              </a:rPr>
              <a:t>. </a:t>
            </a:r>
          </a:p>
          <a:p>
            <a:endParaRPr lang="en-US" sz="2400" dirty="0">
              <a:solidFill>
                <a:schemeClr val="accent1">
                  <a:lumMod val="7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2:14 - 4:7</a:t>
            </a:r>
            <a:endParaRPr lang="es-CO" sz="2400" b="1" i="1" u="sng" dirty="0" smtClean="0">
              <a:solidFill>
                <a:srgbClr val="FF9933"/>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2:14. Canta y regocíjate, oh hija de Sión, pues he aquí que Yo vendré (a </a:t>
            </a:r>
            <a:r>
              <a:rPr lang="es-CO" sz="2200" dirty="0" err="1" smtClean="0">
                <a:solidFill>
                  <a:srgbClr val="C00000"/>
                </a:solidFill>
                <a:effectLst>
                  <a:outerShdw blurRad="38100" dist="38100" dir="2700000" algn="tl">
                    <a:srgbClr val="000000">
                      <a:alpha val="43137"/>
                    </a:srgbClr>
                  </a:outerShdw>
                </a:effectLst>
              </a:rPr>
              <a:t>Jerusalem</a:t>
            </a:r>
            <a:r>
              <a:rPr lang="es-CO" sz="2200" dirty="0" smtClean="0">
                <a:solidFill>
                  <a:srgbClr val="C00000"/>
                </a:solidFill>
                <a:effectLst>
                  <a:outerShdw blurRad="38100" dist="38100" dir="2700000" algn="tl">
                    <a:srgbClr val="000000">
                      <a:alpha val="43137"/>
                    </a:srgbClr>
                  </a:outerShdw>
                </a:effectLst>
              </a:rPr>
              <a:t>) y habitaré en medio de ti, dice el Eterno.</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2:15. Y muchas naciones se unirán al Eterno en aquel día, y serán para Mí por pueblo, y Yo habitaré en medio de ti; y sabrás que el Eterno de las huestes me ha enviado (a mí, Zacarías), para anunciarte esto.</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2:16. Y el Eterno poseerá a Judá (como) porción suya en la tierra santa, y nuevamente escogerá a </a:t>
            </a:r>
            <a:r>
              <a:rPr lang="es-CO" sz="2200" dirty="0" err="1" smtClean="0">
                <a:solidFill>
                  <a:srgbClr val="C00000"/>
                </a:solidFill>
                <a:effectLst>
                  <a:outerShdw blurRad="38100" dist="38100" dir="2700000" algn="tl">
                    <a:srgbClr val="000000">
                      <a:alpha val="43137"/>
                    </a:srgbClr>
                  </a:outerShdw>
                </a:effectLst>
              </a:rPr>
              <a:t>Jerusalem</a:t>
            </a:r>
            <a:r>
              <a:rPr lang="es-CO" sz="2200" dirty="0" smtClean="0">
                <a:solidFill>
                  <a:srgbClr val="C00000"/>
                </a:solidFill>
                <a:effectLst>
                  <a:outerShdw blurRad="38100" dist="38100" dir="2700000" algn="tl">
                    <a:srgbClr val="000000">
                      <a:alpha val="43137"/>
                    </a:srgbClr>
                  </a:outerShdw>
                </a:effectLst>
              </a:rPr>
              <a:t>.</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2:17. ¡Guarde silencio toda criatura delante del Eterno, porque se levantó de su santa morada!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2:14 - 4:7</a:t>
            </a:r>
            <a:endParaRPr lang="es-CO" sz="2400" b="1" i="1" u="sng" dirty="0" smtClean="0">
              <a:solidFill>
                <a:srgbClr val="FF9933"/>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3:1. Y El me mostró (en visión) al sumo sacerdote Josué (</a:t>
            </a:r>
            <a:r>
              <a:rPr lang="es-CO" sz="2200" dirty="0" err="1" smtClean="0">
                <a:solidFill>
                  <a:srgbClr val="C00000"/>
                </a:solidFill>
                <a:effectLst>
                  <a:outerShdw blurRad="38100" dist="38100" dir="2700000" algn="tl">
                    <a:srgbClr val="000000">
                      <a:alpha val="43137"/>
                    </a:srgbClr>
                  </a:outerShdw>
                </a:effectLst>
              </a:rPr>
              <a:t>Yehoshúa</a:t>
            </a:r>
            <a:r>
              <a:rPr lang="es-CO" sz="2200" dirty="0" smtClean="0">
                <a:solidFill>
                  <a:srgbClr val="C00000"/>
                </a:solidFill>
                <a:effectLst>
                  <a:outerShdw blurRad="38100" dist="38100" dir="2700000" algn="tl">
                    <a:srgbClr val="000000">
                      <a:alpha val="43137"/>
                    </a:srgbClr>
                  </a:outerShdw>
                </a:effectLst>
              </a:rPr>
              <a:t>), que estaba en pie delante del ángel del Eterno, y al </a:t>
            </a:r>
            <a:r>
              <a:rPr lang="es-CO" sz="2200" dirty="0" err="1" smtClean="0">
                <a:solidFill>
                  <a:srgbClr val="C00000"/>
                </a:solidFill>
                <a:effectLst>
                  <a:outerShdw blurRad="38100" dist="38100" dir="2700000" algn="tl">
                    <a:srgbClr val="000000">
                      <a:alpha val="43137"/>
                    </a:srgbClr>
                  </a:outerShdw>
                </a:effectLst>
              </a:rPr>
              <a:t>satán</a:t>
            </a:r>
            <a:r>
              <a:rPr lang="es-CO" sz="2200" dirty="0" smtClean="0">
                <a:solidFill>
                  <a:srgbClr val="C00000"/>
                </a:solidFill>
                <a:effectLst>
                  <a:outerShdw blurRad="38100" dist="38100" dir="2700000" algn="tl">
                    <a:srgbClr val="000000">
                      <a:alpha val="43137"/>
                    </a:srgbClr>
                  </a:outerShdw>
                </a:effectLst>
              </a:rPr>
              <a:t> que estaba a su diestra para acusarle (porque sus hijos habían tomado mujeres idólatras y prohibidas al sacerdocio).</a:t>
            </a:r>
            <a:r>
              <a:rPr lang="es-CO" sz="2200" dirty="0" smtClean="0">
                <a:solidFill>
                  <a:srgbClr val="C00000"/>
                </a:solidFill>
                <a:effectLst>
                  <a:outerShdw blurRad="38100" dist="38100" dir="2700000" algn="tl">
                    <a:srgbClr val="000000">
                      <a:alpha val="43137"/>
                    </a:srgbClr>
                  </a:outerShdw>
                </a:effectLst>
              </a:rPr>
              <a:t> </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3:2. Y dijo el Eterno al </a:t>
            </a:r>
            <a:r>
              <a:rPr lang="es-CO" sz="2200" dirty="0" err="1" smtClean="0">
                <a:solidFill>
                  <a:srgbClr val="C00000"/>
                </a:solidFill>
                <a:effectLst>
                  <a:outerShdw blurRad="38100" dist="38100" dir="2700000" algn="tl">
                    <a:srgbClr val="000000">
                      <a:alpha val="43137"/>
                    </a:srgbClr>
                  </a:outerShdw>
                </a:effectLst>
              </a:rPr>
              <a:t>satán</a:t>
            </a:r>
            <a:r>
              <a:rPr lang="es-CO" sz="2200" dirty="0" smtClean="0">
                <a:solidFill>
                  <a:srgbClr val="C00000"/>
                </a:solidFill>
                <a:effectLst>
                  <a:outerShdw blurRad="38100" dist="38100" dir="2700000" algn="tl">
                    <a:srgbClr val="000000">
                      <a:alpha val="43137"/>
                    </a:srgbClr>
                  </a:outerShdw>
                </a:effectLst>
              </a:rPr>
              <a:t>: irgue el Eterno te reprenda, oh </a:t>
            </a:r>
            <a:r>
              <a:rPr lang="es-CO" sz="2200" dirty="0" err="1" smtClean="0">
                <a:solidFill>
                  <a:srgbClr val="C00000"/>
                </a:solidFill>
                <a:effectLst>
                  <a:outerShdw blurRad="38100" dist="38100" dir="2700000" algn="tl">
                    <a:srgbClr val="000000">
                      <a:alpha val="43137"/>
                    </a:srgbClr>
                  </a:outerShdw>
                </a:effectLst>
              </a:rPr>
              <a:t>satán</a:t>
            </a:r>
            <a:r>
              <a:rPr lang="es-CO" sz="2200" dirty="0" smtClean="0">
                <a:solidFill>
                  <a:srgbClr val="C00000"/>
                </a:solidFill>
                <a:effectLst>
                  <a:outerShdw blurRad="38100" dist="38100" dir="2700000" algn="tl">
                    <a:srgbClr val="000000">
                      <a:alpha val="43137"/>
                    </a:srgbClr>
                  </a:outerShdw>
                </a:effectLst>
              </a:rPr>
              <a:t>, te reprenda el Eterno, el que ha escogido a Jerusalén! ¿No es él (Josué) como un tizón arrebatado (salvado) del fuego?</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3:3. Y estaba Josué vestido con ropas sucias (cubierto por el pecado de no haber reprendido a sus hijos); y así estaba en pie delante del ángel.</a:t>
            </a:r>
            <a:r>
              <a:rPr lang="en-US" sz="2200" dirty="0" smtClean="0">
                <a:solidFill>
                  <a:schemeClr val="bg1">
                    <a:lumMod val="50000"/>
                  </a:schemeClr>
                </a:solidFill>
              </a:rPr>
              <a:t/>
            </a:r>
            <a:br>
              <a:rPr lang="en-US" sz="2200" dirty="0" smtClean="0">
                <a:solidFill>
                  <a:schemeClr val="bg1">
                    <a:lumMod val="50000"/>
                  </a:schemeClr>
                </a:solidFill>
              </a:rPr>
            </a:br>
            <a:endParaRPr lang="en-US" sz="22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22:14 - 4:7</a:t>
            </a:r>
            <a:endParaRPr lang="es-CO" sz="2400" b="1" i="1" u="sng" dirty="0" smtClean="0">
              <a:solidFill>
                <a:srgbClr val="FF9933"/>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3:4. Y éste levantó la voz y habló a los otros ángeles que estaban delante de él, diciendo: ¡quitadle las ropas sucias! (separad a sus hijos de las mujeres idólatras). Y a él (a Josué) le dijo: Mira que he hecho que pase de ti tu iniquidad, y te voy a vestir con ricos trajes.</a:t>
            </a:r>
          </a:p>
          <a:p>
            <a:endParaRPr lang="es-CO" sz="2400" dirty="0" smtClean="0">
              <a:solidFill>
                <a:srgbClr val="C00000"/>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3:5. Y yo (Zacarías), recé diciendo: ¡Pongan una mitra pura sobre su cabeza! Y le pusieron la mitra pura sobre su cabeza, y le vistieron con ropas; y el ángel del Eterno estaba siempre allí.</a:t>
            </a:r>
          </a:p>
          <a:p>
            <a:endParaRPr lang="es-CO" sz="2400" dirty="0" smtClean="0">
              <a:solidFill>
                <a:srgbClr val="C00000"/>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3:6. Y el ángel del Eterno advirtió a Josué, diciendo:</a:t>
            </a:r>
            <a:r>
              <a:rPr lang="en-US" sz="2400" dirty="0" smtClean="0">
                <a:solidFill>
                  <a:schemeClr val="bg1">
                    <a:lumMod val="50000"/>
                  </a:schemeClr>
                </a:solidFill>
              </a:rPr>
              <a:t/>
            </a:r>
            <a:br>
              <a:rPr lang="en-US" sz="2400" dirty="0" smtClean="0">
                <a:solidFill>
                  <a:schemeClr val="bg1">
                    <a:lumMod val="50000"/>
                  </a:schemeClr>
                </a:solidFill>
              </a:rPr>
            </a:br>
            <a:endParaRPr lang="en-US"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22:14 - 4:7</a:t>
            </a:r>
            <a:endParaRPr lang="es-CO" sz="2400" b="1" i="1" u="sng" dirty="0" smtClean="0">
              <a:solidFill>
                <a:srgbClr val="FF9933"/>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3:7. Así dice el Eterno de las huestes: Si tus descendientes anduvieren como tú en mis caminos y guardaren mis preceptos, entonces también ellos juzgarán (servirán) como tú a mi casa, y también tendrán la guardia de mis atrios; y te daré libre acceso entre los que están aquí.</a:t>
            </a:r>
          </a:p>
          <a:p>
            <a:endParaRPr lang="es-CO" sz="2400" dirty="0" smtClean="0">
              <a:solidFill>
                <a:srgbClr val="C00000"/>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3:8. Oye pues, oh Josué, sumo sacerdote, tú y tus compañeros (Ananías, Micael y Azarías) que se sientan delante de ti, porque también ellos son merecedores de que se les hagan milagros; porque he aquí que haré crecer la grandeza de mi siervo (Zerubabel).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22:14 - 4:7</a:t>
            </a:r>
            <a:endParaRPr lang="es-CO" sz="2400" b="1" i="1" u="sng" dirty="0" smtClean="0">
              <a:solidFill>
                <a:srgbClr val="FF9933"/>
              </a:solidFill>
              <a:effectLst>
                <a:outerShdw blurRad="38100" dist="38100" dir="2700000" algn="tl">
                  <a:srgbClr val="000000">
                    <a:alpha val="43137"/>
                  </a:srgbClr>
                </a:outerShdw>
              </a:effectLst>
            </a:endParaRP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3:9. Porque he aquí la piedra fundamental del Santuario que he puesto delante de Josué; sobre cada una de las piedras del Santuario estarán siete ojos (estarán muy vigiladas); he aquí que Yo las labraré, dice el Eterno de las huestes; y quitaré la iniquidad de esta tierra de una sola vez.</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3:10. En aquel día, dice el Eterno de las huestes, vosotros convidaréis cada cual a su compañero, para estar debajo de la parra y debajo de la higuera (en estado de tranquilidad). </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4:1. Y volvió el ángel que había hablado conmigo, y me despertó (a mí, Zacarías) como a uno que despiertan de su sueño. </a:t>
            </a:r>
            <a:r>
              <a:rPr lang="en-US" sz="2400" dirty="0" smtClean="0">
                <a:solidFill>
                  <a:schemeClr val="bg1">
                    <a:lumMod val="50000"/>
                  </a:schemeClr>
                </a:solidFill>
              </a:rPr>
              <a:t/>
            </a:r>
            <a:br>
              <a:rPr lang="en-US" sz="2400" dirty="0" smtClean="0">
                <a:solidFill>
                  <a:schemeClr val="bg1">
                    <a:lumMod val="50000"/>
                  </a:schemeClr>
                </a:solidFill>
              </a:rPr>
            </a:br>
            <a:endParaRPr lang="en-US"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22:14 - 4:7</a:t>
            </a:r>
            <a:endParaRPr lang="es-CO" sz="2400" b="1" i="1" u="sng" dirty="0" smtClean="0">
              <a:solidFill>
                <a:srgbClr val="FF9933"/>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4:2. Y me dijo: "¿Qué es lo que ves?" Y yo dije: "He mirado y he aquí un candelabro todo de oro, y su vaso de aceite encima, y sobre él las siete lámparas; y siete tubitos, cada uno de ellos unido a cada. una de las lámparas que están encima de él (el candelabro). </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4:3. Junto a éste hay dos olivos, el uno a la derecha del vaso y el otro a su izquierda". </a:t>
            </a:r>
          </a:p>
          <a:p>
            <a:endParaRPr lang="es-CO" sz="2200" dirty="0" smtClean="0">
              <a:solidFill>
                <a:srgbClr val="C00000"/>
              </a:solidFill>
              <a:effectLst>
                <a:outerShdw blurRad="38100" dist="38100" dir="2700000" algn="tl">
                  <a:srgbClr val="000000">
                    <a:alpha val="43137"/>
                  </a:srgbClr>
                </a:outerShdw>
              </a:effectLst>
            </a:endParaRPr>
          </a:p>
          <a:p>
            <a:r>
              <a:rPr lang="es-CO" sz="2200" dirty="0" smtClean="0">
                <a:solidFill>
                  <a:srgbClr val="C00000"/>
                </a:solidFill>
                <a:effectLst>
                  <a:outerShdw blurRad="38100" dist="38100" dir="2700000" algn="tl">
                    <a:srgbClr val="000000">
                      <a:alpha val="43137"/>
                    </a:srgbClr>
                  </a:outerShdw>
                </a:effectLst>
              </a:rPr>
              <a:t>4:4. Y alcé la voz y dije al ángel que hablaba conmigo: "¿Qué cosas son éstas, señor mío?" </a:t>
            </a:r>
          </a:p>
          <a:p>
            <a:r>
              <a:rPr lang="en-US" sz="2400" dirty="0" smtClean="0">
                <a:solidFill>
                  <a:schemeClr val="bg1">
                    <a:lumMod val="50000"/>
                  </a:schemeClr>
                </a:solidFill>
              </a:rPr>
              <a:t/>
            </a:r>
            <a:br>
              <a:rPr lang="en-US" sz="2400" dirty="0" smtClean="0">
                <a:solidFill>
                  <a:schemeClr val="bg1">
                    <a:lumMod val="50000"/>
                  </a:schemeClr>
                </a:solidFill>
              </a:rPr>
            </a:br>
            <a:endParaRPr lang="en-US"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s-CO" sz="2400" b="1" i="1" dirty="0" smtClean="0">
                <a:solidFill>
                  <a:srgbClr val="FF9933"/>
                </a:solidFill>
                <a:effectLst>
                  <a:outerShdw blurRad="38100" dist="38100" dir="2700000" algn="tl">
                    <a:srgbClr val="000000">
                      <a:alpha val="43137"/>
                    </a:srgbClr>
                  </a:outerShdw>
                </a:effectLst>
              </a:rPr>
              <a:t>Zacarías 22:14 - 4:7</a:t>
            </a:r>
          </a:p>
          <a:p>
            <a:endParaRPr lang="es-CO" sz="2400" b="1" i="1" u="sng" dirty="0" smtClean="0">
              <a:solidFill>
                <a:srgbClr val="FF9933"/>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4:5. Y me respondió el ángel que conmigo hablaba y me dijo: "Trata de entender lo que ellas son", a lo que dije: "No consigo entender, mi señor".</a:t>
            </a:r>
          </a:p>
          <a:p>
            <a:endParaRPr lang="es-CO" sz="2400" dirty="0" smtClean="0">
              <a:solidFill>
                <a:srgbClr val="C00000"/>
              </a:solidFill>
              <a:effectLst>
                <a:outerShdw blurRad="38100" dist="38100" dir="2700000" algn="tl">
                  <a:srgbClr val="000000">
                    <a:alpha val="43137"/>
                  </a:srgbClr>
                </a:outerShdw>
              </a:effectLst>
            </a:endParaRPr>
          </a:p>
          <a:p>
            <a:r>
              <a:rPr lang="es-CO" sz="2400" dirty="0" smtClean="0">
                <a:solidFill>
                  <a:srgbClr val="C00000"/>
                </a:solidFill>
                <a:effectLst>
                  <a:outerShdw blurRad="38100" dist="38100" dir="2700000" algn="tl">
                    <a:srgbClr val="000000">
                      <a:alpha val="43137"/>
                    </a:srgbClr>
                  </a:outerShdw>
                </a:effectLst>
              </a:rPr>
              <a:t>4:6. Y alzó la voz y me dijo: "Esta es la señal del Eterno a Zerubabel, que dice: ¡No por fuerza ni por poder (haréis el Santuario), sino por mi espíritu!, dice el Eterno de las huestes. </a:t>
            </a:r>
            <a:r>
              <a:rPr lang="en-US" sz="2400" dirty="0" smtClean="0">
                <a:solidFill>
                  <a:schemeClr val="bg1">
                    <a:lumMod val="50000"/>
                  </a:schemeClr>
                </a:solidFill>
              </a:rPr>
              <a:t/>
            </a:r>
            <a:br>
              <a:rPr lang="en-US" sz="2400" dirty="0" smtClean="0">
                <a:solidFill>
                  <a:schemeClr val="bg1">
                    <a:lumMod val="50000"/>
                  </a:schemeClr>
                </a:solidFill>
              </a:rPr>
            </a:br>
            <a:endParaRPr lang="en-US"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CO" sz="2400" b="1" i="1" u="sng" dirty="0" smtClean="0">
              <a:solidFill>
                <a:srgbClr val="FF9933"/>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R. </a:t>
            </a:r>
            <a:r>
              <a:rPr lang="es-ES" sz="2400" dirty="0" smtClean="0">
                <a:solidFill>
                  <a:schemeClr val="bg2">
                    <a:lumMod val="25000"/>
                  </a:schemeClr>
                </a:solidFill>
                <a:effectLst>
                  <a:outerShdw blurRad="38100" dist="38100" dir="2700000" algn="tl">
                    <a:srgbClr val="000000">
                      <a:alpha val="43137"/>
                    </a:srgbClr>
                  </a:outerShdw>
                </a:effectLst>
              </a:rPr>
              <a:t>Dr. Gidon Rothstein</a:t>
            </a:r>
          </a:p>
          <a:p>
            <a:r>
              <a:rPr lang="es-ES" sz="2400" dirty="0" smtClean="0">
                <a:solidFill>
                  <a:schemeClr val="bg2">
                    <a:lumMod val="25000"/>
                  </a:schemeClr>
                </a:solidFill>
                <a:effectLst>
                  <a:outerShdw blurRad="38100" dist="38100" dir="2700000" algn="tl">
                    <a:srgbClr val="000000">
                      <a:alpha val="43137"/>
                    </a:srgbClr>
                  </a:outerShdw>
                </a:effectLst>
              </a:rPr>
              <a:t>Curiosamente, </a:t>
            </a:r>
            <a:r>
              <a:rPr lang="es-ES" sz="2400" dirty="0" smtClean="0">
                <a:solidFill>
                  <a:schemeClr val="bg2">
                    <a:lumMod val="25000"/>
                  </a:schemeClr>
                </a:solidFill>
                <a:effectLst>
                  <a:outerShdw blurRad="38100" dist="38100" dir="2700000" algn="tl">
                    <a:srgbClr val="000000">
                      <a:alpha val="43137"/>
                    </a:srgbClr>
                  </a:outerShdw>
                </a:effectLst>
              </a:rPr>
              <a:t>esta Haftará </a:t>
            </a:r>
            <a:r>
              <a:rPr lang="es-ES" sz="2400" dirty="0" smtClean="0">
                <a:solidFill>
                  <a:schemeClr val="bg2">
                    <a:lumMod val="25000"/>
                  </a:schemeClr>
                </a:solidFill>
                <a:effectLst>
                  <a:outerShdw blurRad="38100" dist="38100" dir="2700000" algn="tl">
                    <a:srgbClr val="000000">
                      <a:alpha val="43137"/>
                    </a:srgbClr>
                  </a:outerShdw>
                </a:effectLst>
              </a:rPr>
              <a:t>es </a:t>
            </a:r>
            <a:r>
              <a:rPr lang="es-ES" sz="2400" dirty="0" smtClean="0">
                <a:solidFill>
                  <a:schemeClr val="bg2">
                    <a:lumMod val="25000"/>
                  </a:schemeClr>
                </a:solidFill>
                <a:effectLst>
                  <a:outerShdw blurRad="38100" dist="38100" dir="2700000" algn="tl">
                    <a:srgbClr val="000000">
                      <a:alpha val="43137"/>
                    </a:srgbClr>
                  </a:outerShdw>
                </a:effectLst>
              </a:rPr>
              <a:t>la misma </a:t>
            </a:r>
            <a:r>
              <a:rPr lang="es-ES" sz="2400" dirty="0" smtClean="0">
                <a:solidFill>
                  <a:schemeClr val="bg2">
                    <a:lumMod val="25000"/>
                  </a:schemeClr>
                </a:solidFill>
                <a:effectLst>
                  <a:outerShdw blurRad="38100" dist="38100" dir="2700000" algn="tl">
                    <a:srgbClr val="000000">
                      <a:alpha val="43137"/>
                    </a:srgbClr>
                  </a:outerShdw>
                </a:effectLst>
              </a:rPr>
              <a:t>que para </a:t>
            </a:r>
            <a:r>
              <a:rPr lang="es-ES" sz="2400" dirty="0" smtClean="0">
                <a:solidFill>
                  <a:schemeClr val="bg2">
                    <a:lumMod val="25000"/>
                  </a:schemeClr>
                </a:solidFill>
                <a:effectLst>
                  <a:outerShdw blurRad="38100" dist="38100" dir="2700000" algn="tl">
                    <a:srgbClr val="000000">
                      <a:alpha val="43137"/>
                    </a:srgbClr>
                  </a:outerShdw>
                </a:effectLst>
              </a:rPr>
              <a:t>el </a:t>
            </a:r>
            <a:r>
              <a:rPr lang="es-ES" sz="2400" dirty="0" smtClean="0">
                <a:solidFill>
                  <a:schemeClr val="bg2">
                    <a:lumMod val="25000"/>
                  </a:schemeClr>
                </a:solidFill>
                <a:effectLst>
                  <a:outerShdw blurRad="38100" dist="38100" dir="2700000" algn="tl">
                    <a:srgbClr val="000000">
                      <a:alpha val="43137"/>
                    </a:srgbClr>
                  </a:outerShdw>
                </a:effectLst>
              </a:rPr>
              <a:t>primera Shabat de </a:t>
            </a:r>
            <a:r>
              <a:rPr lang="es-ES" sz="2400" dirty="0" smtClean="0">
                <a:solidFill>
                  <a:schemeClr val="bg2">
                    <a:lumMod val="25000"/>
                  </a:schemeClr>
                </a:solidFill>
                <a:effectLst>
                  <a:outerShdw blurRad="38100" dist="38100" dir="2700000" algn="tl">
                    <a:srgbClr val="000000">
                      <a:alpha val="43137"/>
                    </a:srgbClr>
                  </a:outerShdw>
                </a:effectLst>
              </a:rPr>
              <a:t>Hanuká. </a:t>
            </a:r>
          </a:p>
          <a:p>
            <a:r>
              <a:rPr lang="es-ES" sz="2400" dirty="0" smtClean="0">
                <a:solidFill>
                  <a:schemeClr val="bg2">
                    <a:lumMod val="25000"/>
                  </a:schemeClr>
                </a:solidFill>
                <a:effectLst>
                  <a:outerShdw blurRad="38100" dist="38100" dir="2700000" algn="tl">
                    <a:srgbClr val="000000">
                      <a:alpha val="43137"/>
                    </a:srgbClr>
                  </a:outerShdw>
                </a:effectLst>
              </a:rPr>
              <a:t>La Haftará </a:t>
            </a:r>
            <a:r>
              <a:rPr lang="es-ES" sz="2400" dirty="0" smtClean="0">
                <a:solidFill>
                  <a:schemeClr val="bg2">
                    <a:lumMod val="25000"/>
                  </a:schemeClr>
                </a:solidFill>
                <a:effectLst>
                  <a:outerShdw blurRad="38100" dist="38100" dir="2700000" algn="tl">
                    <a:srgbClr val="000000">
                      <a:alpha val="43137"/>
                    </a:srgbClr>
                  </a:outerShdw>
                </a:effectLst>
              </a:rPr>
              <a:t>comienza catorce versos antes de </a:t>
            </a:r>
            <a:r>
              <a:rPr lang="es-ES" sz="2400" dirty="0" smtClean="0">
                <a:solidFill>
                  <a:schemeClr val="bg2">
                    <a:lumMod val="25000"/>
                  </a:schemeClr>
                </a:solidFill>
                <a:effectLst>
                  <a:outerShdw blurRad="38100" dist="38100" dir="2700000" algn="tl">
                    <a:srgbClr val="000000">
                      <a:alpha val="43137"/>
                    </a:srgbClr>
                  </a:outerShdw>
                </a:effectLst>
              </a:rPr>
              <a:t>que la </a:t>
            </a:r>
            <a:r>
              <a:rPr lang="es-ES" sz="2400" dirty="0" smtClean="0">
                <a:solidFill>
                  <a:schemeClr val="bg2">
                    <a:lumMod val="25000"/>
                  </a:schemeClr>
                </a:solidFill>
                <a:effectLst>
                  <a:outerShdw blurRad="38100" dist="38100" dir="2700000" algn="tl">
                    <a:srgbClr val="000000">
                      <a:alpha val="43137"/>
                    </a:srgbClr>
                  </a:outerShdw>
                </a:effectLst>
              </a:rPr>
              <a:t>Menorá </a:t>
            </a:r>
            <a:r>
              <a:rPr lang="es-ES" sz="2400" dirty="0" smtClean="0">
                <a:solidFill>
                  <a:schemeClr val="bg2">
                    <a:lumMod val="25000"/>
                  </a:schemeClr>
                </a:solidFill>
                <a:effectLst>
                  <a:outerShdw blurRad="38100" dist="38100" dir="2700000" algn="tl">
                    <a:srgbClr val="000000">
                      <a:alpha val="43137"/>
                    </a:srgbClr>
                  </a:outerShdw>
                </a:effectLst>
              </a:rPr>
              <a:t>sea mencionada, </a:t>
            </a:r>
            <a:r>
              <a:rPr lang="es-ES" sz="2400" dirty="0" smtClean="0">
                <a:solidFill>
                  <a:schemeClr val="bg2">
                    <a:lumMod val="25000"/>
                  </a:schemeClr>
                </a:solidFill>
                <a:effectLst>
                  <a:outerShdw blurRad="38100" dist="38100" dir="2700000" algn="tl">
                    <a:srgbClr val="000000">
                      <a:alpha val="43137"/>
                    </a:srgbClr>
                  </a:outerShdw>
                </a:effectLst>
              </a:rPr>
              <a:t>y se detiene antes de que la visión se </a:t>
            </a:r>
            <a:r>
              <a:rPr lang="es-ES" sz="2400" dirty="0" smtClean="0">
                <a:solidFill>
                  <a:schemeClr val="bg2">
                    <a:lumMod val="25000"/>
                  </a:schemeClr>
                </a:solidFill>
                <a:effectLst>
                  <a:outerShdw blurRad="38100" dist="38100" dir="2700000" algn="tl">
                    <a:srgbClr val="000000">
                      <a:alpha val="43137"/>
                    </a:srgbClr>
                  </a:outerShdw>
                </a:effectLst>
              </a:rPr>
              <a:t>explique </a:t>
            </a:r>
            <a:r>
              <a:rPr lang="es-ES" sz="2400" dirty="0" smtClean="0">
                <a:solidFill>
                  <a:schemeClr val="bg2">
                    <a:lumMod val="25000"/>
                  </a:schemeClr>
                </a:solidFill>
                <a:effectLst>
                  <a:outerShdw blurRad="38100" dist="38100" dir="2700000" algn="tl">
                    <a:srgbClr val="000000">
                      <a:alpha val="43137"/>
                    </a:srgbClr>
                  </a:outerShdw>
                </a:effectLst>
              </a:rPr>
              <a:t>completamente (el simbolismo de las ramas del olivo se elabora justo después </a:t>
            </a:r>
            <a:r>
              <a:rPr lang="es-ES" sz="2400" dirty="0" smtClean="0">
                <a:solidFill>
                  <a:schemeClr val="bg2">
                    <a:lumMod val="25000"/>
                  </a:schemeClr>
                </a:solidFill>
                <a:effectLst>
                  <a:outerShdw blurRad="38100" dist="38100" dir="2700000" algn="tl">
                    <a:srgbClr val="000000">
                      <a:alpha val="43137"/>
                    </a:srgbClr>
                  </a:outerShdw>
                </a:effectLst>
              </a:rPr>
              <a:t>que detenemos </a:t>
            </a:r>
            <a:r>
              <a:rPr lang="es-ES" sz="2400" dirty="0" smtClean="0">
                <a:solidFill>
                  <a:schemeClr val="bg2">
                    <a:lumMod val="25000"/>
                  </a:schemeClr>
                </a:solidFill>
                <a:effectLst>
                  <a:outerShdw blurRad="38100" dist="38100" dir="2700000" algn="tl">
                    <a:srgbClr val="000000">
                      <a:alpha val="43137"/>
                    </a:srgbClr>
                  </a:outerShdw>
                </a:effectLst>
              </a:rPr>
              <a:t>nuestra lectura</a:t>
            </a:r>
            <a:r>
              <a:rPr lang="es-ES" sz="2400" dirty="0" smtClean="0">
                <a:solidFill>
                  <a:schemeClr val="bg2">
                    <a:lumMod val="25000"/>
                  </a:schemeClr>
                </a:solidFill>
                <a:effectLst>
                  <a:outerShdw blurRad="38100" dist="38100" dir="2700000" algn="tl">
                    <a:srgbClr val="000000">
                      <a:alpha val="43137"/>
                    </a:srgbClr>
                  </a:outerShdw>
                </a:effectLst>
              </a:rPr>
              <a:t>).</a:t>
            </a:r>
          </a:p>
          <a:p>
            <a:r>
              <a:rPr lang="es-ES" sz="2400" dirty="0" smtClean="0">
                <a:solidFill>
                  <a:schemeClr val="bg2">
                    <a:lumMod val="25000"/>
                  </a:schemeClr>
                </a:solidFill>
                <a:effectLst>
                  <a:outerShdw blurRad="38100" dist="38100" dir="2700000" algn="tl">
                    <a:srgbClr val="000000">
                      <a:alpha val="43137"/>
                    </a:srgbClr>
                  </a:outerShdw>
                </a:effectLst>
              </a:rPr>
              <a:t>La primera sección de la </a:t>
            </a:r>
            <a:r>
              <a:rPr lang="es-ES" sz="2400" dirty="0" smtClean="0">
                <a:solidFill>
                  <a:schemeClr val="bg2">
                    <a:lumMod val="25000"/>
                  </a:schemeClr>
                </a:solidFill>
                <a:effectLst>
                  <a:outerShdw blurRad="38100" dist="38100" dir="2700000" algn="tl">
                    <a:srgbClr val="000000">
                      <a:alpha val="43137"/>
                    </a:srgbClr>
                  </a:outerShdw>
                </a:effectLst>
              </a:rPr>
              <a:t>Haftará se ve a </a:t>
            </a:r>
            <a:r>
              <a:rPr lang="es-ES" sz="2400" dirty="0" smtClean="0">
                <a:solidFill>
                  <a:schemeClr val="bg2">
                    <a:lumMod val="25000"/>
                  </a:schemeClr>
                </a:solidFill>
                <a:effectLst>
                  <a:outerShdw blurRad="38100" dist="38100" dir="2700000" algn="tl">
                    <a:srgbClr val="000000">
                      <a:alpha val="43137"/>
                    </a:srgbClr>
                  </a:outerShdw>
                </a:effectLst>
              </a:rPr>
              <a:t>Zacarías diciendo a Jerusalén para regocijarse en su futura redención, cuando Dios vendrá y </a:t>
            </a:r>
            <a:r>
              <a:rPr lang="es-ES" sz="2400" dirty="0" smtClean="0">
                <a:solidFill>
                  <a:schemeClr val="bg2">
                    <a:lumMod val="25000"/>
                  </a:schemeClr>
                </a:solidFill>
                <a:effectLst>
                  <a:outerShdw blurRad="38100" dist="38100" dir="2700000" algn="tl">
                    <a:srgbClr val="000000">
                      <a:alpha val="43137"/>
                    </a:srgbClr>
                  </a:outerShdw>
                </a:effectLst>
              </a:rPr>
              <a:t>residirá </a:t>
            </a:r>
            <a:r>
              <a:rPr lang="es-ES" sz="2400" dirty="0" smtClean="0">
                <a:solidFill>
                  <a:schemeClr val="bg2">
                    <a:lumMod val="25000"/>
                  </a:schemeClr>
                </a:solidFill>
                <a:effectLst>
                  <a:outerShdw blurRad="38100" dist="38100" dir="2700000" algn="tl">
                    <a:srgbClr val="000000">
                      <a:alpha val="43137"/>
                    </a:srgbClr>
                  </a:outerShdw>
                </a:effectLst>
              </a:rPr>
              <a:t>en medio de ella. </a:t>
            </a:r>
            <a:endParaRPr lang="es-E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La </a:t>
            </a:r>
            <a:r>
              <a:rPr lang="es-ES" sz="2400" dirty="0" smtClean="0">
                <a:solidFill>
                  <a:schemeClr val="bg2">
                    <a:lumMod val="25000"/>
                  </a:schemeClr>
                </a:solidFill>
                <a:effectLst>
                  <a:outerShdw blurRad="38100" dist="38100" dir="2700000" algn="tl">
                    <a:srgbClr val="000000">
                      <a:alpha val="43137"/>
                    </a:srgbClr>
                  </a:outerShdw>
                </a:effectLst>
              </a:rPr>
              <a:t>sección se cierra con un llamado a "toda carne" para estar en silencio delante de Dios, después de haber dicho antes que de que "muchas naciones" vendrán a ver a Dios como su deidad también</a:t>
            </a:r>
            <a:r>
              <a:rPr lang="es-ES" sz="2400" dirty="0" smtClean="0">
                <a:solidFill>
                  <a:schemeClr val="bg2">
                    <a:lumMod val="25000"/>
                  </a:schemeClr>
                </a:solidFill>
                <a:effectLst>
                  <a:outerShdw blurRad="38100" dist="38100" dir="2700000" algn="tl">
                    <a:srgbClr val="000000">
                      <a:alpha val="43137"/>
                    </a:srgbClr>
                  </a:outerShdw>
                </a:effectLst>
              </a:rPr>
              <a:t>.</a:t>
            </a:r>
          </a:p>
          <a:p>
            <a:r>
              <a:rPr lang="en-US" sz="2400" dirty="0" smtClean="0">
                <a:solidFill>
                  <a:schemeClr val="bg2">
                    <a:lumMod val="25000"/>
                  </a:schemeClr>
                </a:solidFill>
                <a:effectLst>
                  <a:outerShdw blurRad="38100" dist="38100" dir="2700000" algn="tl">
                    <a:srgbClr val="000000">
                      <a:alpha val="43137"/>
                    </a:srgbClr>
                  </a:outerShdw>
                </a:effectLst>
              </a:rPr>
              <a:t/>
            </a:r>
            <a:br>
              <a:rPr lang="en-US" sz="2400" dirty="0" smtClean="0">
                <a:solidFill>
                  <a:schemeClr val="bg2">
                    <a:lumMod val="25000"/>
                  </a:schemeClr>
                </a:solidFill>
                <a:effectLst>
                  <a:outerShdw blurRad="38100" dist="38100" dir="2700000" algn="tl">
                    <a:srgbClr val="000000">
                      <a:alpha val="43137"/>
                    </a:srgbClr>
                  </a:outerShdw>
                </a:effectLst>
              </a:rPr>
            </a:br>
            <a:r>
              <a:rPr lang="es-ES" sz="2400" dirty="0" smtClean="0">
                <a:solidFill>
                  <a:schemeClr val="bg2">
                    <a:lumMod val="25000"/>
                  </a:schemeClr>
                </a:solidFill>
                <a:effectLst>
                  <a:outerShdw blurRad="38100" dist="38100" dir="2700000" algn="tl">
                    <a:srgbClr val="000000">
                      <a:alpha val="43137"/>
                    </a:srgbClr>
                  </a:outerShdw>
                </a:effectLst>
              </a:rPr>
              <a:t>Note los dos lados, </a:t>
            </a:r>
            <a:r>
              <a:rPr lang="es-ES" sz="2400" dirty="0" smtClean="0">
                <a:solidFill>
                  <a:schemeClr val="bg2">
                    <a:lumMod val="25000"/>
                  </a:schemeClr>
                </a:solidFill>
                <a:effectLst>
                  <a:outerShdw blurRad="38100" dist="38100" dir="2700000" algn="tl">
                    <a:srgbClr val="000000">
                      <a:alpha val="43137"/>
                    </a:srgbClr>
                  </a:outerShdw>
                </a:effectLst>
              </a:rPr>
              <a:t>las otras naciones serán parte del futuro, y aceptarán nuestra versión del único y verdadero Dios. </a:t>
            </a:r>
            <a:r>
              <a:rPr lang="es-ES" sz="2400" dirty="0" smtClean="0">
                <a:solidFill>
                  <a:schemeClr val="bg2">
                    <a:lumMod val="25000"/>
                  </a:schemeClr>
                </a:solidFill>
                <a:effectLst>
                  <a:outerShdw blurRad="38100" dist="38100" dir="2700000" algn="tl">
                    <a:srgbClr val="000000">
                      <a:alpha val="43137"/>
                    </a:srgbClr>
                  </a:outerShdw>
                </a:effectLst>
              </a:rPr>
              <a:t> </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Al </a:t>
            </a:r>
            <a:r>
              <a:rPr lang="es-ES" sz="2400" dirty="0" smtClean="0">
                <a:solidFill>
                  <a:schemeClr val="bg2">
                    <a:lumMod val="25000"/>
                  </a:schemeClr>
                </a:solidFill>
                <a:effectLst>
                  <a:outerShdw blurRad="38100" dist="38100" dir="2700000" algn="tl">
                    <a:srgbClr val="000000">
                      <a:alpha val="43137"/>
                    </a:srgbClr>
                  </a:outerShdw>
                </a:effectLst>
              </a:rPr>
              <a:t>mismo tiempo, la relación judía con Dios seguirá siendo diferente y especial, como Dios es presentado como que </a:t>
            </a:r>
            <a:r>
              <a:rPr lang="es-ES" sz="2400" dirty="0" smtClean="0">
                <a:solidFill>
                  <a:schemeClr val="bg2">
                    <a:lumMod val="25000"/>
                  </a:schemeClr>
                </a:solidFill>
                <a:effectLst>
                  <a:outerShdw blurRad="38100" dist="38100" dir="2700000" algn="tl">
                    <a:srgbClr val="000000">
                      <a:alpha val="43137"/>
                    </a:srgbClr>
                  </a:outerShdw>
                </a:effectLst>
              </a:rPr>
              <a:t>reside </a:t>
            </a:r>
            <a:r>
              <a:rPr lang="es-ES" sz="2400" dirty="0" smtClean="0">
                <a:solidFill>
                  <a:schemeClr val="bg2">
                    <a:lumMod val="25000"/>
                  </a:schemeClr>
                </a:solidFill>
                <a:effectLst>
                  <a:outerShdw blurRad="38100" dist="38100" dir="2700000" algn="tl">
                    <a:srgbClr val="000000">
                      <a:alpha val="43137"/>
                    </a:srgbClr>
                  </a:outerShdw>
                </a:effectLst>
              </a:rPr>
              <a:t>en medio de nosotros. </a:t>
            </a:r>
            <a:endParaRPr lang="es-E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Esa </a:t>
            </a:r>
            <a:r>
              <a:rPr lang="es-ES" sz="2400" dirty="0" smtClean="0">
                <a:solidFill>
                  <a:schemeClr val="bg2">
                    <a:lumMod val="25000"/>
                  </a:schemeClr>
                </a:solidFill>
                <a:effectLst>
                  <a:outerShdw blurRad="38100" dist="38100" dir="2700000" algn="tl">
                    <a:srgbClr val="000000">
                      <a:alpha val="43137"/>
                    </a:srgbClr>
                  </a:outerShdw>
                </a:effectLst>
              </a:rPr>
              <a:t>mezcla de universalismo, que se refiere a compartir todas las naciones </a:t>
            </a:r>
            <a:r>
              <a:rPr lang="es-ES" sz="2400" dirty="0" smtClean="0">
                <a:solidFill>
                  <a:schemeClr val="bg2">
                    <a:lumMod val="25000"/>
                  </a:schemeClr>
                </a:solidFill>
                <a:effectLst>
                  <a:outerShdw blurRad="38100" dist="38100" dir="2700000" algn="tl">
                    <a:srgbClr val="000000">
                      <a:alpha val="43137"/>
                    </a:srgbClr>
                  </a:outerShdw>
                </a:effectLst>
              </a:rPr>
              <a:t>en </a:t>
            </a:r>
            <a:r>
              <a:rPr lang="es-ES" sz="2400" dirty="0" smtClean="0">
                <a:solidFill>
                  <a:schemeClr val="bg2">
                    <a:lumMod val="25000"/>
                  </a:schemeClr>
                </a:solidFill>
                <a:effectLst>
                  <a:outerShdw blurRad="38100" dist="38100" dir="2700000" algn="tl">
                    <a:srgbClr val="000000">
                      <a:alpha val="43137"/>
                    </a:srgbClr>
                  </a:outerShdw>
                </a:effectLst>
              </a:rPr>
              <a:t>el futuro que anhelamos, y el particularismo, siendo conscientes de que somos y siempre será especial y diferente, caracteriza el judaísmo y nuestra visión del futuro</a:t>
            </a:r>
            <a:r>
              <a:rPr lang="es-ES" sz="2400" dirty="0" smtClean="0">
                <a:solidFill>
                  <a:schemeClr val="bg2">
                    <a:lumMod val="25000"/>
                  </a:schemeClr>
                </a:solidFill>
                <a:effectLst>
                  <a:outerShdw blurRad="38100" dist="38100" dir="2700000" algn="tl">
                    <a:srgbClr val="000000">
                      <a:alpha val="43137"/>
                    </a:srgbClr>
                  </a:outerShdw>
                </a:effectLst>
              </a:rPr>
              <a:t>.</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Pasando al resto de la Haftará, capítulos 3 y 4 parecen contar de dos profecías diferentes, </a:t>
            </a:r>
            <a:r>
              <a:rPr lang="es-ES" sz="2400" dirty="0" smtClean="0">
                <a:solidFill>
                  <a:schemeClr val="bg2">
                    <a:lumMod val="25000"/>
                  </a:schemeClr>
                </a:solidFill>
                <a:effectLst>
                  <a:outerShdw blurRad="38100" dist="38100" dir="2700000" algn="tl">
                    <a:srgbClr val="000000">
                      <a:alpha val="43137"/>
                    </a:srgbClr>
                  </a:outerShdw>
                </a:effectLst>
              </a:rPr>
              <a:t>una </a:t>
            </a:r>
            <a:r>
              <a:rPr lang="es-ES" sz="2400" dirty="0" smtClean="0">
                <a:solidFill>
                  <a:schemeClr val="bg2">
                    <a:lumMod val="25000"/>
                  </a:schemeClr>
                </a:solidFill>
                <a:effectLst>
                  <a:outerShdw blurRad="38100" dist="38100" dir="2700000" algn="tl">
                    <a:srgbClr val="000000">
                      <a:alpha val="43137"/>
                    </a:srgbClr>
                  </a:outerShdw>
                </a:effectLst>
              </a:rPr>
              <a:t>en el que Zacarías ve </a:t>
            </a:r>
            <a:r>
              <a:rPr lang="es-ES" sz="2400" dirty="0" smtClean="0">
                <a:solidFill>
                  <a:schemeClr val="bg2">
                    <a:lumMod val="25000"/>
                  </a:schemeClr>
                </a:solidFill>
                <a:effectLst>
                  <a:outerShdw blurRad="38100" dist="38100" dir="2700000" algn="tl">
                    <a:srgbClr val="000000">
                      <a:alpha val="43137"/>
                    </a:srgbClr>
                  </a:outerShdw>
                </a:effectLst>
              </a:rPr>
              <a:t>a Josué</a:t>
            </a:r>
            <a:r>
              <a:rPr lang="es-ES" sz="2400" dirty="0" smtClean="0">
                <a:solidFill>
                  <a:schemeClr val="bg2">
                    <a:lumMod val="25000"/>
                  </a:schemeClr>
                </a:solidFill>
                <a:effectLst>
                  <a:outerShdw blurRad="38100" dist="38100" dir="2700000" algn="tl">
                    <a:srgbClr val="000000">
                      <a:alpha val="43137"/>
                    </a:srgbClr>
                  </a:outerShdw>
                </a:effectLst>
              </a:rPr>
              <a:t>, el sumo sacerdote, y </a:t>
            </a:r>
            <a:r>
              <a:rPr lang="es-ES" sz="2400" dirty="0" smtClean="0">
                <a:solidFill>
                  <a:schemeClr val="bg2">
                    <a:lumMod val="25000"/>
                  </a:schemeClr>
                </a:solidFill>
                <a:effectLst>
                  <a:outerShdw blurRad="38100" dist="38100" dir="2700000" algn="tl">
                    <a:srgbClr val="000000">
                      <a:alpha val="43137"/>
                    </a:srgbClr>
                  </a:outerShdw>
                </a:effectLst>
              </a:rPr>
              <a:t>el satán </a:t>
            </a:r>
            <a:r>
              <a:rPr lang="es-ES" sz="2400" dirty="0" smtClean="0">
                <a:solidFill>
                  <a:schemeClr val="bg2">
                    <a:lumMod val="25000"/>
                  </a:schemeClr>
                </a:solidFill>
                <a:effectLst>
                  <a:outerShdw blurRad="38100" dist="38100" dir="2700000" algn="tl">
                    <a:srgbClr val="000000">
                      <a:alpha val="43137"/>
                    </a:srgbClr>
                  </a:outerShdw>
                </a:effectLst>
              </a:rPr>
              <a:t>estaba a su derecha y vestido con ropa sucia.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La segunda, </a:t>
            </a:r>
            <a:r>
              <a:rPr lang="es-ES" sz="2400" dirty="0" smtClean="0">
                <a:solidFill>
                  <a:schemeClr val="bg2">
                    <a:lumMod val="25000"/>
                  </a:schemeClr>
                </a:solidFill>
                <a:effectLst>
                  <a:outerShdw blurRad="38100" dist="38100" dir="2700000" algn="tl">
                    <a:srgbClr val="000000">
                      <a:alpha val="43137"/>
                    </a:srgbClr>
                  </a:outerShdw>
                </a:effectLst>
              </a:rPr>
              <a:t>la visión </a:t>
            </a:r>
            <a:r>
              <a:rPr lang="es-ES" sz="2400" dirty="0" smtClean="0">
                <a:solidFill>
                  <a:schemeClr val="bg2">
                    <a:lumMod val="25000"/>
                  </a:schemeClr>
                </a:solidFill>
                <a:effectLst>
                  <a:outerShdw blurRad="38100" dist="38100" dir="2700000" algn="tl">
                    <a:srgbClr val="000000">
                      <a:alpha val="43137"/>
                    </a:srgbClr>
                  </a:outerShdw>
                </a:effectLst>
              </a:rPr>
              <a:t>de la Menorá, </a:t>
            </a:r>
            <a:r>
              <a:rPr lang="es-ES" sz="2400" dirty="0" smtClean="0">
                <a:solidFill>
                  <a:schemeClr val="bg2">
                    <a:lumMod val="25000"/>
                  </a:schemeClr>
                </a:solidFill>
                <a:effectLst>
                  <a:outerShdw blurRad="38100" dist="38100" dir="2700000" algn="tl">
                    <a:srgbClr val="000000">
                      <a:alpha val="43137"/>
                    </a:srgbClr>
                  </a:outerShdw>
                </a:effectLst>
              </a:rPr>
              <a:t>capítulo 4, habla de la Menorá que Zacarías vio. </a:t>
            </a:r>
            <a:endParaRPr lang="es-E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La </a:t>
            </a:r>
            <a:r>
              <a:rPr lang="es-ES" sz="2400" dirty="0" smtClean="0">
                <a:solidFill>
                  <a:schemeClr val="bg2">
                    <a:lumMod val="25000"/>
                  </a:schemeClr>
                </a:solidFill>
                <a:effectLst>
                  <a:outerShdw blurRad="38100" dist="38100" dir="2700000" algn="tl">
                    <a:srgbClr val="000000">
                      <a:alpha val="43137"/>
                    </a:srgbClr>
                  </a:outerShdw>
                </a:effectLst>
              </a:rPr>
              <a:t>agrupación tradicional del texto divide las visiones de manera diferente, agrupando el Sumo Sacerdote con la visión de la Menorá y su simbolismo.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Después </a:t>
            </a:r>
            <a:r>
              <a:rPr lang="es-ES" sz="2400" dirty="0" smtClean="0">
                <a:solidFill>
                  <a:schemeClr val="bg2">
                    <a:lumMod val="25000"/>
                  </a:schemeClr>
                </a:solidFill>
                <a:effectLst>
                  <a:outerShdw blurRad="38100" dist="38100" dir="2700000" algn="tl">
                    <a:srgbClr val="000000">
                      <a:alpha val="43137"/>
                    </a:srgbClr>
                  </a:outerShdw>
                </a:effectLst>
              </a:rPr>
              <a:t>de una pausa completa, se nos da la interpretación de otros aspectos de la visión </a:t>
            </a:r>
            <a:r>
              <a:rPr lang="es-ES" sz="2400" dirty="0" smtClean="0">
                <a:solidFill>
                  <a:schemeClr val="bg2">
                    <a:lumMod val="25000"/>
                  </a:schemeClr>
                </a:solidFill>
                <a:effectLst>
                  <a:outerShdw blurRad="38100" dist="38100" dir="2700000" algn="tl">
                    <a:srgbClr val="000000">
                      <a:alpha val="43137"/>
                    </a:srgbClr>
                  </a:outerShdw>
                </a:effectLst>
              </a:rPr>
              <a:t>Menorá.</a:t>
            </a:r>
          </a:p>
          <a:p>
            <a:r>
              <a:rPr lang="es-ES" sz="2400" dirty="0" smtClean="0">
                <a:solidFill>
                  <a:schemeClr val="bg2">
                    <a:lumMod val="25000"/>
                  </a:schemeClr>
                </a:solidFill>
                <a:effectLst>
                  <a:outerShdw blurRad="38100" dist="38100" dir="2700000" algn="tl">
                    <a:srgbClr val="000000">
                      <a:alpha val="43137"/>
                    </a:srgbClr>
                  </a:outerShdw>
                </a:effectLst>
              </a:rPr>
              <a:t>En la primera historia, </a:t>
            </a:r>
            <a:r>
              <a:rPr lang="es-ES" sz="2400" dirty="0" smtClean="0">
                <a:solidFill>
                  <a:schemeClr val="bg2">
                    <a:lumMod val="25000"/>
                  </a:schemeClr>
                </a:solidFill>
                <a:effectLst>
                  <a:outerShdw blurRad="38100" dist="38100" dir="2700000" algn="tl">
                    <a:srgbClr val="000000">
                      <a:alpha val="43137"/>
                    </a:srgbClr>
                  </a:outerShdw>
                </a:effectLst>
              </a:rPr>
              <a:t>Josué </a:t>
            </a:r>
            <a:r>
              <a:rPr lang="es-ES" sz="2400" dirty="0" smtClean="0">
                <a:solidFill>
                  <a:schemeClr val="bg2">
                    <a:lumMod val="25000"/>
                  </a:schemeClr>
                </a:solidFill>
                <a:effectLst>
                  <a:outerShdw blurRad="38100" dist="38100" dir="2700000" algn="tl">
                    <a:srgbClr val="000000">
                      <a:alpha val="43137"/>
                    </a:srgbClr>
                  </a:outerShdw>
                </a:effectLst>
              </a:rPr>
              <a:t>tiene dos problemas que necesitan ser resueltos, </a:t>
            </a:r>
            <a:r>
              <a:rPr lang="es-ES" sz="2400" dirty="0" smtClean="0">
                <a:solidFill>
                  <a:schemeClr val="bg2">
                    <a:lumMod val="25000"/>
                  </a:schemeClr>
                </a:solidFill>
                <a:effectLst>
                  <a:outerShdw blurRad="38100" dist="38100" dir="2700000" algn="tl">
                    <a:srgbClr val="000000">
                      <a:alpha val="43137"/>
                    </a:srgbClr>
                  </a:outerShdw>
                </a:effectLst>
              </a:rPr>
              <a:t>el satán –acusador, </a:t>
            </a:r>
            <a:r>
              <a:rPr lang="es-ES" sz="2400" dirty="0" smtClean="0">
                <a:solidFill>
                  <a:schemeClr val="bg2">
                    <a:lumMod val="25000"/>
                  </a:schemeClr>
                </a:solidFill>
                <a:effectLst>
                  <a:outerShdw blurRad="38100" dist="38100" dir="2700000" algn="tl">
                    <a:srgbClr val="000000">
                      <a:alpha val="43137"/>
                    </a:srgbClr>
                  </a:outerShdw>
                </a:effectLst>
              </a:rPr>
              <a:t>y la ropa. Mientras que Dios cuida </a:t>
            </a:r>
            <a:r>
              <a:rPr lang="es-ES" sz="2400" dirty="0" smtClean="0">
                <a:solidFill>
                  <a:schemeClr val="bg2">
                    <a:lumMod val="25000"/>
                  </a:schemeClr>
                </a:solidFill>
                <a:effectLst>
                  <a:outerShdw blurRad="38100" dist="38100" dir="2700000" algn="tl">
                    <a:srgbClr val="000000">
                      <a:alpha val="43137"/>
                    </a:srgbClr>
                  </a:outerShdw>
                </a:effectLst>
              </a:rPr>
              <a:t>del primero, </a:t>
            </a:r>
            <a:r>
              <a:rPr lang="es-ES" sz="2400" dirty="0" smtClean="0">
                <a:solidFill>
                  <a:schemeClr val="bg2">
                    <a:lumMod val="25000"/>
                  </a:schemeClr>
                </a:solidFill>
                <a:effectLst>
                  <a:outerShdw blurRad="38100" dist="38100" dir="2700000" algn="tl">
                    <a:srgbClr val="000000">
                      <a:alpha val="43137"/>
                    </a:srgbClr>
                  </a:outerShdw>
                </a:effectLst>
              </a:rPr>
              <a:t>la ropa sigue siendo, un recordatorio de que incluso después de superar nuestras malas inclinaciones, las distracciones que nos atraen de servir a Dios, todavía tenemos que limpiarnos de la suciedad de los pecados del pasado.</a:t>
            </a:r>
            <a:endParaRPr lang="en-U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r>
              <a:rPr lang="es-ES" sz="2400" dirty="0" smtClean="0">
                <a:solidFill>
                  <a:schemeClr val="bg2">
                    <a:lumMod val="25000"/>
                  </a:schemeClr>
                </a:solidFill>
                <a:effectLst>
                  <a:outerShdw blurRad="38100" dist="38100" dir="2700000" algn="tl">
                    <a:srgbClr val="000000">
                      <a:alpha val="43137"/>
                    </a:srgbClr>
                  </a:outerShdw>
                </a:effectLst>
              </a:rPr>
              <a:t>Para explicar por qué </a:t>
            </a:r>
            <a:r>
              <a:rPr lang="es-ES" sz="2400" dirty="0" smtClean="0">
                <a:solidFill>
                  <a:schemeClr val="bg2">
                    <a:lumMod val="25000"/>
                  </a:schemeClr>
                </a:solidFill>
                <a:effectLst>
                  <a:outerShdw blurRad="38100" dist="38100" dir="2700000" algn="tl">
                    <a:srgbClr val="000000">
                      <a:alpha val="43137"/>
                    </a:srgbClr>
                  </a:outerShdw>
                </a:effectLst>
              </a:rPr>
              <a:t>está sucia </a:t>
            </a:r>
            <a:r>
              <a:rPr lang="es-ES" sz="2400" dirty="0" smtClean="0">
                <a:solidFill>
                  <a:schemeClr val="bg2">
                    <a:lumMod val="25000"/>
                  </a:schemeClr>
                </a:solidFill>
                <a:effectLst>
                  <a:outerShdw blurRad="38100" dist="38100" dir="2700000" algn="tl">
                    <a:srgbClr val="000000">
                      <a:alpha val="43137"/>
                    </a:srgbClr>
                  </a:outerShdw>
                </a:effectLst>
              </a:rPr>
              <a:t>la ropa del Sumo Sacerdote, </a:t>
            </a:r>
            <a:r>
              <a:rPr lang="es-ES" sz="2400" dirty="0" smtClean="0">
                <a:solidFill>
                  <a:schemeClr val="bg2">
                    <a:lumMod val="25000"/>
                  </a:schemeClr>
                </a:solidFill>
                <a:effectLst>
                  <a:outerShdw blurRad="38100" dist="38100" dir="2700000" algn="tl">
                    <a:srgbClr val="000000">
                      <a:alpha val="43137"/>
                    </a:srgbClr>
                  </a:outerShdw>
                </a:effectLst>
              </a:rPr>
              <a:t>Rashí </a:t>
            </a:r>
            <a:r>
              <a:rPr lang="es-ES" sz="2400" dirty="0" smtClean="0">
                <a:solidFill>
                  <a:schemeClr val="bg2">
                    <a:lumMod val="25000"/>
                  </a:schemeClr>
                </a:solidFill>
                <a:effectLst>
                  <a:outerShdw blurRad="38100" dist="38100" dir="2700000" algn="tl">
                    <a:srgbClr val="000000">
                      <a:alpha val="43137"/>
                    </a:srgbClr>
                  </a:outerShdw>
                </a:effectLst>
              </a:rPr>
              <a:t>dice que se refiere a los descendientes de Josué </a:t>
            </a:r>
            <a:r>
              <a:rPr lang="es-ES" sz="2400" dirty="0" smtClean="0">
                <a:solidFill>
                  <a:schemeClr val="bg2">
                    <a:lumMod val="25000"/>
                  </a:schemeClr>
                </a:solidFill>
                <a:effectLst>
                  <a:outerShdw blurRad="38100" dist="38100" dir="2700000" algn="tl">
                    <a:srgbClr val="000000">
                      <a:alpha val="43137"/>
                    </a:srgbClr>
                  </a:outerShdw>
                </a:effectLst>
              </a:rPr>
              <a:t>que se </a:t>
            </a:r>
            <a:r>
              <a:rPr lang="es-ES" sz="2400" dirty="0" smtClean="0">
                <a:solidFill>
                  <a:schemeClr val="bg2">
                    <a:lumMod val="25000"/>
                  </a:schemeClr>
                </a:solidFill>
                <a:effectLst>
                  <a:outerShdw blurRad="38100" dist="38100" dir="2700000" algn="tl">
                    <a:srgbClr val="000000">
                      <a:alpha val="43137"/>
                    </a:srgbClr>
                  </a:outerShdw>
                </a:effectLst>
              </a:rPr>
              <a:t>casan con </a:t>
            </a:r>
            <a:r>
              <a:rPr lang="es-ES" sz="2400" dirty="0" smtClean="0">
                <a:solidFill>
                  <a:schemeClr val="bg2">
                    <a:lumMod val="25000"/>
                  </a:schemeClr>
                </a:solidFill>
                <a:effectLst>
                  <a:outerShdw blurRad="38100" dist="38100" dir="2700000" algn="tl">
                    <a:srgbClr val="000000">
                      <a:alpha val="43137"/>
                    </a:srgbClr>
                  </a:outerShdw>
                </a:effectLst>
              </a:rPr>
              <a:t>no-Judíos</a:t>
            </a:r>
            <a:r>
              <a:rPr lang="es-ES" sz="2400" dirty="0" smtClean="0">
                <a:solidFill>
                  <a:schemeClr val="bg2">
                    <a:lumMod val="25000"/>
                  </a:schemeClr>
                </a:solidFill>
                <a:effectLst>
                  <a:outerShdw blurRad="38100" dist="38100" dir="2700000" algn="tl">
                    <a:srgbClr val="000000">
                      <a:alpha val="43137"/>
                    </a:srgbClr>
                  </a:outerShdw>
                </a:effectLst>
              </a:rPr>
              <a:t>.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Rashí asume que </a:t>
            </a:r>
            <a:r>
              <a:rPr lang="es-ES" sz="2400" dirty="0" smtClean="0">
                <a:solidFill>
                  <a:schemeClr val="bg2">
                    <a:lumMod val="25000"/>
                  </a:schemeClr>
                </a:solidFill>
                <a:effectLst>
                  <a:outerShdw blurRad="38100" dist="38100" dir="2700000" algn="tl">
                    <a:srgbClr val="000000">
                      <a:alpha val="43137"/>
                    </a:srgbClr>
                  </a:outerShdw>
                </a:effectLst>
              </a:rPr>
              <a:t>las acciones de los hijos y nietos reflejan de nuevo en el antepasado.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No </a:t>
            </a:r>
            <a:r>
              <a:rPr lang="es-ES" sz="2400" dirty="0" smtClean="0">
                <a:solidFill>
                  <a:schemeClr val="bg2">
                    <a:lumMod val="25000"/>
                  </a:schemeClr>
                </a:solidFill>
                <a:effectLst>
                  <a:outerShdw blurRad="38100" dist="38100" dir="2700000" algn="tl">
                    <a:srgbClr val="000000">
                      <a:alpha val="43137"/>
                    </a:srgbClr>
                  </a:outerShdw>
                </a:effectLst>
              </a:rPr>
              <a:t>es suficiente tener hijos; criarlos, </a:t>
            </a:r>
            <a:r>
              <a:rPr lang="es-ES" sz="2400" dirty="0" smtClean="0">
                <a:solidFill>
                  <a:schemeClr val="bg2">
                    <a:lumMod val="25000"/>
                  </a:schemeClr>
                </a:solidFill>
                <a:effectLst>
                  <a:outerShdw blurRad="38100" dist="38100" dir="2700000" algn="tl">
                    <a:srgbClr val="000000">
                      <a:alpha val="43137"/>
                    </a:srgbClr>
                  </a:outerShdw>
                </a:effectLst>
              </a:rPr>
              <a:t>ponerlos en </a:t>
            </a:r>
            <a:r>
              <a:rPr lang="es-ES" sz="2400" dirty="0" smtClean="0">
                <a:solidFill>
                  <a:schemeClr val="bg2">
                    <a:lumMod val="25000"/>
                  </a:schemeClr>
                </a:solidFill>
                <a:effectLst>
                  <a:outerShdw blurRad="38100" dist="38100" dir="2700000" algn="tl">
                    <a:srgbClr val="000000">
                      <a:alpha val="43137"/>
                    </a:srgbClr>
                  </a:outerShdw>
                </a:effectLst>
              </a:rPr>
              <a:t>un camino donde van a criar a sus hijos adecuadamente, es toda una parte de lo que significa haber cumplido con el mandamiento de la procreación</a:t>
            </a:r>
            <a:r>
              <a:rPr lang="es-ES" sz="2400" dirty="0" smtClean="0">
                <a:solidFill>
                  <a:schemeClr val="bg2">
                    <a:lumMod val="25000"/>
                  </a:schemeClr>
                </a:solidFill>
                <a:effectLst>
                  <a:outerShdw blurRad="38100" dist="38100" dir="2700000" algn="tl">
                    <a:srgbClr val="000000">
                      <a:alpha val="43137"/>
                    </a:srgbClr>
                  </a:outerShdw>
                </a:effectLst>
              </a:rPr>
              <a:t>.</a:t>
            </a:r>
          </a:p>
          <a:p>
            <a:r>
              <a:rPr lang="es-ES" sz="2400" dirty="0" smtClean="0">
                <a:solidFill>
                  <a:schemeClr val="bg2">
                    <a:lumMod val="25000"/>
                  </a:schemeClr>
                </a:solidFill>
                <a:effectLst>
                  <a:outerShdw blurRad="38100" dist="38100" dir="2700000" algn="tl">
                    <a:srgbClr val="000000">
                      <a:alpha val="43137"/>
                    </a:srgbClr>
                  </a:outerShdw>
                </a:effectLst>
              </a:rPr>
              <a:t>Un punto de vista alternativo piensa que la ropa de Joshua se ensucia cuando fue arrojado en el fuego. </a:t>
            </a:r>
            <a:endParaRPr lang="es-E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En </a:t>
            </a:r>
            <a:r>
              <a:rPr lang="es-ES" sz="2400" dirty="0" smtClean="0">
                <a:solidFill>
                  <a:schemeClr val="bg2">
                    <a:lumMod val="25000"/>
                  </a:schemeClr>
                </a:solidFill>
                <a:effectLst>
                  <a:outerShdw blurRad="38100" dist="38100" dir="2700000" algn="tl">
                    <a:srgbClr val="000000">
                      <a:alpha val="43137"/>
                    </a:srgbClr>
                  </a:outerShdw>
                </a:effectLst>
              </a:rPr>
              <a:t>esa historia, tras la fuga exitosa de Ananías, Misael y Azarías del horno, Nabucodonosor, desafió a los dos falsos profetas, Acab y Zidkiyah, para </a:t>
            </a:r>
            <a:r>
              <a:rPr lang="es-ES" sz="2400" dirty="0" smtClean="0">
                <a:solidFill>
                  <a:schemeClr val="bg2">
                    <a:lumMod val="25000"/>
                  </a:schemeClr>
                </a:solidFill>
                <a:effectLst>
                  <a:outerShdw blurRad="38100" dist="38100" dir="2700000" algn="tl">
                    <a:srgbClr val="000000">
                      <a:alpha val="43137"/>
                    </a:srgbClr>
                  </a:outerShdw>
                </a:effectLst>
              </a:rPr>
              <a:t>que reprodujeran la </a:t>
            </a:r>
            <a:r>
              <a:rPr lang="es-ES" sz="2400" dirty="0" smtClean="0">
                <a:solidFill>
                  <a:schemeClr val="bg2">
                    <a:lumMod val="25000"/>
                  </a:schemeClr>
                </a:solidFill>
                <a:effectLst>
                  <a:outerShdw blurRad="38100" dist="38100" dir="2700000" algn="tl">
                    <a:srgbClr val="000000">
                      <a:alpha val="43137"/>
                    </a:srgbClr>
                  </a:outerShdw>
                </a:effectLst>
              </a:rPr>
              <a:t>hazaña.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Ellos protestaron diciendo que </a:t>
            </a:r>
            <a:r>
              <a:rPr lang="es-ES" sz="2400" dirty="0" smtClean="0">
                <a:solidFill>
                  <a:schemeClr val="bg2">
                    <a:lumMod val="25000"/>
                  </a:schemeClr>
                </a:solidFill>
                <a:effectLst>
                  <a:outerShdw blurRad="38100" dist="38100" dir="2700000" algn="tl">
                    <a:srgbClr val="000000">
                      <a:alpha val="43137"/>
                    </a:srgbClr>
                  </a:outerShdw>
                </a:effectLst>
              </a:rPr>
              <a:t>eran tres, cuando Ananías y los otros fueron lanzados, y los </a:t>
            </a:r>
            <a:r>
              <a:rPr lang="es-ES" sz="2400" dirty="0" smtClean="0">
                <a:solidFill>
                  <a:schemeClr val="bg2">
                    <a:lumMod val="25000"/>
                  </a:schemeClr>
                </a:solidFill>
                <a:effectLst>
                  <a:outerShdw blurRad="38100" dist="38100" dir="2700000" algn="tl">
                    <a:srgbClr val="000000">
                      <a:alpha val="43137"/>
                    </a:srgbClr>
                  </a:outerShdw>
                </a:effectLst>
              </a:rPr>
              <a:t>números les proveyeron seguridad; </a:t>
            </a:r>
            <a:r>
              <a:rPr lang="es-ES" sz="2400" dirty="0" smtClean="0">
                <a:solidFill>
                  <a:schemeClr val="bg2">
                    <a:lumMod val="25000"/>
                  </a:schemeClr>
                </a:solidFill>
                <a:effectLst>
                  <a:outerShdw blurRad="38100" dist="38100" dir="2700000" algn="tl">
                    <a:srgbClr val="000000">
                      <a:alpha val="43137"/>
                    </a:srgbClr>
                  </a:outerShdw>
                </a:effectLst>
              </a:rPr>
              <a:t>Nabucodonosor estuvo de acuerdo, y </a:t>
            </a:r>
            <a:r>
              <a:rPr lang="es-ES" sz="2400" dirty="0" smtClean="0">
                <a:solidFill>
                  <a:schemeClr val="bg2">
                    <a:lumMod val="25000"/>
                  </a:schemeClr>
                </a:solidFill>
                <a:effectLst>
                  <a:outerShdw blurRad="38100" dist="38100" dir="2700000" algn="tl">
                    <a:srgbClr val="000000">
                      <a:alpha val="43137"/>
                    </a:srgbClr>
                  </a:outerShdw>
                </a:effectLst>
              </a:rPr>
              <a:t>arrojó a Josué </a:t>
            </a:r>
            <a:r>
              <a:rPr lang="es-ES" sz="2400" dirty="0" smtClean="0">
                <a:solidFill>
                  <a:schemeClr val="bg2">
                    <a:lumMod val="25000"/>
                  </a:schemeClr>
                </a:solidFill>
                <a:effectLst>
                  <a:outerShdw blurRad="38100" dist="38100" dir="2700000" algn="tl">
                    <a:srgbClr val="000000">
                      <a:alpha val="43137"/>
                    </a:srgbClr>
                  </a:outerShdw>
                </a:effectLst>
              </a:rPr>
              <a:t>junto con ellos</a:t>
            </a:r>
            <a:r>
              <a:rPr lang="es-ES" sz="2400" dirty="0" smtClean="0">
                <a:solidFill>
                  <a:schemeClr val="bg2">
                    <a:lumMod val="25000"/>
                  </a:schemeClr>
                </a:solidFill>
                <a:effectLst>
                  <a:outerShdw blurRad="38100" dist="38100" dir="2700000" algn="tl">
                    <a:srgbClr val="000000">
                      <a:alpha val="43137"/>
                    </a:srgbClr>
                  </a:outerShdw>
                </a:effectLst>
              </a:rPr>
              <a:t>.</a:t>
            </a:r>
          </a:p>
          <a:p>
            <a:r>
              <a:rPr lang="es-ES" sz="2400" dirty="0" smtClean="0">
                <a:solidFill>
                  <a:schemeClr val="bg2">
                    <a:lumMod val="25000"/>
                  </a:schemeClr>
                </a:solidFill>
                <a:effectLst>
                  <a:outerShdw blurRad="38100" dist="38100" dir="2700000" algn="tl">
                    <a:srgbClr val="000000">
                      <a:alpha val="43137"/>
                    </a:srgbClr>
                  </a:outerShdw>
                </a:effectLst>
              </a:rPr>
              <a:t>En opinión del Talmud, los dos fueron quemados y </a:t>
            </a:r>
            <a:r>
              <a:rPr lang="es-ES" sz="2400" dirty="0" smtClean="0">
                <a:solidFill>
                  <a:schemeClr val="bg2">
                    <a:lumMod val="25000"/>
                  </a:schemeClr>
                </a:solidFill>
                <a:effectLst>
                  <a:outerShdw blurRad="38100" dist="38100" dir="2700000" algn="tl">
                    <a:srgbClr val="000000">
                      <a:alpha val="43137"/>
                    </a:srgbClr>
                  </a:outerShdw>
                </a:effectLst>
              </a:rPr>
              <a:t>Josué salvado, </a:t>
            </a:r>
            <a:r>
              <a:rPr lang="es-ES" sz="2400" dirty="0" smtClean="0">
                <a:solidFill>
                  <a:schemeClr val="bg2">
                    <a:lumMod val="25000"/>
                  </a:schemeClr>
                </a:solidFill>
                <a:effectLst>
                  <a:outerShdw blurRad="38100" dist="38100" dir="2700000" algn="tl">
                    <a:srgbClr val="000000">
                      <a:alpha val="43137"/>
                    </a:srgbClr>
                  </a:outerShdw>
                </a:effectLst>
              </a:rPr>
              <a:t>pero chamuscado por haber sido tirado en </a:t>
            </a:r>
            <a:r>
              <a:rPr lang="es-ES" sz="2400" dirty="0" smtClean="0">
                <a:solidFill>
                  <a:schemeClr val="bg2">
                    <a:lumMod val="25000"/>
                  </a:schemeClr>
                </a:solidFill>
                <a:effectLst>
                  <a:outerShdw blurRad="38100" dist="38100" dir="2700000" algn="tl">
                    <a:srgbClr val="000000">
                      <a:alpha val="43137"/>
                    </a:srgbClr>
                  </a:outerShdw>
                </a:effectLst>
              </a:rPr>
              <a:t>tal </a:t>
            </a:r>
            <a:r>
              <a:rPr lang="es-ES" sz="2400" dirty="0" smtClean="0">
                <a:solidFill>
                  <a:schemeClr val="bg2">
                    <a:lumMod val="25000"/>
                  </a:schemeClr>
                </a:solidFill>
                <a:effectLst>
                  <a:outerShdw blurRad="38100" dist="38100" dir="2700000" algn="tl">
                    <a:srgbClr val="000000">
                      <a:alpha val="43137"/>
                    </a:srgbClr>
                  </a:outerShdw>
                </a:effectLst>
              </a:rPr>
              <a:t>proximidad al mal. </a:t>
            </a:r>
            <a:endParaRPr lang="es-E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Una </a:t>
            </a:r>
            <a:r>
              <a:rPr lang="es-ES" sz="2400" dirty="0" smtClean="0">
                <a:solidFill>
                  <a:schemeClr val="bg2">
                    <a:lumMod val="25000"/>
                  </a:schemeClr>
                </a:solidFill>
                <a:effectLst>
                  <a:outerShdw blurRad="38100" dist="38100" dir="2700000" algn="tl">
                    <a:srgbClr val="000000">
                      <a:alpha val="43137"/>
                    </a:srgbClr>
                  </a:outerShdw>
                </a:effectLst>
              </a:rPr>
              <a:t>vez más, </a:t>
            </a:r>
            <a:r>
              <a:rPr lang="es-ES" sz="2400" dirty="0" smtClean="0">
                <a:solidFill>
                  <a:schemeClr val="bg2">
                    <a:lumMod val="25000"/>
                  </a:schemeClr>
                </a:solidFill>
                <a:effectLst>
                  <a:outerShdw blurRad="38100" dist="38100" dir="2700000" algn="tl">
                    <a:srgbClr val="000000">
                      <a:alpha val="43137"/>
                    </a:srgbClr>
                  </a:outerShdw>
                </a:effectLst>
              </a:rPr>
              <a:t>Josué </a:t>
            </a:r>
            <a:r>
              <a:rPr lang="es-ES" sz="2400" dirty="0" smtClean="0">
                <a:solidFill>
                  <a:schemeClr val="bg2">
                    <a:lumMod val="25000"/>
                  </a:schemeClr>
                </a:solidFill>
                <a:effectLst>
                  <a:outerShdw blurRad="38100" dist="38100" dir="2700000" algn="tl">
                    <a:srgbClr val="000000">
                      <a:alpha val="43137"/>
                    </a:srgbClr>
                  </a:outerShdw>
                </a:effectLst>
              </a:rPr>
              <a:t>es visto como una persona de gran piedad personal </a:t>
            </a:r>
            <a:r>
              <a:rPr lang="es-ES" sz="2400" dirty="0" smtClean="0">
                <a:solidFill>
                  <a:schemeClr val="bg2">
                    <a:lumMod val="25000"/>
                  </a:schemeClr>
                </a:solidFill>
                <a:effectLst>
                  <a:outerShdw blurRad="38100" dist="38100" dir="2700000" algn="tl">
                    <a:srgbClr val="000000">
                      <a:alpha val="43137"/>
                    </a:srgbClr>
                  </a:outerShdw>
                </a:effectLst>
              </a:rPr>
              <a:t>atrapado por los acontecimientos del ambiente que </a:t>
            </a:r>
            <a:r>
              <a:rPr lang="es-ES" sz="2400" dirty="0" smtClean="0">
                <a:solidFill>
                  <a:schemeClr val="bg2">
                    <a:lumMod val="25000"/>
                  </a:schemeClr>
                </a:solidFill>
                <a:effectLst>
                  <a:outerShdw blurRad="38100" dist="38100" dir="2700000" algn="tl">
                    <a:srgbClr val="000000">
                      <a:alpha val="43137"/>
                    </a:srgbClr>
                  </a:outerShdw>
                </a:effectLst>
              </a:rPr>
              <a:t>lo dejan dañado, con la ropa sucia, </a:t>
            </a:r>
            <a:r>
              <a:rPr lang="es-ES" sz="2400" dirty="0" smtClean="0">
                <a:solidFill>
                  <a:schemeClr val="bg2">
                    <a:lumMod val="25000"/>
                  </a:schemeClr>
                </a:solidFill>
                <a:effectLst>
                  <a:outerShdw blurRad="38100" dist="38100" dir="2700000" algn="tl">
                    <a:srgbClr val="000000">
                      <a:alpha val="43137"/>
                    </a:srgbClr>
                  </a:outerShdw>
                </a:effectLst>
              </a:rPr>
              <a:t>como lo informa </a:t>
            </a:r>
            <a:r>
              <a:rPr lang="es-ES" sz="2400" dirty="0" smtClean="0">
                <a:solidFill>
                  <a:schemeClr val="bg2">
                    <a:lumMod val="25000"/>
                  </a:schemeClr>
                </a:solidFill>
                <a:effectLst>
                  <a:outerShdw blurRad="38100" dist="38100" dir="2700000" algn="tl">
                    <a:srgbClr val="000000">
                      <a:alpha val="43137"/>
                    </a:srgbClr>
                  </a:outerShdw>
                </a:effectLst>
              </a:rPr>
              <a:t>la metáfora</a:t>
            </a:r>
            <a:r>
              <a:rPr lang="es-ES" sz="2400" dirty="0" smtClean="0">
                <a:solidFill>
                  <a:schemeClr val="bg2">
                    <a:lumMod val="25000"/>
                  </a:schemeClr>
                </a:solidFill>
                <a:effectLst>
                  <a:outerShdw blurRad="38100" dist="38100" dir="2700000" algn="tl">
                    <a:srgbClr val="000000">
                      <a:alpha val="43137"/>
                    </a:srgbClr>
                  </a:outerShdw>
                </a:effectLst>
              </a:rPr>
              <a:t>.</a:t>
            </a:r>
          </a:p>
          <a:p>
            <a:r>
              <a:rPr lang="es-ES" sz="2400" dirty="0" smtClean="0">
                <a:solidFill>
                  <a:schemeClr val="bg2">
                    <a:lumMod val="25000"/>
                  </a:schemeClr>
                </a:solidFill>
                <a:effectLst>
                  <a:outerShdw blurRad="38100" dist="38100" dir="2700000" algn="tl">
                    <a:srgbClr val="000000">
                      <a:alpha val="43137"/>
                    </a:srgbClr>
                  </a:outerShdw>
                </a:effectLst>
              </a:rPr>
              <a:t>En la visión, los ángeles </a:t>
            </a:r>
            <a:r>
              <a:rPr lang="es-ES" sz="2400" dirty="0" smtClean="0">
                <a:solidFill>
                  <a:schemeClr val="bg2">
                    <a:lumMod val="25000"/>
                  </a:schemeClr>
                </a:solidFill>
                <a:effectLst>
                  <a:outerShdw blurRad="38100" dist="38100" dir="2700000" algn="tl">
                    <a:srgbClr val="000000">
                      <a:alpha val="43137"/>
                    </a:srgbClr>
                  </a:outerShdw>
                </a:effectLst>
              </a:rPr>
              <a:t>reemplazan </a:t>
            </a:r>
            <a:r>
              <a:rPr lang="es-ES" sz="2400" dirty="0" smtClean="0">
                <a:solidFill>
                  <a:schemeClr val="bg2">
                    <a:lumMod val="25000"/>
                  </a:schemeClr>
                </a:solidFill>
                <a:effectLst>
                  <a:outerShdw blurRad="38100" dist="38100" dir="2700000" algn="tl">
                    <a:srgbClr val="000000">
                      <a:alpha val="43137"/>
                    </a:srgbClr>
                  </a:outerShdw>
                </a:effectLst>
              </a:rPr>
              <a:t>la ropa ensuciada de </a:t>
            </a:r>
            <a:r>
              <a:rPr lang="es-ES" sz="2400" dirty="0" smtClean="0">
                <a:solidFill>
                  <a:schemeClr val="bg2">
                    <a:lumMod val="25000"/>
                  </a:schemeClr>
                </a:solidFill>
                <a:effectLst>
                  <a:outerShdw blurRad="38100" dist="38100" dir="2700000" algn="tl">
                    <a:srgbClr val="000000">
                      <a:alpha val="43137"/>
                    </a:srgbClr>
                  </a:outerShdw>
                </a:effectLst>
              </a:rPr>
              <a:t>Josué </a:t>
            </a:r>
            <a:r>
              <a:rPr lang="es-ES" sz="2400" dirty="0" smtClean="0">
                <a:solidFill>
                  <a:schemeClr val="bg2">
                    <a:lumMod val="25000"/>
                  </a:schemeClr>
                </a:solidFill>
                <a:effectLst>
                  <a:outerShdw blurRad="38100" dist="38100" dir="2700000" algn="tl">
                    <a:srgbClr val="000000">
                      <a:alpha val="43137"/>
                    </a:srgbClr>
                  </a:outerShdw>
                </a:effectLst>
              </a:rPr>
              <a:t>con </a:t>
            </a:r>
            <a:r>
              <a:rPr lang="es-ES" sz="2400" dirty="0" smtClean="0">
                <a:solidFill>
                  <a:schemeClr val="bg2">
                    <a:lumMod val="25000"/>
                  </a:schemeClr>
                </a:solidFill>
                <a:effectLst>
                  <a:outerShdw blurRad="38100" dist="38100" dir="2700000" algn="tl">
                    <a:srgbClr val="000000">
                      <a:alpha val="43137"/>
                    </a:srgbClr>
                  </a:outerShdw>
                </a:effectLst>
              </a:rPr>
              <a:t>limpia, </a:t>
            </a:r>
            <a:r>
              <a:rPr lang="es-ES" sz="2400" dirty="0" smtClean="0">
                <a:solidFill>
                  <a:schemeClr val="bg2">
                    <a:lumMod val="25000"/>
                  </a:schemeClr>
                </a:solidFill>
                <a:effectLst>
                  <a:outerShdw blurRad="38100" dist="38100" dir="2700000" algn="tl">
                    <a:srgbClr val="000000">
                      <a:alpha val="43137"/>
                    </a:srgbClr>
                  </a:outerShdw>
                </a:effectLst>
              </a:rPr>
              <a:t>y Zacarías añade que deberían poner </a:t>
            </a:r>
            <a:r>
              <a:rPr lang="es-ES" sz="2400" dirty="0" smtClean="0">
                <a:solidFill>
                  <a:schemeClr val="bg2">
                    <a:lumMod val="25000"/>
                  </a:schemeClr>
                </a:solidFill>
                <a:effectLst>
                  <a:outerShdw blurRad="38100" dist="38100" dir="2700000" algn="tl">
                    <a:srgbClr val="000000">
                      <a:alpha val="43137"/>
                    </a:srgbClr>
                  </a:outerShdw>
                </a:effectLst>
              </a:rPr>
              <a:t>un “turbante puro</a:t>
            </a:r>
            <a:r>
              <a:rPr lang="es-ES" sz="2400" dirty="0" smtClean="0">
                <a:solidFill>
                  <a:schemeClr val="bg2">
                    <a:lumMod val="25000"/>
                  </a:schemeClr>
                </a:solidFill>
                <a:effectLst>
                  <a:outerShdw blurRad="38100" dist="38100" dir="2700000" algn="tl">
                    <a:srgbClr val="000000">
                      <a:alpha val="43137"/>
                    </a:srgbClr>
                  </a:outerShdw>
                </a:effectLst>
              </a:rPr>
              <a:t>" en él.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Cabe </a:t>
            </a:r>
            <a:r>
              <a:rPr lang="es-ES" sz="2400" dirty="0" smtClean="0">
                <a:solidFill>
                  <a:schemeClr val="bg2">
                    <a:lumMod val="25000"/>
                  </a:schemeClr>
                </a:solidFill>
                <a:effectLst>
                  <a:outerShdw blurRad="38100" dist="38100" dir="2700000" algn="tl">
                    <a:srgbClr val="000000">
                      <a:alpha val="43137"/>
                    </a:srgbClr>
                  </a:outerShdw>
                </a:effectLst>
              </a:rPr>
              <a:t>resaltar es que Zacarías dice que lo hagan; no es sólo un testigo, él es un miembro activo del equipo de rehacer </a:t>
            </a:r>
            <a:r>
              <a:rPr lang="es-ES" sz="2400" dirty="0" smtClean="0">
                <a:solidFill>
                  <a:schemeClr val="bg2">
                    <a:lumMod val="25000"/>
                  </a:schemeClr>
                </a:solidFill>
                <a:effectLst>
                  <a:outerShdw blurRad="38100" dist="38100" dir="2700000" algn="tl">
                    <a:srgbClr val="000000">
                      <a:alpha val="43137"/>
                    </a:srgbClr>
                  </a:outerShdw>
                </a:effectLst>
              </a:rPr>
              <a:t>a Josué.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Así</a:t>
            </a:r>
            <a:r>
              <a:rPr lang="es-ES" sz="2400" dirty="0" smtClean="0">
                <a:solidFill>
                  <a:schemeClr val="bg2">
                    <a:lumMod val="25000"/>
                  </a:schemeClr>
                </a:solidFill>
                <a:effectLst>
                  <a:outerShdw blurRad="38100" dist="38100" dir="2700000" algn="tl">
                    <a:srgbClr val="000000">
                      <a:alpha val="43137"/>
                    </a:srgbClr>
                  </a:outerShdw>
                </a:effectLst>
              </a:rPr>
              <a:t>, también, </a:t>
            </a:r>
            <a:r>
              <a:rPr lang="es-ES" sz="2400" dirty="0" smtClean="0">
                <a:solidFill>
                  <a:schemeClr val="bg2">
                    <a:lumMod val="25000"/>
                  </a:schemeClr>
                </a:solidFill>
                <a:effectLst>
                  <a:outerShdw blurRad="38100" dist="38100" dir="2700000" algn="tl">
                    <a:srgbClr val="000000">
                      <a:alpha val="43137"/>
                    </a:srgbClr>
                  </a:outerShdw>
                </a:effectLst>
              </a:rPr>
              <a:t>a Josué </a:t>
            </a:r>
            <a:r>
              <a:rPr lang="es-ES" sz="2400" dirty="0" smtClean="0">
                <a:solidFill>
                  <a:schemeClr val="bg2">
                    <a:lumMod val="25000"/>
                  </a:schemeClr>
                </a:solidFill>
                <a:effectLst>
                  <a:outerShdw blurRad="38100" dist="38100" dir="2700000" algn="tl">
                    <a:srgbClr val="000000">
                      <a:alpha val="43137"/>
                    </a:srgbClr>
                  </a:outerShdw>
                </a:effectLst>
              </a:rPr>
              <a:t>se le dice que él y sus descendientes </a:t>
            </a:r>
            <a:r>
              <a:rPr lang="es-ES" sz="2400" dirty="0" smtClean="0">
                <a:solidFill>
                  <a:schemeClr val="bg2">
                    <a:lumMod val="25000"/>
                  </a:schemeClr>
                </a:solidFill>
                <a:effectLst>
                  <a:outerShdw blurRad="38100" dist="38100" dir="2700000" algn="tl">
                    <a:srgbClr val="000000">
                      <a:alpha val="43137"/>
                    </a:srgbClr>
                  </a:outerShdw>
                </a:effectLst>
              </a:rPr>
              <a:t>pueden garantizarse </a:t>
            </a:r>
            <a:r>
              <a:rPr lang="es-ES" sz="2400" dirty="0" smtClean="0">
                <a:solidFill>
                  <a:schemeClr val="bg2">
                    <a:lumMod val="25000"/>
                  </a:schemeClr>
                </a:solidFill>
                <a:effectLst>
                  <a:outerShdw blurRad="38100" dist="38100" dir="2700000" algn="tl">
                    <a:srgbClr val="000000">
                      <a:alpha val="43137"/>
                    </a:srgbClr>
                  </a:outerShdw>
                </a:effectLst>
              </a:rPr>
              <a:t>un futuro positivo, siempre y cuando </a:t>
            </a:r>
            <a:r>
              <a:rPr lang="es-ES" sz="2400" dirty="0" smtClean="0">
                <a:solidFill>
                  <a:schemeClr val="bg2">
                    <a:lumMod val="25000"/>
                  </a:schemeClr>
                </a:solidFill>
                <a:effectLst>
                  <a:outerShdw blurRad="38100" dist="38100" dir="2700000" algn="tl">
                    <a:srgbClr val="000000">
                      <a:alpha val="43137"/>
                    </a:srgbClr>
                  </a:outerShdw>
                </a:effectLst>
              </a:rPr>
              <a:t>hagan lo </a:t>
            </a:r>
            <a:r>
              <a:rPr lang="es-ES" sz="2400" dirty="0" smtClean="0">
                <a:solidFill>
                  <a:schemeClr val="bg2">
                    <a:lumMod val="25000"/>
                  </a:schemeClr>
                </a:solidFill>
                <a:effectLst>
                  <a:outerShdw blurRad="38100" dist="38100" dir="2700000" algn="tl">
                    <a:srgbClr val="000000">
                      <a:alpha val="43137"/>
                    </a:srgbClr>
                  </a:outerShdw>
                </a:effectLst>
              </a:rPr>
              <a:t>que Dios quiere</a:t>
            </a:r>
            <a:r>
              <a:rPr lang="es-ES" sz="2400" dirty="0" smtClean="0">
                <a:solidFill>
                  <a:schemeClr val="bg2">
                    <a:lumMod val="25000"/>
                  </a:schemeClr>
                </a:solidFill>
                <a:effectLst>
                  <a:outerShdw blurRad="38100" dist="38100" dir="2700000" algn="tl">
                    <a:srgbClr val="000000">
                      <a:alpha val="43137"/>
                    </a:srgbClr>
                  </a:outerShdw>
                </a:effectLst>
              </a:rPr>
              <a:t>.</a:t>
            </a:r>
          </a:p>
          <a:p>
            <a:r>
              <a:rPr lang="es-ES" sz="2400" dirty="0" smtClean="0">
                <a:solidFill>
                  <a:schemeClr val="bg2">
                    <a:lumMod val="25000"/>
                  </a:schemeClr>
                </a:solidFill>
                <a:effectLst>
                  <a:outerShdw blurRad="38100" dist="38100" dir="2700000" algn="tl">
                    <a:srgbClr val="000000">
                      <a:alpha val="43137"/>
                    </a:srgbClr>
                  </a:outerShdw>
                </a:effectLst>
              </a:rPr>
              <a:t>La </a:t>
            </a:r>
            <a:r>
              <a:rPr lang="es-ES" sz="2400" dirty="0" smtClean="0">
                <a:solidFill>
                  <a:schemeClr val="bg2">
                    <a:lumMod val="25000"/>
                  </a:schemeClr>
                </a:solidFill>
                <a:effectLst>
                  <a:outerShdw blurRad="38100" dist="38100" dir="2700000" algn="tl">
                    <a:srgbClr val="000000">
                      <a:alpha val="43137"/>
                    </a:srgbClr>
                  </a:outerShdw>
                </a:effectLst>
              </a:rPr>
              <a:t>disposición de Zacarías </a:t>
            </a:r>
            <a:r>
              <a:rPr lang="es-ES" sz="2400" dirty="0" smtClean="0">
                <a:solidFill>
                  <a:schemeClr val="bg2">
                    <a:lumMod val="25000"/>
                  </a:schemeClr>
                </a:solidFill>
                <a:effectLst>
                  <a:outerShdw blurRad="38100" dist="38100" dir="2700000" algn="tl">
                    <a:srgbClr val="000000">
                      <a:alpha val="43137"/>
                    </a:srgbClr>
                  </a:outerShdw>
                </a:effectLst>
              </a:rPr>
              <a:t>de hacer </a:t>
            </a:r>
            <a:r>
              <a:rPr lang="es-ES" sz="2400" dirty="0" smtClean="0">
                <a:solidFill>
                  <a:schemeClr val="bg2">
                    <a:lumMod val="25000"/>
                  </a:schemeClr>
                </a:solidFill>
                <a:effectLst>
                  <a:outerShdw blurRad="38100" dist="38100" dir="2700000" algn="tl">
                    <a:srgbClr val="000000">
                      <a:alpha val="43137"/>
                    </a:srgbClr>
                  </a:outerShdw>
                </a:effectLst>
              </a:rPr>
              <a:t>una sugerencia tal vez explica por qué se espera </a:t>
            </a:r>
            <a:r>
              <a:rPr lang="es-ES" sz="2400" dirty="0" smtClean="0">
                <a:solidFill>
                  <a:schemeClr val="bg2">
                    <a:lumMod val="25000"/>
                  </a:schemeClr>
                </a:solidFill>
                <a:effectLst>
                  <a:outerShdw blurRad="38100" dist="38100" dir="2700000" algn="tl">
                    <a:srgbClr val="000000">
                      <a:alpha val="43137"/>
                    </a:srgbClr>
                  </a:outerShdw>
                </a:effectLst>
              </a:rPr>
              <a:t>que él comprenda </a:t>
            </a:r>
            <a:r>
              <a:rPr lang="es-ES" sz="2400" dirty="0" smtClean="0">
                <a:solidFill>
                  <a:schemeClr val="bg2">
                    <a:lumMod val="25000"/>
                  </a:schemeClr>
                </a:solidFill>
                <a:effectLst>
                  <a:outerShdw blurRad="38100" dist="38100" dir="2700000" algn="tl">
                    <a:srgbClr val="000000">
                      <a:alpha val="43137"/>
                    </a:srgbClr>
                  </a:outerShdw>
                </a:effectLst>
              </a:rPr>
              <a:t>la visión de la Menorá por su cuenta.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El </a:t>
            </a:r>
            <a:r>
              <a:rPr lang="es-ES" sz="2400" dirty="0" smtClean="0">
                <a:solidFill>
                  <a:schemeClr val="bg2">
                    <a:lumMod val="25000"/>
                  </a:schemeClr>
                </a:solidFill>
                <a:effectLst>
                  <a:outerShdw blurRad="38100" dist="38100" dir="2700000" algn="tl">
                    <a:srgbClr val="000000">
                      <a:alpha val="43137"/>
                    </a:srgbClr>
                  </a:outerShdw>
                </a:effectLst>
              </a:rPr>
              <a:t>ángel le dice que </a:t>
            </a:r>
            <a:r>
              <a:rPr lang="es-ES" sz="2400" dirty="0" smtClean="0">
                <a:solidFill>
                  <a:schemeClr val="bg2">
                    <a:lumMod val="25000"/>
                  </a:schemeClr>
                </a:solidFill>
                <a:effectLst>
                  <a:outerShdw blurRad="38100" dist="38100" dir="2700000" algn="tl">
                    <a:srgbClr val="000000">
                      <a:alpha val="43137"/>
                    </a:srgbClr>
                  </a:outerShdw>
                </a:effectLst>
              </a:rPr>
              <a:t>lo que ve es que </a:t>
            </a:r>
            <a:r>
              <a:rPr lang="es-ES" sz="2400" dirty="0" smtClean="0">
                <a:solidFill>
                  <a:schemeClr val="bg2">
                    <a:lumMod val="25000"/>
                  </a:schemeClr>
                </a:solidFill>
                <a:effectLst>
                  <a:outerShdw blurRad="38100" dist="38100" dir="2700000" algn="tl">
                    <a:srgbClr val="000000">
                      <a:alpha val="43137"/>
                    </a:srgbClr>
                  </a:outerShdw>
                </a:effectLst>
              </a:rPr>
              <a:t>el espíritu de Dios es lo que garantiza el éxito, </a:t>
            </a:r>
            <a:r>
              <a:rPr lang="es-ES" sz="2400" dirty="0" smtClean="0">
                <a:solidFill>
                  <a:schemeClr val="bg2">
                    <a:lumMod val="25000"/>
                  </a:schemeClr>
                </a:solidFill>
                <a:effectLst>
                  <a:outerShdw blurRad="38100" dist="38100" dir="2700000" algn="tl">
                    <a:srgbClr val="000000">
                      <a:alpha val="43137"/>
                    </a:srgbClr>
                  </a:outerShdw>
                </a:effectLst>
              </a:rPr>
              <a:t>lo cual no </a:t>
            </a:r>
            <a:r>
              <a:rPr lang="es-ES" sz="2400" dirty="0" smtClean="0">
                <a:solidFill>
                  <a:schemeClr val="bg2">
                    <a:lumMod val="25000"/>
                  </a:schemeClr>
                </a:solidFill>
                <a:effectLst>
                  <a:outerShdw blurRad="38100" dist="38100" dir="2700000" algn="tl">
                    <a:srgbClr val="000000">
                      <a:alpha val="43137"/>
                    </a:srgbClr>
                  </a:outerShdw>
                </a:effectLst>
              </a:rPr>
              <a:t>acaba de explicar toda la visión. </a:t>
            </a:r>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La Haftará </a:t>
            </a:r>
            <a:r>
              <a:rPr lang="es-ES" sz="2400" dirty="0" smtClean="0">
                <a:solidFill>
                  <a:schemeClr val="bg2">
                    <a:lumMod val="25000"/>
                  </a:schemeClr>
                </a:solidFill>
                <a:effectLst>
                  <a:outerShdw blurRad="38100" dist="38100" dir="2700000" algn="tl">
                    <a:srgbClr val="000000">
                      <a:alpha val="43137"/>
                    </a:srgbClr>
                  </a:outerShdw>
                </a:effectLst>
              </a:rPr>
              <a:t>luego se cierra diciendo que </a:t>
            </a:r>
            <a:r>
              <a:rPr lang="es-ES" sz="2400" dirty="0" smtClean="0">
                <a:solidFill>
                  <a:schemeClr val="bg2">
                    <a:lumMod val="25000"/>
                  </a:schemeClr>
                </a:solidFill>
                <a:effectLst>
                  <a:outerShdw blurRad="38100" dist="38100" dir="2700000" algn="tl">
                    <a:srgbClr val="000000">
                      <a:alpha val="43137"/>
                    </a:srgbClr>
                  </a:outerShdw>
                </a:effectLst>
              </a:rPr>
              <a:t>no hay montaña que pueda </a:t>
            </a:r>
            <a:r>
              <a:rPr lang="es-ES" sz="2400" dirty="0" smtClean="0">
                <a:solidFill>
                  <a:schemeClr val="bg2">
                    <a:lumMod val="25000"/>
                  </a:schemeClr>
                </a:solidFill>
                <a:effectLst>
                  <a:outerShdw blurRad="38100" dist="38100" dir="2700000" algn="tl">
                    <a:srgbClr val="000000">
                      <a:alpha val="43137"/>
                    </a:srgbClr>
                  </a:outerShdw>
                </a:effectLst>
              </a:rPr>
              <a:t>estar delante de </a:t>
            </a:r>
            <a:r>
              <a:rPr lang="es-ES" sz="2400" dirty="0" smtClean="0">
                <a:solidFill>
                  <a:schemeClr val="bg2">
                    <a:lumMod val="25000"/>
                  </a:schemeClr>
                </a:solidFill>
                <a:effectLst>
                  <a:outerShdw blurRad="38100" dist="38100" dir="2700000" algn="tl">
                    <a:srgbClr val="000000">
                      <a:alpha val="43137"/>
                    </a:srgbClr>
                  </a:outerShdw>
                </a:effectLst>
              </a:rPr>
              <a:t>Zerubabel, </a:t>
            </a:r>
            <a:r>
              <a:rPr lang="es-ES" sz="2400" dirty="0" smtClean="0">
                <a:solidFill>
                  <a:schemeClr val="bg2">
                    <a:lumMod val="25000"/>
                  </a:schemeClr>
                </a:solidFill>
                <a:effectLst>
                  <a:outerShdw blurRad="38100" dist="38100" dir="2700000" algn="tl">
                    <a:srgbClr val="000000">
                      <a:alpha val="43137"/>
                    </a:srgbClr>
                  </a:outerShdw>
                </a:effectLst>
              </a:rPr>
              <a:t>y que la primera piedra se convertirá en un edificio de notable belleza.</a:t>
            </a:r>
            <a:endParaRPr lang="en-U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Dado que la profecía de Zacarías se produce durante la reconstrucción del </a:t>
            </a:r>
            <a:r>
              <a:rPr lang="es-ES" sz="2400" dirty="0" smtClean="0">
                <a:solidFill>
                  <a:schemeClr val="bg2">
                    <a:lumMod val="25000"/>
                  </a:schemeClr>
                </a:solidFill>
                <a:effectLst>
                  <a:outerShdw blurRad="38100" dist="38100" dir="2700000" algn="tl">
                    <a:srgbClr val="000000">
                      <a:alpha val="43137"/>
                    </a:srgbClr>
                  </a:outerShdw>
                </a:effectLst>
              </a:rPr>
              <a:t>Segundo Templo</a:t>
            </a:r>
            <a:r>
              <a:rPr lang="es-ES" sz="2400" dirty="0" smtClean="0">
                <a:solidFill>
                  <a:schemeClr val="bg2">
                    <a:lumMod val="25000"/>
                  </a:schemeClr>
                </a:solidFill>
                <a:effectLst>
                  <a:outerShdw blurRad="38100" dist="38100" dir="2700000" algn="tl">
                    <a:srgbClr val="000000">
                      <a:alpha val="43137"/>
                    </a:srgbClr>
                  </a:outerShdw>
                </a:effectLst>
              </a:rPr>
              <a:t>, sus palabras podrían ser vistas como una reacción a la construcción de una casa no </a:t>
            </a:r>
            <a:r>
              <a:rPr lang="es-ES" sz="2400" dirty="0" smtClean="0">
                <a:solidFill>
                  <a:schemeClr val="bg2">
                    <a:lumMod val="25000"/>
                  </a:schemeClr>
                </a:solidFill>
                <a:effectLst>
                  <a:outerShdw blurRad="38100" dist="38100" dir="2700000" algn="tl">
                    <a:srgbClr val="000000">
                      <a:alpha val="43137"/>
                    </a:srgbClr>
                  </a:outerShdw>
                </a:effectLst>
              </a:rPr>
              <a:t>tan </a:t>
            </a:r>
            <a:r>
              <a:rPr lang="es-ES" sz="2400" dirty="0" smtClean="0">
                <a:solidFill>
                  <a:schemeClr val="bg2">
                    <a:lumMod val="25000"/>
                  </a:schemeClr>
                </a:solidFill>
                <a:effectLst>
                  <a:outerShdw blurRad="38100" dist="38100" dir="2700000" algn="tl">
                    <a:srgbClr val="000000">
                      <a:alpha val="43137"/>
                    </a:srgbClr>
                  </a:outerShdw>
                </a:effectLst>
              </a:rPr>
              <a:t>magnífica como </a:t>
            </a:r>
            <a:r>
              <a:rPr lang="es-ES" sz="2400" dirty="0" smtClean="0">
                <a:solidFill>
                  <a:schemeClr val="bg2">
                    <a:lumMod val="25000"/>
                  </a:schemeClr>
                </a:solidFill>
                <a:effectLst>
                  <a:outerShdw blurRad="38100" dist="38100" dir="2700000" algn="tl">
                    <a:srgbClr val="000000">
                      <a:alpha val="43137"/>
                    </a:srgbClr>
                  </a:outerShdw>
                </a:effectLst>
              </a:rPr>
              <a:t>la del </a:t>
            </a:r>
            <a:r>
              <a:rPr lang="es-ES" sz="2400" dirty="0" smtClean="0">
                <a:solidFill>
                  <a:schemeClr val="bg2">
                    <a:lumMod val="25000"/>
                  </a:schemeClr>
                </a:solidFill>
                <a:effectLst>
                  <a:outerShdw blurRad="38100" dist="38100" dir="2700000" algn="tl">
                    <a:srgbClr val="000000">
                      <a:alpha val="43137"/>
                    </a:srgbClr>
                  </a:outerShdw>
                </a:effectLst>
              </a:rPr>
              <a:t>Rey Salomón</a:t>
            </a:r>
            <a:r>
              <a:rPr lang="es-ES" sz="2400" dirty="0" smtClean="0">
                <a:solidFill>
                  <a:schemeClr val="bg2">
                    <a:lumMod val="25000"/>
                  </a:schemeClr>
                </a:solidFill>
                <a:effectLst>
                  <a:outerShdw blurRad="38100" dist="38100" dir="2700000" algn="tl">
                    <a:srgbClr val="000000">
                      <a:alpha val="43137"/>
                    </a:srgbClr>
                  </a:outerShdw>
                </a:effectLst>
              </a:rPr>
              <a:t>.</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effectLst>
                  <a:outerShdw blurRad="38100" dist="38100" dir="2700000" algn="tl">
                    <a:srgbClr val="000000">
                      <a:alpha val="43137"/>
                    </a:srgbClr>
                  </a:outerShdw>
                </a:effectLst>
              </a:rPr>
              <a:t>La Menorá es un signo del Espíritu de Dios, el ingrediente clave para cualquier tipo de éxito en el futuro, ya sea de </a:t>
            </a:r>
            <a:r>
              <a:rPr lang="es-ES" sz="2400" dirty="0" smtClean="0">
                <a:solidFill>
                  <a:schemeClr val="bg2">
                    <a:lumMod val="25000"/>
                  </a:schemeClr>
                </a:solidFill>
                <a:effectLst>
                  <a:outerShdw blurRad="38100" dist="38100" dir="2700000" algn="tl">
                    <a:srgbClr val="000000">
                      <a:alpha val="43137"/>
                    </a:srgbClr>
                  </a:outerShdw>
                </a:effectLst>
              </a:rPr>
              <a:t>Yehoshua</a:t>
            </a:r>
            <a:r>
              <a:rPr lang="es-ES" sz="2400" dirty="0" smtClean="0">
                <a:solidFill>
                  <a:schemeClr val="bg2">
                    <a:lumMod val="25000"/>
                  </a:schemeClr>
                </a:solidFill>
                <a:effectLst>
                  <a:outerShdw blurRad="38100" dist="38100" dir="2700000" algn="tl">
                    <a:srgbClr val="000000">
                      <a:alpha val="43137"/>
                    </a:srgbClr>
                  </a:outerShdw>
                </a:effectLst>
              </a:rPr>
              <a:t>, como en </a:t>
            </a:r>
            <a:r>
              <a:rPr lang="es-ES" sz="2400" dirty="0" smtClean="0">
                <a:solidFill>
                  <a:schemeClr val="bg2">
                    <a:lumMod val="25000"/>
                  </a:schemeClr>
                </a:solidFill>
                <a:effectLst>
                  <a:outerShdw blurRad="38100" dist="38100" dir="2700000" algn="tl">
                    <a:srgbClr val="000000">
                      <a:alpha val="43137"/>
                    </a:srgbClr>
                  </a:outerShdw>
                </a:effectLst>
              </a:rPr>
              <a:t>nuestra Haftará, </a:t>
            </a:r>
            <a:r>
              <a:rPr lang="es-ES" sz="2400" dirty="0" smtClean="0">
                <a:solidFill>
                  <a:schemeClr val="bg2">
                    <a:lumMod val="25000"/>
                  </a:schemeClr>
                </a:solidFill>
                <a:effectLst>
                  <a:outerShdw blurRad="38100" dist="38100" dir="2700000" algn="tl">
                    <a:srgbClr val="000000">
                      <a:alpha val="43137"/>
                    </a:srgbClr>
                  </a:outerShdw>
                </a:effectLst>
              </a:rPr>
              <a:t>o de </a:t>
            </a:r>
            <a:r>
              <a:rPr lang="es-ES" sz="2400" dirty="0" smtClean="0">
                <a:solidFill>
                  <a:schemeClr val="bg2">
                    <a:lumMod val="25000"/>
                  </a:schemeClr>
                </a:solidFill>
                <a:effectLst>
                  <a:outerShdw blurRad="38100" dist="38100" dir="2700000" algn="tl">
                    <a:srgbClr val="000000">
                      <a:alpha val="43137"/>
                    </a:srgbClr>
                  </a:outerShdw>
                </a:effectLst>
              </a:rPr>
              <a:t>Zerubabel, </a:t>
            </a:r>
            <a:r>
              <a:rPr lang="es-ES" sz="2400" dirty="0" smtClean="0">
                <a:solidFill>
                  <a:schemeClr val="bg2">
                    <a:lumMod val="25000"/>
                  </a:schemeClr>
                </a:solidFill>
                <a:effectLst>
                  <a:outerShdw blurRad="38100" dist="38100" dir="2700000" algn="tl">
                    <a:srgbClr val="000000">
                      <a:alpha val="43137"/>
                    </a:srgbClr>
                  </a:outerShdw>
                </a:effectLst>
              </a:rPr>
              <a:t>el líder político de la época de Zacarías.</a:t>
            </a:r>
            <a:endParaRPr lang="en-U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Aunque hay mucho más que decir, lo que hemos visto ya explica por qué esta visión </a:t>
            </a:r>
            <a:r>
              <a:rPr lang="es-ES" sz="2400" dirty="0" smtClean="0">
                <a:solidFill>
                  <a:schemeClr val="bg2">
                    <a:lumMod val="25000"/>
                  </a:schemeClr>
                </a:solidFill>
                <a:effectLst>
                  <a:outerShdw blurRad="38100" dist="38100" dir="2700000" algn="tl">
                    <a:srgbClr val="000000">
                      <a:alpha val="43137"/>
                    </a:srgbClr>
                  </a:outerShdw>
                </a:effectLst>
              </a:rPr>
              <a:t>de la Menorá </a:t>
            </a:r>
            <a:r>
              <a:rPr lang="es-ES" sz="2400" dirty="0" smtClean="0">
                <a:solidFill>
                  <a:schemeClr val="bg2">
                    <a:lumMod val="25000"/>
                  </a:schemeClr>
                </a:solidFill>
                <a:effectLst>
                  <a:outerShdw blurRad="38100" dist="38100" dir="2700000" algn="tl">
                    <a:srgbClr val="000000">
                      <a:alpha val="43137"/>
                    </a:srgbClr>
                  </a:outerShdw>
                </a:effectLst>
              </a:rPr>
              <a:t>conecta tan bien con la lectura de la Torá. </a:t>
            </a:r>
            <a:endParaRPr lang="es-ES" sz="2400" dirty="0" smtClean="0">
              <a:solidFill>
                <a:schemeClr val="bg2">
                  <a:lumMod val="25000"/>
                </a:schemeClr>
              </a:solidFill>
              <a:effectLst>
                <a:outerShdw blurRad="38100" dist="38100" dir="2700000" algn="tl">
                  <a:srgbClr val="000000">
                    <a:alpha val="43137"/>
                  </a:srgbClr>
                </a:outerShdw>
              </a:effectLst>
            </a:endParaRP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Como </a:t>
            </a:r>
            <a:r>
              <a:rPr lang="es-ES" sz="2400" dirty="0" smtClean="0">
                <a:solidFill>
                  <a:schemeClr val="bg2">
                    <a:lumMod val="25000"/>
                  </a:schemeClr>
                </a:solidFill>
                <a:effectLst>
                  <a:outerShdw blurRad="38100" dist="38100" dir="2700000" algn="tl">
                    <a:srgbClr val="000000">
                      <a:alpha val="43137"/>
                    </a:srgbClr>
                  </a:outerShdw>
                </a:effectLst>
              </a:rPr>
              <a:t>nos dice </a:t>
            </a:r>
            <a:r>
              <a:rPr lang="es-ES" sz="2400" dirty="0" smtClean="0">
                <a:solidFill>
                  <a:schemeClr val="bg2">
                    <a:lumMod val="25000"/>
                  </a:schemeClr>
                </a:solidFill>
                <a:effectLst>
                  <a:outerShdw blurRad="38100" dist="38100" dir="2700000" algn="tl">
                    <a:srgbClr val="000000">
                      <a:alpha val="43137"/>
                    </a:srgbClr>
                  </a:outerShdw>
                </a:effectLst>
              </a:rPr>
              <a:t>Rashí, Aarón </a:t>
            </a:r>
            <a:r>
              <a:rPr lang="es-ES" sz="2400" dirty="0" smtClean="0">
                <a:solidFill>
                  <a:schemeClr val="bg2">
                    <a:lumMod val="25000"/>
                  </a:schemeClr>
                </a:solidFill>
                <a:effectLst>
                  <a:outerShdw blurRad="38100" dist="38100" dir="2700000" algn="tl">
                    <a:srgbClr val="000000">
                      <a:alpha val="43137"/>
                    </a:srgbClr>
                  </a:outerShdw>
                </a:effectLst>
              </a:rPr>
              <a:t>fue desalentado por los dones ofrecidos por los jefes de las tribus, ya que no podía dar </a:t>
            </a:r>
            <a:r>
              <a:rPr lang="es-ES" sz="2400" dirty="0" smtClean="0">
                <a:solidFill>
                  <a:schemeClr val="bg2">
                    <a:lumMod val="25000"/>
                  </a:schemeClr>
                </a:solidFill>
                <a:effectLst>
                  <a:outerShdw blurRad="38100" dist="38100" dir="2700000" algn="tl">
                    <a:srgbClr val="000000">
                      <a:alpha val="43137"/>
                    </a:srgbClr>
                  </a:outerShdw>
                </a:effectLst>
              </a:rPr>
              <a:t>uno. </a:t>
            </a: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Las </a:t>
            </a:r>
            <a:r>
              <a:rPr lang="es-ES" sz="2400" dirty="0" smtClean="0">
                <a:solidFill>
                  <a:schemeClr val="bg2">
                    <a:lumMod val="25000"/>
                  </a:schemeClr>
                </a:solidFill>
                <a:effectLst>
                  <a:outerShdw blurRad="38100" dist="38100" dir="2700000" algn="tl">
                    <a:srgbClr val="000000">
                      <a:alpha val="43137"/>
                    </a:srgbClr>
                  </a:outerShdw>
                </a:effectLst>
              </a:rPr>
              <a:t>ideas acerca de la Menorá en nuestra </a:t>
            </a:r>
            <a:r>
              <a:rPr lang="es-ES" sz="2400" dirty="0" smtClean="0">
                <a:solidFill>
                  <a:schemeClr val="bg2">
                    <a:lumMod val="25000"/>
                  </a:schemeClr>
                </a:solidFill>
                <a:effectLst>
                  <a:outerShdw blurRad="38100" dist="38100" dir="2700000" algn="tl">
                    <a:srgbClr val="000000">
                      <a:alpha val="43137"/>
                    </a:srgbClr>
                  </a:outerShdw>
                </a:effectLst>
              </a:rPr>
              <a:t>Haftará </a:t>
            </a:r>
            <a:r>
              <a:rPr lang="es-ES" sz="2400" dirty="0" smtClean="0">
                <a:solidFill>
                  <a:schemeClr val="bg2">
                    <a:lumMod val="25000"/>
                  </a:schemeClr>
                </a:solidFill>
                <a:effectLst>
                  <a:outerShdw blurRad="38100" dist="38100" dir="2700000" algn="tl">
                    <a:srgbClr val="000000">
                      <a:alpha val="43137"/>
                    </a:srgbClr>
                  </a:outerShdw>
                </a:effectLst>
              </a:rPr>
              <a:t>nos dicen lo que Dios quiere decir </a:t>
            </a:r>
            <a:r>
              <a:rPr lang="es-ES" sz="2400" dirty="0" smtClean="0">
                <a:solidFill>
                  <a:schemeClr val="bg2">
                    <a:lumMod val="25000"/>
                  </a:schemeClr>
                </a:solidFill>
                <a:effectLst>
                  <a:outerShdw blurRad="38100" dist="38100" dir="2700000" algn="tl">
                    <a:srgbClr val="000000">
                      <a:alpha val="43137"/>
                    </a:srgbClr>
                  </a:outerShdw>
                </a:effectLst>
              </a:rPr>
              <a:t>al recordarle que </a:t>
            </a:r>
            <a:r>
              <a:rPr lang="es-ES" sz="2400" dirty="0" smtClean="0">
                <a:solidFill>
                  <a:schemeClr val="bg2">
                    <a:lumMod val="25000"/>
                  </a:schemeClr>
                </a:solidFill>
                <a:effectLst>
                  <a:outerShdw blurRad="38100" dist="38100" dir="2700000" algn="tl">
                    <a:srgbClr val="000000">
                      <a:alpha val="43137"/>
                    </a:srgbClr>
                  </a:outerShdw>
                </a:effectLst>
              </a:rPr>
              <a:t>se le dio </a:t>
            </a:r>
            <a:r>
              <a:rPr lang="es-ES" sz="2400" dirty="0" smtClean="0">
                <a:solidFill>
                  <a:schemeClr val="bg2">
                    <a:lumMod val="25000"/>
                  </a:schemeClr>
                </a:solidFill>
                <a:effectLst>
                  <a:outerShdw blurRad="38100" dist="38100" dir="2700000" algn="tl">
                    <a:srgbClr val="000000">
                      <a:alpha val="43137"/>
                    </a:srgbClr>
                  </a:outerShdw>
                </a:effectLst>
              </a:rPr>
              <a:t>el </a:t>
            </a:r>
            <a:r>
              <a:rPr lang="es-ES" sz="2400" dirty="0" smtClean="0">
                <a:solidFill>
                  <a:schemeClr val="bg2">
                    <a:lumMod val="25000"/>
                  </a:schemeClr>
                </a:solidFill>
                <a:effectLst>
                  <a:outerShdw blurRad="38100" dist="38100" dir="2700000" algn="tl">
                    <a:srgbClr val="000000">
                      <a:alpha val="43137"/>
                    </a:srgbClr>
                  </a:outerShdw>
                </a:effectLst>
              </a:rPr>
              <a:t>servicio de la Menorá</a:t>
            </a:r>
            <a:r>
              <a:rPr lang="es-ES" sz="2400" dirty="0" smtClean="0">
                <a:solidFill>
                  <a:schemeClr val="bg2">
                    <a:lumMod val="25000"/>
                  </a:schemeClr>
                </a:solidFill>
                <a:effectLst>
                  <a:outerShdw blurRad="38100" dist="38100" dir="2700000" algn="tl">
                    <a:srgbClr val="000000">
                      <a:alpha val="43137"/>
                    </a:srgbClr>
                  </a:outerShdw>
                </a:effectLst>
              </a:rPr>
              <a:t>.</a:t>
            </a:r>
            <a:endParaRPr lang="es-E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dirty="0" smtClean="0">
                <a:solidFill>
                  <a:srgbClr val="FF9933"/>
                </a:solidFill>
                <a:effectLst>
                  <a:outerShdw blurRad="38100" dist="38100" dir="2700000" algn="tl">
                    <a:srgbClr val="000000">
                      <a:alpha val="43137"/>
                    </a:srgbClr>
                  </a:outerShdw>
                </a:effectLst>
                <a:hlinkClick r:id="rId4"/>
              </a:rPr>
              <a:t>Haftará-  </a:t>
            </a:r>
            <a:r>
              <a:rPr lang="en-US" sz="2400" b="1" i="1" dirty="0" err="1" smtClean="0">
                <a:solidFill>
                  <a:srgbClr val="FF9933"/>
                </a:solidFill>
                <a:effectLst>
                  <a:outerShdw blurRad="38100" dist="38100" dir="2700000" algn="tl">
                    <a:srgbClr val="000000">
                      <a:alpha val="43137"/>
                    </a:srgbClr>
                  </a:outerShdw>
                </a:effectLst>
              </a:rPr>
              <a:t>Zacarías</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22:14 </a:t>
            </a:r>
            <a:r>
              <a:rPr lang="en-US" sz="2400" b="1"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4:7</a:t>
            </a:r>
          </a:p>
          <a:p>
            <a:endParaRPr lang="es-ES" sz="2400" dirty="0" smtClean="0">
              <a:solidFill>
                <a:schemeClr val="bg2">
                  <a:lumMod val="25000"/>
                </a:schemeClr>
              </a:solidFill>
              <a:effectLst>
                <a:outerShdw blurRad="38100" dist="38100" dir="2700000" algn="tl">
                  <a:srgbClr val="000000">
                    <a:alpha val="43137"/>
                  </a:srgbClr>
                </a:outerShdw>
              </a:effectLst>
            </a:endParaRP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Las personas en el mundo exterior tienen mucho que </a:t>
            </a:r>
            <a:r>
              <a:rPr lang="es-ES" sz="2400" dirty="0" smtClean="0">
                <a:solidFill>
                  <a:schemeClr val="bg2">
                    <a:lumMod val="25000"/>
                  </a:schemeClr>
                </a:solidFill>
                <a:effectLst>
                  <a:outerShdw blurRad="38100" dist="38100" dir="2700000" algn="tl">
                    <a:srgbClr val="000000">
                      <a:alpha val="43137"/>
                    </a:srgbClr>
                  </a:outerShdw>
                </a:effectLst>
              </a:rPr>
              <a:t>hacer y cumplir, </a:t>
            </a:r>
            <a:r>
              <a:rPr lang="es-ES" sz="2400" dirty="0" smtClean="0">
                <a:solidFill>
                  <a:schemeClr val="bg2">
                    <a:lumMod val="25000"/>
                  </a:schemeClr>
                </a:solidFill>
                <a:effectLst>
                  <a:outerShdw blurRad="38100" dist="38100" dir="2700000" algn="tl">
                    <a:srgbClr val="000000">
                      <a:alpha val="43137"/>
                    </a:srgbClr>
                  </a:outerShdw>
                </a:effectLst>
              </a:rPr>
              <a:t>y donar algo de eso en formas impresionantes para el servicio de Dios, pero Aarón y sus hijos, </a:t>
            </a:r>
            <a:r>
              <a:rPr lang="es-ES" sz="2400" dirty="0" smtClean="0">
                <a:solidFill>
                  <a:schemeClr val="bg2">
                    <a:lumMod val="25000"/>
                  </a:schemeClr>
                </a:solidFill>
                <a:effectLst>
                  <a:outerShdw blurRad="38100" dist="38100" dir="2700000" algn="tl">
                    <a:srgbClr val="000000">
                      <a:alpha val="43137"/>
                    </a:srgbClr>
                  </a:outerShdw>
                </a:effectLst>
              </a:rPr>
              <a:t>prohibidos </a:t>
            </a:r>
            <a:r>
              <a:rPr lang="es-ES" sz="2400" dirty="0" smtClean="0">
                <a:solidFill>
                  <a:schemeClr val="bg2">
                    <a:lumMod val="25000"/>
                  </a:schemeClr>
                </a:solidFill>
                <a:effectLst>
                  <a:outerShdw blurRad="38100" dist="38100" dir="2700000" algn="tl">
                    <a:srgbClr val="000000">
                      <a:alpha val="43137"/>
                    </a:srgbClr>
                  </a:outerShdw>
                </a:effectLst>
              </a:rPr>
              <a:t>por Dios de ser </a:t>
            </a:r>
            <a:r>
              <a:rPr lang="es-ES" sz="2400" dirty="0" smtClean="0">
                <a:solidFill>
                  <a:schemeClr val="bg2">
                    <a:lumMod val="25000"/>
                  </a:schemeClr>
                </a:solidFill>
                <a:effectLst>
                  <a:outerShdw blurRad="38100" dist="38100" dir="2700000" algn="tl">
                    <a:srgbClr val="000000">
                      <a:alpha val="43137"/>
                    </a:srgbClr>
                  </a:outerShdw>
                </a:effectLst>
              </a:rPr>
              <a:t>ordinarios, es la </a:t>
            </a:r>
            <a:r>
              <a:rPr lang="es-ES" sz="2400" dirty="0" smtClean="0">
                <a:solidFill>
                  <a:schemeClr val="bg2">
                    <a:lumMod val="25000"/>
                  </a:schemeClr>
                </a:solidFill>
                <a:effectLst>
                  <a:outerShdw blurRad="38100" dist="38100" dir="2700000" algn="tl">
                    <a:srgbClr val="000000">
                      <a:alpha val="43137"/>
                    </a:srgbClr>
                  </a:outerShdw>
                </a:effectLst>
              </a:rPr>
              <a:t>clave no sólo para el </a:t>
            </a:r>
            <a:r>
              <a:rPr lang="es-ES" sz="2400" dirty="0" smtClean="0">
                <a:solidFill>
                  <a:schemeClr val="bg2">
                    <a:lumMod val="25000"/>
                  </a:schemeClr>
                </a:solidFill>
                <a:effectLst>
                  <a:outerShdw blurRad="38100" dist="38100" dir="2700000" algn="tl">
                    <a:srgbClr val="000000">
                      <a:alpha val="43137"/>
                    </a:srgbClr>
                  </a:outerShdw>
                </a:effectLst>
              </a:rPr>
              <a:t>Templo</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effectLst>
                  <a:outerShdw blurRad="38100" dist="38100" dir="2700000" algn="tl">
                    <a:srgbClr val="000000">
                      <a:alpha val="43137"/>
                    </a:srgbClr>
                  </a:outerShdw>
                </a:effectLst>
              </a:rPr>
              <a:t>sino para </a:t>
            </a:r>
            <a:r>
              <a:rPr lang="es-ES" sz="2400" dirty="0" smtClean="0">
                <a:solidFill>
                  <a:schemeClr val="bg2">
                    <a:lumMod val="25000"/>
                  </a:schemeClr>
                </a:solidFill>
                <a:effectLst>
                  <a:outerShdw blurRad="38100" dist="38100" dir="2700000" algn="tl">
                    <a:srgbClr val="000000">
                      <a:alpha val="43137"/>
                    </a:srgbClr>
                  </a:outerShdw>
                </a:effectLst>
              </a:rPr>
              <a:t>el éxito de todo el pueblo. </a:t>
            </a:r>
            <a:endParaRPr lang="es-ES" sz="2400" dirty="0" smtClean="0">
              <a:solidFill>
                <a:schemeClr val="bg2">
                  <a:lumMod val="25000"/>
                </a:schemeClr>
              </a:solidFill>
              <a:effectLst>
                <a:outerShdw blurRad="38100" dist="38100" dir="2700000" algn="tl">
                  <a:srgbClr val="000000">
                    <a:alpha val="43137"/>
                  </a:srgbClr>
                </a:outerShdw>
              </a:effectLst>
            </a:endParaRPr>
          </a:p>
          <a:p>
            <a:endParaRPr lang="es-ES" sz="2400" dirty="0" smtClean="0">
              <a:solidFill>
                <a:schemeClr val="bg2">
                  <a:lumMod val="25000"/>
                </a:schemeClr>
              </a:solidFill>
              <a:effectLst>
                <a:outerShdw blurRad="38100" dist="38100" dir="2700000" algn="tl">
                  <a:srgbClr val="000000">
                    <a:alpha val="43137"/>
                  </a:srgbClr>
                </a:outerShdw>
              </a:effectLst>
            </a:endParaRPr>
          </a:p>
          <a:p>
            <a:r>
              <a:rPr lang="es-ES" sz="2400" dirty="0" smtClean="0">
                <a:solidFill>
                  <a:schemeClr val="bg2">
                    <a:lumMod val="25000"/>
                  </a:schemeClr>
                </a:solidFill>
                <a:effectLst>
                  <a:outerShdw blurRad="38100" dist="38100" dir="2700000" algn="tl">
                    <a:srgbClr val="000000">
                      <a:alpha val="43137"/>
                    </a:srgbClr>
                  </a:outerShdw>
                </a:effectLst>
              </a:rPr>
              <a:t>Ciertamente </a:t>
            </a:r>
            <a:r>
              <a:rPr lang="es-ES" sz="2400" dirty="0" smtClean="0">
                <a:solidFill>
                  <a:schemeClr val="bg2">
                    <a:lumMod val="25000"/>
                  </a:schemeClr>
                </a:solidFill>
                <a:effectLst>
                  <a:outerShdw blurRad="38100" dist="38100" dir="2700000" algn="tl">
                    <a:srgbClr val="000000">
                      <a:alpha val="43137"/>
                    </a:srgbClr>
                  </a:outerShdw>
                </a:effectLst>
              </a:rPr>
              <a:t>tan </a:t>
            </a:r>
            <a:r>
              <a:rPr lang="es-ES" sz="2400" dirty="0" smtClean="0">
                <a:solidFill>
                  <a:schemeClr val="bg2">
                    <a:lumMod val="25000"/>
                  </a:schemeClr>
                </a:solidFill>
                <a:effectLst>
                  <a:outerShdw blurRad="38100" dist="38100" dir="2700000" algn="tl">
                    <a:srgbClr val="000000">
                      <a:alpha val="43137"/>
                    </a:srgbClr>
                  </a:outerShdw>
                </a:effectLst>
              </a:rPr>
              <a:t>grande es ese </a:t>
            </a:r>
            <a:r>
              <a:rPr lang="es-ES" sz="2400" dirty="0" smtClean="0">
                <a:solidFill>
                  <a:schemeClr val="bg2">
                    <a:lumMod val="25000"/>
                  </a:schemeClr>
                </a:solidFill>
                <a:effectLst>
                  <a:outerShdw blurRad="38100" dist="38100" dir="2700000" algn="tl">
                    <a:srgbClr val="000000">
                      <a:alpha val="43137"/>
                    </a:srgbClr>
                  </a:outerShdw>
                </a:effectLst>
              </a:rPr>
              <a:t>legado.</a:t>
            </a:r>
            <a:endParaRPr lang="en-US" sz="2400" dirty="0" smtClean="0">
              <a:solidFill>
                <a:schemeClr val="bg2">
                  <a:lumMod val="25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sp>
        <p:nvSpPr>
          <p:cNvPr id="27650" name="Date Placeholder 2"/>
          <p:cNvSpPr>
            <a:spLocks noGrp="1"/>
          </p:cNvSpPr>
          <p:nvPr>
            <p:ph type="dt" idx="10"/>
          </p:nvPr>
        </p:nvSpPr>
        <p:spPr>
          <a:noFill/>
        </p:spPr>
        <p:txBody>
          <a:bodyPr/>
          <a:lstStyle/>
          <a:p>
            <a:endParaRPr lang="en-US" dirty="0"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17 </a:t>
            </a:r>
            <a:r>
              <a:rPr lang="es-CO" dirty="0" smtClean="0">
                <a:solidFill>
                  <a:srgbClr val="000000"/>
                </a:solidFill>
                <a:latin typeface="Calibri" charset="0"/>
              </a:rPr>
              <a:t>SIVAN 5776– Junio </a:t>
            </a:r>
            <a:r>
              <a:rPr lang="es-CO" dirty="0" smtClean="0">
                <a:solidFill>
                  <a:srgbClr val="000000"/>
                </a:solidFill>
                <a:latin typeface="Calibri" charset="0"/>
              </a:rPr>
              <a:t>23, </a:t>
            </a:r>
            <a:r>
              <a:rPr lang="es-CO" dirty="0" smtClean="0">
                <a:solidFill>
                  <a:srgbClr val="000000"/>
                </a:solidFill>
                <a:latin typeface="Calibri" charset="0"/>
              </a:rPr>
              <a:t>2016- </a:t>
            </a:r>
            <a:r>
              <a:rPr lang="es-CO" dirty="0" err="1" smtClean="0">
                <a:solidFill>
                  <a:srgbClr val="000000"/>
                </a:solidFill>
                <a:latin typeface="Calibri" charset="0"/>
              </a:rPr>
              <a:t>Monsey</a:t>
            </a:r>
            <a:r>
              <a:rPr lang="es-CO" dirty="0" smtClean="0">
                <a:solidFill>
                  <a:srgbClr val="000000"/>
                </a:solidFill>
                <a:latin typeface="Calibri" charset="0"/>
              </a:rPr>
              <a:t>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4752</TotalTime>
  <Words>3439</Words>
  <Application>Microsoft Office PowerPoint</Application>
  <PresentationFormat>On-screen Show (4:3)</PresentationFormat>
  <Paragraphs>350</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93</cp:revision>
  <cp:lastPrinted>1601-01-01T00:00:00Z</cp:lastPrinted>
  <dcterms:created xsi:type="dcterms:W3CDTF">1601-01-01T00:00:00Z</dcterms:created>
  <dcterms:modified xsi:type="dcterms:W3CDTF">2016-06-21T22:06:08Z</dcterms:modified>
</cp:coreProperties>
</file>