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14" r:id="rId1"/>
  </p:sldMasterIdLst>
  <p:notesMasterIdLst>
    <p:notesMasterId r:id="rId37"/>
  </p:notesMasterIdLst>
  <p:sldIdLst>
    <p:sldId id="256" r:id="rId2"/>
    <p:sldId id="257" r:id="rId3"/>
    <p:sldId id="484" r:id="rId4"/>
    <p:sldId id="485" r:id="rId5"/>
    <p:sldId id="486" r:id="rId6"/>
    <p:sldId id="487" r:id="rId7"/>
    <p:sldId id="488" r:id="rId8"/>
    <p:sldId id="489" r:id="rId9"/>
    <p:sldId id="490" r:id="rId10"/>
    <p:sldId id="491" r:id="rId11"/>
    <p:sldId id="498" r:id="rId12"/>
    <p:sldId id="492" r:id="rId13"/>
    <p:sldId id="493" r:id="rId14"/>
    <p:sldId id="494" r:id="rId15"/>
    <p:sldId id="495" r:id="rId16"/>
    <p:sldId id="496" r:id="rId17"/>
    <p:sldId id="497" r:id="rId18"/>
    <p:sldId id="499" r:id="rId19"/>
    <p:sldId id="500" r:id="rId20"/>
    <p:sldId id="501" r:id="rId21"/>
    <p:sldId id="502" r:id="rId22"/>
    <p:sldId id="503" r:id="rId23"/>
    <p:sldId id="504" r:id="rId24"/>
    <p:sldId id="505" r:id="rId25"/>
    <p:sldId id="506" r:id="rId26"/>
    <p:sldId id="507" r:id="rId27"/>
    <p:sldId id="508" r:id="rId28"/>
    <p:sldId id="509" r:id="rId29"/>
    <p:sldId id="510" r:id="rId30"/>
    <p:sldId id="511" r:id="rId31"/>
    <p:sldId id="512" r:id="rId32"/>
    <p:sldId id="513" r:id="rId33"/>
    <p:sldId id="514" r:id="rId34"/>
    <p:sldId id="515" r:id="rId35"/>
    <p:sldId id="280" r:id="rId36"/>
  </p:sldIdLst>
  <p:sldSz cx="9144000" cy="6858000" type="screen4x3"/>
  <p:notesSz cx="6858000" cy="9144000"/>
  <p:defaultTextStyle>
    <a:defPPr>
      <a:defRPr lang="en-GB"/>
    </a:defPPr>
    <a:lvl1pPr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MS Gothic" charset="-128"/>
        <a:cs typeface="+mn-cs"/>
      </a:defRPr>
    </a:lvl1pPr>
    <a:lvl2pPr marL="742950" indent="-28575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MS Gothic" charset="-128"/>
        <a:cs typeface="+mn-cs"/>
      </a:defRPr>
    </a:lvl2pPr>
    <a:lvl3pPr marL="1143000" indent="-22860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MS Gothic" charset="-128"/>
        <a:cs typeface="+mn-cs"/>
      </a:defRPr>
    </a:lvl3pPr>
    <a:lvl4pPr marL="1600200" indent="-22860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MS Gothic" charset="-128"/>
        <a:cs typeface="+mn-cs"/>
      </a:defRPr>
    </a:lvl4pPr>
    <a:lvl5pPr marL="2057400" indent="-22860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MS Gothic" charset="-128"/>
        <a:cs typeface="+mn-cs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charset="0"/>
        <a:ea typeface="MS Gothic" charset="-128"/>
        <a:cs typeface="+mn-cs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charset="0"/>
        <a:ea typeface="MS Gothic" charset="-128"/>
        <a:cs typeface="+mn-cs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charset="0"/>
        <a:ea typeface="MS Gothic" charset="-128"/>
        <a:cs typeface="+mn-cs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charset="0"/>
        <a:ea typeface="MS Gothic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  <p:clrMru>
    <a:srgbClr val="FF9933"/>
    <a:srgbClr val="080808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375" autoAdjust="0"/>
    <p:restoredTop sz="94660"/>
  </p:normalViewPr>
  <p:slideViewPr>
    <p:cSldViewPr>
      <p:cViewPr varScale="1">
        <p:scale>
          <a:sx n="65" d="100"/>
          <a:sy n="65" d="100"/>
        </p:scale>
        <p:origin x="-1860" y="-108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36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8675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6025" cy="3768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sp>
      <p:sp>
        <p:nvSpPr>
          <p:cNvPr id="3075" name="Rectangle 3"/>
          <p:cNvSpPr>
            <a:spLocks noGrp="1" noChangeArrowheads="1"/>
          </p:cNvSpPr>
          <p:nvPr>
            <p:ph type="body"/>
          </p:nvPr>
        </p:nvSpPr>
        <p:spPr bwMode="auto">
          <a:xfrm>
            <a:off x="777875" y="4776788"/>
            <a:ext cx="6215063" cy="4522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noProof="0" smtClean="0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370263" cy="5000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40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dt"/>
          </p:nvPr>
        </p:nvSpPr>
        <p:spPr bwMode="auto">
          <a:xfrm>
            <a:off x="4398963" y="0"/>
            <a:ext cx="3370262" cy="5000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40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/>
          </p:nvPr>
        </p:nvSpPr>
        <p:spPr bwMode="auto">
          <a:xfrm>
            <a:off x="0" y="9555163"/>
            <a:ext cx="3370263" cy="5000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40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/>
          </p:nvPr>
        </p:nvSpPr>
        <p:spPr bwMode="auto">
          <a:xfrm>
            <a:off x="4398963" y="9555163"/>
            <a:ext cx="3370262" cy="5000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40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pPr>
              <a:defRPr/>
            </a:pPr>
            <a:fld id="{9089E40E-97E6-4F56-A83C-455555C41C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FA51E857-329A-4AAC-A492-81F3893FA826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29699" name="Text Box 1"/>
          <p:cNvSpPr txBox="1">
            <a:spLocks noChangeArrowheads="1"/>
          </p:cNvSpPr>
          <p:nvPr/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00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25962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650751F-FA5A-4351-BD37-FCFBC1E96F21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0725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77CBD97-18B4-4904-BEC3-EE8320DEDFB1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</a:t>
            </a:fld>
            <a:fld id="{4C78C79D-BA22-44C7-B32F-7F0E61CDB267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650751F-FA5A-4351-BD37-FCFBC1E96F21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0725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77CBD97-18B4-4904-BEC3-EE8320DEDFB1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3</a:t>
            </a:fld>
            <a:fld id="{4C78C79D-BA22-44C7-B32F-7F0E61CDB267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3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650751F-FA5A-4351-BD37-FCFBC1E96F21}" type="slidenum">
              <a:rPr lang="en-US" smtClean="0"/>
              <a:pPr/>
              <a:t>4</a:t>
            </a:fld>
            <a:endParaRPr lang="en-US" smtClean="0"/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0725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77CBD97-18B4-4904-BEC3-EE8320DEDFB1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4</a:t>
            </a:fld>
            <a:fld id="{4C78C79D-BA22-44C7-B32F-7F0E61CDB267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4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650751F-FA5A-4351-BD37-FCFBC1E96F21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0725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77CBD97-18B4-4904-BEC3-EE8320DEDFB1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5</a:t>
            </a:fld>
            <a:fld id="{4C78C79D-BA22-44C7-B32F-7F0E61CDB267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5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650751F-FA5A-4351-BD37-FCFBC1E96F21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0725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77CBD97-18B4-4904-BEC3-EE8320DEDFB1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6</a:t>
            </a:fld>
            <a:fld id="{4C78C79D-BA22-44C7-B32F-7F0E61CDB267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6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650751F-FA5A-4351-BD37-FCFBC1E96F21}" type="slidenum">
              <a:rPr lang="en-US" smtClean="0"/>
              <a:pPr/>
              <a:t>7</a:t>
            </a:fld>
            <a:endParaRPr lang="en-US" smtClean="0"/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0725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77CBD97-18B4-4904-BEC3-EE8320DEDFB1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7</a:t>
            </a:fld>
            <a:fld id="{4C78C79D-BA22-44C7-B32F-7F0E61CDB267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7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650751F-FA5A-4351-BD37-FCFBC1E96F21}" type="slidenum">
              <a:rPr lang="en-US" smtClean="0"/>
              <a:pPr/>
              <a:t>8</a:t>
            </a:fld>
            <a:endParaRPr lang="en-US" smtClean="0"/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0725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77CBD97-18B4-4904-BEC3-EE8320DEDFB1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8</a:t>
            </a:fld>
            <a:fld id="{4C78C79D-BA22-44C7-B32F-7F0E61CDB267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8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650751F-FA5A-4351-BD37-FCFBC1E96F21}" type="slidenum">
              <a:rPr lang="en-US" smtClean="0"/>
              <a:pPr/>
              <a:t>9</a:t>
            </a:fld>
            <a:endParaRPr lang="en-US" smtClean="0"/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0725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77CBD97-18B4-4904-BEC3-EE8320DEDFB1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9</a:t>
            </a:fld>
            <a:fld id="{4C78C79D-BA22-44C7-B32F-7F0E61CDB267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9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650751F-FA5A-4351-BD37-FCFBC1E96F21}" type="slidenum">
              <a:rPr lang="en-US" smtClean="0"/>
              <a:pPr/>
              <a:t>10</a:t>
            </a:fld>
            <a:endParaRPr lang="en-US" smtClean="0"/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0725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77CBD97-18B4-4904-BEC3-EE8320DEDFB1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10</a:t>
            </a:fld>
            <a:fld id="{4C78C79D-BA22-44C7-B32F-7F0E61CDB267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10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650751F-FA5A-4351-BD37-FCFBC1E96F21}" type="slidenum">
              <a:rPr lang="en-US" smtClean="0"/>
              <a:pPr/>
              <a:t>11</a:t>
            </a:fld>
            <a:endParaRPr lang="en-US" smtClean="0"/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0725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77CBD97-18B4-4904-BEC3-EE8320DEDFB1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11</a:t>
            </a:fld>
            <a:fld id="{4C78C79D-BA22-44C7-B32F-7F0E61CDB267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11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650751F-FA5A-4351-BD37-FCFBC1E96F21}" type="slidenum">
              <a:rPr lang="en-US" smtClean="0"/>
              <a:pPr/>
              <a:t>12</a:t>
            </a:fld>
            <a:endParaRPr lang="en-US" smtClean="0"/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0725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77CBD97-18B4-4904-BEC3-EE8320DEDFB1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12</a:t>
            </a:fld>
            <a:fld id="{4C78C79D-BA22-44C7-B32F-7F0E61CDB267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12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650751F-FA5A-4351-BD37-FCFBC1E96F21}" type="slidenum">
              <a:rPr lang="en-US" smtClean="0"/>
              <a:pPr/>
              <a:t>13</a:t>
            </a:fld>
            <a:endParaRPr lang="en-US" smtClean="0"/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0725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77CBD97-18B4-4904-BEC3-EE8320DEDFB1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13</a:t>
            </a:fld>
            <a:fld id="{4C78C79D-BA22-44C7-B32F-7F0E61CDB267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13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650751F-FA5A-4351-BD37-FCFBC1E96F21}" type="slidenum">
              <a:rPr lang="en-US" smtClean="0"/>
              <a:pPr/>
              <a:t>14</a:t>
            </a:fld>
            <a:endParaRPr lang="en-US" smtClean="0"/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0725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77CBD97-18B4-4904-BEC3-EE8320DEDFB1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14</a:t>
            </a:fld>
            <a:fld id="{4C78C79D-BA22-44C7-B32F-7F0E61CDB267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14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650751F-FA5A-4351-BD37-FCFBC1E96F21}" type="slidenum">
              <a:rPr lang="en-US" smtClean="0"/>
              <a:pPr/>
              <a:t>15</a:t>
            </a:fld>
            <a:endParaRPr lang="en-US" smtClean="0"/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0725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77CBD97-18B4-4904-BEC3-EE8320DEDFB1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15</a:t>
            </a:fld>
            <a:fld id="{4C78C79D-BA22-44C7-B32F-7F0E61CDB267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15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650751F-FA5A-4351-BD37-FCFBC1E96F21}" type="slidenum">
              <a:rPr lang="en-US" smtClean="0"/>
              <a:pPr/>
              <a:t>16</a:t>
            </a:fld>
            <a:endParaRPr lang="en-US" smtClean="0"/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0725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77CBD97-18B4-4904-BEC3-EE8320DEDFB1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16</a:t>
            </a:fld>
            <a:fld id="{4C78C79D-BA22-44C7-B32F-7F0E61CDB267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16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650751F-FA5A-4351-BD37-FCFBC1E96F21}" type="slidenum">
              <a:rPr lang="en-US" smtClean="0"/>
              <a:pPr/>
              <a:t>17</a:t>
            </a:fld>
            <a:endParaRPr lang="en-US" smtClean="0"/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0725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77CBD97-18B4-4904-BEC3-EE8320DEDFB1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17</a:t>
            </a:fld>
            <a:fld id="{4C78C79D-BA22-44C7-B32F-7F0E61CDB267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17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650751F-FA5A-4351-BD37-FCFBC1E96F21}" type="slidenum">
              <a:rPr lang="en-US" smtClean="0"/>
              <a:pPr/>
              <a:t>18</a:t>
            </a:fld>
            <a:endParaRPr lang="en-US" smtClean="0"/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0725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77CBD97-18B4-4904-BEC3-EE8320DEDFB1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18</a:t>
            </a:fld>
            <a:fld id="{4C78C79D-BA22-44C7-B32F-7F0E61CDB267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18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650751F-FA5A-4351-BD37-FCFBC1E96F21}" type="slidenum">
              <a:rPr lang="en-US" smtClean="0"/>
              <a:pPr/>
              <a:t>19</a:t>
            </a:fld>
            <a:endParaRPr lang="en-US" smtClean="0"/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0725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77CBD97-18B4-4904-BEC3-EE8320DEDFB1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19</a:t>
            </a:fld>
            <a:fld id="{4C78C79D-BA22-44C7-B32F-7F0E61CDB267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19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650751F-FA5A-4351-BD37-FCFBC1E96F21}" type="slidenum">
              <a:rPr lang="en-US" smtClean="0"/>
              <a:pPr/>
              <a:t>20</a:t>
            </a:fld>
            <a:endParaRPr lang="en-US" smtClean="0"/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0725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77CBD97-18B4-4904-BEC3-EE8320DEDFB1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20</a:t>
            </a:fld>
            <a:fld id="{4C78C79D-BA22-44C7-B32F-7F0E61CDB267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20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650751F-FA5A-4351-BD37-FCFBC1E96F21}" type="slidenum">
              <a:rPr lang="en-US" smtClean="0"/>
              <a:pPr/>
              <a:t>21</a:t>
            </a:fld>
            <a:endParaRPr lang="en-US" smtClean="0"/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0725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77CBD97-18B4-4904-BEC3-EE8320DEDFB1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21</a:t>
            </a:fld>
            <a:fld id="{4C78C79D-BA22-44C7-B32F-7F0E61CDB267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21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650751F-FA5A-4351-BD37-FCFBC1E96F21}" type="slidenum">
              <a:rPr lang="en-US" smtClean="0"/>
              <a:pPr/>
              <a:t>22</a:t>
            </a:fld>
            <a:endParaRPr lang="en-US" smtClean="0"/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0725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77CBD97-18B4-4904-BEC3-EE8320DEDFB1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22</a:t>
            </a:fld>
            <a:fld id="{4C78C79D-BA22-44C7-B32F-7F0E61CDB267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22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650751F-FA5A-4351-BD37-FCFBC1E96F21}" type="slidenum">
              <a:rPr lang="en-US" smtClean="0"/>
              <a:pPr/>
              <a:t>23</a:t>
            </a:fld>
            <a:endParaRPr lang="en-US" smtClean="0"/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0725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77CBD97-18B4-4904-BEC3-EE8320DEDFB1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23</a:t>
            </a:fld>
            <a:fld id="{4C78C79D-BA22-44C7-B32F-7F0E61CDB267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23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650751F-FA5A-4351-BD37-FCFBC1E96F21}" type="slidenum">
              <a:rPr lang="en-US" smtClean="0"/>
              <a:pPr/>
              <a:t>24</a:t>
            </a:fld>
            <a:endParaRPr lang="en-US" smtClean="0"/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0725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77CBD97-18B4-4904-BEC3-EE8320DEDFB1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24</a:t>
            </a:fld>
            <a:fld id="{4C78C79D-BA22-44C7-B32F-7F0E61CDB267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24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650751F-FA5A-4351-BD37-FCFBC1E96F21}" type="slidenum">
              <a:rPr lang="en-US" smtClean="0"/>
              <a:pPr/>
              <a:t>25</a:t>
            </a:fld>
            <a:endParaRPr lang="en-US" smtClean="0"/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0725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77CBD97-18B4-4904-BEC3-EE8320DEDFB1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25</a:t>
            </a:fld>
            <a:fld id="{4C78C79D-BA22-44C7-B32F-7F0E61CDB267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25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650751F-FA5A-4351-BD37-FCFBC1E96F21}" type="slidenum">
              <a:rPr lang="en-US" smtClean="0"/>
              <a:pPr/>
              <a:t>26</a:t>
            </a:fld>
            <a:endParaRPr lang="en-US" smtClean="0"/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0725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77CBD97-18B4-4904-BEC3-EE8320DEDFB1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26</a:t>
            </a:fld>
            <a:fld id="{4C78C79D-BA22-44C7-B32F-7F0E61CDB267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26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650751F-FA5A-4351-BD37-FCFBC1E96F21}" type="slidenum">
              <a:rPr lang="en-US" smtClean="0"/>
              <a:pPr/>
              <a:t>27</a:t>
            </a:fld>
            <a:endParaRPr lang="en-US" smtClean="0"/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0725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77CBD97-18B4-4904-BEC3-EE8320DEDFB1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27</a:t>
            </a:fld>
            <a:fld id="{4C78C79D-BA22-44C7-B32F-7F0E61CDB267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27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650751F-FA5A-4351-BD37-FCFBC1E96F21}" type="slidenum">
              <a:rPr lang="en-US" smtClean="0"/>
              <a:pPr/>
              <a:t>28</a:t>
            </a:fld>
            <a:endParaRPr lang="en-US" smtClean="0"/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0725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77CBD97-18B4-4904-BEC3-EE8320DEDFB1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28</a:t>
            </a:fld>
            <a:fld id="{4C78C79D-BA22-44C7-B32F-7F0E61CDB267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28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650751F-FA5A-4351-BD37-FCFBC1E96F21}" type="slidenum">
              <a:rPr lang="en-US" smtClean="0"/>
              <a:pPr/>
              <a:t>29</a:t>
            </a:fld>
            <a:endParaRPr lang="en-US" smtClean="0"/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0725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77CBD97-18B4-4904-BEC3-EE8320DEDFB1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29</a:t>
            </a:fld>
            <a:fld id="{4C78C79D-BA22-44C7-B32F-7F0E61CDB267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29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650751F-FA5A-4351-BD37-FCFBC1E96F21}" type="slidenum">
              <a:rPr lang="en-US" smtClean="0"/>
              <a:pPr/>
              <a:t>30</a:t>
            </a:fld>
            <a:endParaRPr lang="en-US" smtClean="0"/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0725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77CBD97-18B4-4904-BEC3-EE8320DEDFB1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30</a:t>
            </a:fld>
            <a:fld id="{4C78C79D-BA22-44C7-B32F-7F0E61CDB267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30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650751F-FA5A-4351-BD37-FCFBC1E96F21}" type="slidenum">
              <a:rPr lang="en-US" smtClean="0"/>
              <a:pPr/>
              <a:t>31</a:t>
            </a:fld>
            <a:endParaRPr lang="en-US" smtClean="0"/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0725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77CBD97-18B4-4904-BEC3-EE8320DEDFB1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31</a:t>
            </a:fld>
            <a:fld id="{4C78C79D-BA22-44C7-B32F-7F0E61CDB267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31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650751F-FA5A-4351-BD37-FCFBC1E96F21}" type="slidenum">
              <a:rPr lang="en-US" smtClean="0"/>
              <a:pPr/>
              <a:t>32</a:t>
            </a:fld>
            <a:endParaRPr lang="en-US" smtClean="0"/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0725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77CBD97-18B4-4904-BEC3-EE8320DEDFB1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32</a:t>
            </a:fld>
            <a:fld id="{4C78C79D-BA22-44C7-B32F-7F0E61CDB267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32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650751F-FA5A-4351-BD37-FCFBC1E96F21}" type="slidenum">
              <a:rPr lang="en-US" smtClean="0"/>
              <a:pPr/>
              <a:t>33</a:t>
            </a:fld>
            <a:endParaRPr lang="en-US" smtClean="0"/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0725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77CBD97-18B4-4904-BEC3-EE8320DEDFB1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33</a:t>
            </a:fld>
            <a:fld id="{4C78C79D-BA22-44C7-B32F-7F0E61CDB267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33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650751F-FA5A-4351-BD37-FCFBC1E96F21}" type="slidenum">
              <a:rPr lang="en-US" smtClean="0"/>
              <a:pPr/>
              <a:t>34</a:t>
            </a:fld>
            <a:endParaRPr lang="en-US" smtClean="0"/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33900"/>
          </a:xfrm>
          <a:noFill/>
          <a:ln w="9360">
            <a:solidFill>
              <a:srgbClr val="000000"/>
            </a:solidFill>
          </a:ln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30725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60840" rIns="90000" bIns="4500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77CBD97-18B4-4904-BEC3-EE8320DEDFB1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34</a:t>
            </a:fld>
            <a:fld id="{4C78C79D-BA22-44C7-B32F-7F0E61CDB267}" type="slidenum">
              <a:rPr lang="en-US">
                <a:solidFill>
                  <a:srgbClr val="000000"/>
                </a:solidFill>
              </a:rPr>
              <a: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34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FED4EEB5-956E-4A4B-AD36-625C15688E39}" type="slidenum">
              <a:rPr lang="en-US" smtClean="0"/>
              <a:pPr/>
              <a:t>35</a:t>
            </a:fld>
            <a:endParaRPr lang="en-US" smtClean="0"/>
          </a:p>
        </p:txBody>
      </p:sp>
      <p:sp>
        <p:nvSpPr>
          <p:cNvPr id="54275" name="Text Box 1"/>
          <p:cNvSpPr txBox="1">
            <a:spLocks noChangeArrowheads="1"/>
          </p:cNvSpPr>
          <p:nvPr/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276" name="Rectangle 2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25962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r>
              <a:rPr lang="en-US" smtClean="0"/>
              <a:t>5/5/16</a:t>
            </a:r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190F72FC-0998-487E-A0C5-417C428D36A7}" type="slidenum">
              <a:rPr lang="en-US" smtClean="0"/>
              <a:pPr>
                <a:defRPr/>
              </a:pPr>
              <a:t>‹#›</a:t>
            </a:fld>
            <a:fld id="{7790F671-FAEA-488A-9D17-9AD964C762D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r>
              <a:rPr lang="en-US" smtClean="0"/>
              <a:t>5/5/16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A4C3EFA3-4554-41D6-8F26-823A96110590}" type="slidenum">
              <a:rPr lang="en-US" smtClean="0"/>
              <a:pPr>
                <a:defRPr/>
              </a:pPr>
              <a:t>‹#›</a:t>
            </a:fld>
            <a:fld id="{CF336591-98F7-4CBE-8BA7-DEABE7F0B6E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r>
              <a:rPr lang="en-US" smtClean="0"/>
              <a:t>5/5/16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333FD469-5BCF-40F7-B960-C70C7A5318C9}" type="slidenum">
              <a:rPr lang="en-US" smtClean="0"/>
              <a:pPr>
                <a:defRPr/>
              </a:pPr>
              <a:t>‹#›</a:t>
            </a:fld>
            <a:fld id="{F8AD7B8C-98DA-4A39-B1C2-5BA61ED347E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r>
              <a:rPr lang="en-US" smtClean="0"/>
              <a:t>5/5/16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AEB04E52-C25A-4C6D-9E63-03FE8AB3A9BD}" type="slidenum">
              <a:rPr lang="en-US" smtClean="0"/>
              <a:pPr>
                <a:defRPr/>
              </a:pPr>
              <a:t>‹#›</a:t>
            </a:fld>
            <a:fld id="{503D19B2-834A-45AF-B879-09623520C9A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r>
              <a:rPr lang="en-US" smtClean="0"/>
              <a:t>5/5/16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EC1B69FD-57EA-47A7-801F-5B19B1F8B9C1}" type="slidenum">
              <a:rPr lang="en-US" smtClean="0"/>
              <a:pPr>
                <a:defRPr/>
              </a:pPr>
              <a:t>‹#›</a:t>
            </a:fld>
            <a:fld id="{03FA898E-BB2E-4854-89B1-64853424474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r>
              <a:rPr lang="en-US" smtClean="0"/>
              <a:t>5/5/16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03BFE633-6AA2-4987-BC01-22919CF88CDB}" type="slidenum">
              <a:rPr lang="en-US" smtClean="0"/>
              <a:pPr>
                <a:defRPr/>
              </a:pPr>
              <a:t>‹#›</a:t>
            </a:fld>
            <a:fld id="{F71F24BC-445D-4698-BFBD-8629A2D7ACE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r>
              <a:rPr lang="en-US" smtClean="0"/>
              <a:t>5/5/16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1836DBCA-4DE6-417E-BC1F-3CD5BDC5E576}" type="slidenum">
              <a:rPr lang="en-US" smtClean="0"/>
              <a:pPr>
                <a:defRPr/>
              </a:pPr>
              <a:t>‹#›</a:t>
            </a:fld>
            <a:fld id="{39952BE6-9F2F-4918-A05D-4BD97DEDB96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pPr>
              <a:defRPr/>
            </a:pPr>
            <a:r>
              <a:rPr lang="en-US" smtClean="0"/>
              <a:t>5/5/16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E3D3815D-5C4F-44CB-B994-BB32E96E4346}" type="slidenum">
              <a:rPr lang="en-US" smtClean="0"/>
              <a:pPr>
                <a:defRPr/>
              </a:pPr>
              <a:t>‹#›</a:t>
            </a:fld>
            <a:fld id="{893AF801-4B08-468A-9F7E-04BBF710D14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r>
              <a:rPr lang="en-US" smtClean="0"/>
              <a:t>5/5/16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37AE93E5-8EE3-4CBB-BB44-CAD2B2F940D2}" type="slidenum">
              <a:rPr lang="en-US" smtClean="0"/>
              <a:pPr>
                <a:defRPr/>
              </a:pPr>
              <a:t>‹#›</a:t>
            </a:fld>
            <a:fld id="{BFB8A6F5-3F5B-4F4B-85F0-A2CF4FDAA15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r>
              <a:rPr lang="en-US" smtClean="0"/>
              <a:t>5/5/16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A550B5B3-4431-4B22-828F-38D9100CF3A7}" type="slidenum">
              <a:rPr lang="en-US" smtClean="0"/>
              <a:pPr>
                <a:defRPr/>
              </a:pPr>
              <a:t>‹#›</a:t>
            </a:fld>
            <a:fld id="{87C467C3-220E-4AA6-81C5-9FE4380F9C6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r>
              <a:rPr lang="en-US" smtClean="0"/>
              <a:t>5/5/16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F049BA05-7099-4C26-9C41-DD9D231A5A31}" type="slidenum">
              <a:rPr lang="en-US" smtClean="0"/>
              <a:pPr>
                <a:defRPr/>
              </a:pPr>
              <a:t>‹#›</a:t>
            </a:fld>
            <a:fld id="{606FD34F-316E-40E9-B87F-6E89A5E8A75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130425"/>
            <a:ext cx="7769225" cy="14668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5/5/16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58F0FB-3912-412D-9B98-E1D9F9C9D7B2}" type="slidenum">
              <a:rPr lang="en-US"/>
              <a:pPr>
                <a:defRPr/>
              </a:pPr>
              <a:t>‹#›</a:t>
            </a:fld>
            <a:fld id="{F1AB9981-03DE-4CFF-B93F-7A6E5E2C8A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4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r>
              <a:rPr lang="en-US" smtClean="0"/>
              <a:t>5/5/16</a:t>
            </a:r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839A1BC2-8DAD-4532-B79A-7584BCEE0DEF}" type="slidenum">
              <a:rPr lang="en-US" smtClean="0"/>
              <a:pPr>
                <a:defRPr/>
              </a:pPr>
              <a:t>‹#›</a:t>
            </a:fld>
            <a:fld id="{7A4E1CA3-85D0-4C1A-8E8F-8E627DE86BB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</p:sldLayoutIdLst>
  <p:hf sldNum="0" hdr="0" ftr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shalomhaverim.org/Aliyot/aliyot_bamidbar.htm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shalomhaverim.org/Aliyot/aliyot_bamidbar.htm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shalomhaverim.org/Aliyot/aliyot_bamidbar.htm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shalomhaverim.org/Aliyot/aliyot_bamidbar.htm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shalomhaverim.org/Aliyot/aliyot_bamidbar.htm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shalomhaverim.org/Aliyot/aliyot_bamidbar.htm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hyperlink" Target="#C525"/><Relationship Id="rId4" Type="http://schemas.openxmlformats.org/officeDocument/2006/relationships/hyperlink" Target="http://bible.ort.org/webmedia/t4/1401.ra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hyperlink" Target="#C527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hyperlink" Target="#C526"/><Relationship Id="rId5" Type="http://schemas.openxmlformats.org/officeDocument/2006/relationships/hyperlink" Target="#C526"/><Relationship Id="rId4" Type="http://schemas.openxmlformats.org/officeDocument/2006/relationships/hyperlink" Target="http://bible.ort.org/webmedia/t4/1418.ra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bible.ort.org/webmedia/t4/1421.ra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://www.shalomhaverim.org/" TargetMode="External"/><Relationship Id="rId5" Type="http://schemas.openxmlformats.org/officeDocument/2006/relationships/hyperlink" Target="http://failedmessiah.typepad.com/failed_messiahcom/2005/07/rabbi_aryeh_kap.html" TargetMode="Externa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algn="ctr" eaLnBrk="1" hangingPunct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mtClean="0">
                <a:latin typeface="Calibri" charset="0"/>
              </a:rPr>
              <a:t> </a:t>
            </a:r>
          </a:p>
        </p:txBody>
      </p:sp>
      <p:sp>
        <p:nvSpPr>
          <p:cNvPr id="3074" name="Date Placeholder 2"/>
          <p:cNvSpPr>
            <a:spLocks noGrp="1"/>
          </p:cNvSpPr>
          <p:nvPr>
            <p:ph type="dt" idx="10"/>
          </p:nvPr>
        </p:nvSpPr>
        <p:spPr>
          <a:noFill/>
        </p:spPr>
        <p:txBody>
          <a:bodyPr/>
          <a:lstStyle/>
          <a:p>
            <a:r>
              <a:rPr lang="en-US" smtClean="0"/>
              <a:t>5/5/16</a:t>
            </a:r>
          </a:p>
        </p:txBody>
      </p:sp>
      <p:sp>
        <p:nvSpPr>
          <p:cNvPr id="3076" name="Rectangle 2"/>
          <p:cNvSpPr>
            <a:spLocks noChangeArrowheads="1"/>
          </p:cNvSpPr>
          <p:nvPr/>
        </p:nvSpPr>
        <p:spPr bwMode="auto">
          <a:xfrm>
            <a:off x="1371600" y="3886200"/>
            <a:ext cx="6400800" cy="1752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307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3078" name="Rectangle 4"/>
          <p:cNvSpPr>
            <a:spLocks noChangeArrowheads="1"/>
          </p:cNvSpPr>
          <p:nvPr/>
        </p:nvSpPr>
        <p:spPr bwMode="auto">
          <a:xfrm>
            <a:off x="685800" y="2339975"/>
            <a:ext cx="7772400" cy="1470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86400" rIns="90000" bIns="45000"/>
          <a:lstStyle/>
          <a:p>
            <a:pPr algn="ctr">
              <a:lnSpc>
                <a:spcPct val="9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100" dirty="0" err="1">
                <a:solidFill>
                  <a:srgbClr val="000000"/>
                </a:solidFill>
                <a:latin typeface="Calibri" charset="0"/>
              </a:rPr>
              <a:t>Parashat</a:t>
            </a:r>
            <a:r>
              <a:rPr lang="en-US" sz="4100" dirty="0">
                <a:solidFill>
                  <a:srgbClr val="000000"/>
                </a:solidFill>
                <a:latin typeface="Calibri" charset="0"/>
              </a:rPr>
              <a:t>  </a:t>
            </a:r>
            <a:r>
              <a:rPr lang="en-US" sz="4100" dirty="0" err="1" smtClean="0">
                <a:solidFill>
                  <a:srgbClr val="000000"/>
                </a:solidFill>
                <a:latin typeface="Calibri" charset="0"/>
              </a:rPr>
              <a:t>Bamidbar</a:t>
            </a:r>
            <a:r>
              <a:rPr lang="en-US" sz="4100" dirty="0" smtClean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en-US" sz="4100" dirty="0" err="1" smtClean="0">
                <a:solidFill>
                  <a:srgbClr val="000000"/>
                </a:solidFill>
                <a:latin typeface="Calibri" charset="0"/>
              </a:rPr>
              <a:t>Shelaj</a:t>
            </a:r>
            <a:endParaRPr lang="en-US" sz="4100" dirty="0" smtClean="0">
              <a:solidFill>
                <a:srgbClr val="000000"/>
              </a:solidFill>
              <a:latin typeface="Calibri" charset="0"/>
            </a:endParaRPr>
          </a:p>
          <a:p>
            <a:pPr algn="ctr">
              <a:lnSpc>
                <a:spcPct val="9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3600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charset="0"/>
              </a:rPr>
              <a:t>Dos </a:t>
            </a:r>
            <a:r>
              <a:rPr lang="en-US" sz="3600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charset="0"/>
              </a:rPr>
              <a:t>Clases</a:t>
            </a:r>
            <a:r>
              <a:rPr lang="en-US" sz="3600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charset="0"/>
              </a:rPr>
              <a:t> de </a:t>
            </a:r>
            <a:r>
              <a:rPr lang="en-US" sz="3600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charset="0"/>
              </a:rPr>
              <a:t>Espías</a:t>
            </a:r>
            <a:endParaRPr lang="en-US" sz="3600" dirty="0" smtClean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charset="0"/>
            </a:endParaRPr>
          </a:p>
        </p:txBody>
      </p:sp>
      <p:sp>
        <p:nvSpPr>
          <p:cNvPr id="3079" name="Rectangle 5"/>
          <p:cNvSpPr>
            <a:spLocks noChangeArrowheads="1"/>
          </p:cNvSpPr>
          <p:nvPr/>
        </p:nvSpPr>
        <p:spPr bwMode="auto">
          <a:xfrm>
            <a:off x="1371600" y="3886200"/>
            <a:ext cx="6400800" cy="1752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algn="ctr">
              <a:lnSpc>
                <a:spcPct val="102000"/>
              </a:lnSpc>
              <a:spcBef>
                <a:spcPts val="8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3200">
                <a:solidFill>
                  <a:srgbClr val="000000"/>
                </a:solidFill>
                <a:latin typeface="Calibri" charset="0"/>
              </a:rPr>
              <a:t>Por: Eliyahu BaYonah</a:t>
            </a:r>
          </a:p>
          <a:p>
            <a:pPr algn="ctr">
              <a:lnSpc>
                <a:spcPct val="102000"/>
              </a:lnSpc>
              <a:spcBef>
                <a:spcPts val="8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3200">
                <a:solidFill>
                  <a:srgbClr val="000000"/>
                </a:solidFill>
                <a:latin typeface="Calibri" charset="0"/>
              </a:rPr>
              <a:t>Director Shalom Haverim Org</a:t>
            </a:r>
          </a:p>
          <a:p>
            <a:pPr algn="ctr">
              <a:lnSpc>
                <a:spcPct val="102000"/>
              </a:lnSpc>
              <a:spcBef>
                <a:spcPts val="8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3200">
                <a:solidFill>
                  <a:srgbClr val="000000"/>
                </a:solidFill>
                <a:latin typeface="Calibri" charset="0"/>
              </a:rPr>
              <a:t>New York</a:t>
            </a:r>
          </a:p>
          <a:p>
            <a:pPr algn="ctr">
              <a:lnSpc>
                <a:spcPct val="102000"/>
              </a:lnSpc>
              <a:spcBef>
                <a:spcPts val="8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3200">
              <a:solidFill>
                <a:srgbClr val="000000"/>
              </a:solidFill>
              <a:latin typeface="Calibri" charset="0"/>
            </a:endParaRPr>
          </a:p>
        </p:txBody>
      </p:sp>
      <p:pic>
        <p:nvPicPr>
          <p:cNvPr id="3080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67038" y="990600"/>
            <a:ext cx="3209925" cy="11715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3081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772400" y="6096000"/>
            <a:ext cx="1219200" cy="619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  <a:cs typeface="Arial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4101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s-CO" sz="2400" b="1" i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Bamidbar</a:t>
            </a:r>
            <a:r>
              <a:rPr lang="es-CO" sz="2400" b="1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 - </a:t>
            </a:r>
            <a:r>
              <a:rPr lang="es-CO" sz="2400" b="1" i="1" u="sng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Numeros</a:t>
            </a:r>
            <a:r>
              <a:rPr lang="es-CO" sz="2400" b="1" i="1" u="sng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 </a:t>
            </a:r>
            <a:r>
              <a:rPr lang="es-CO" sz="2400" b="1" i="1" u="sng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13:1 al 15:41</a:t>
            </a:r>
          </a:p>
          <a:p>
            <a:r>
              <a:rPr lang="es-CO" sz="2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charset="0"/>
              </a:rPr>
              <a:t>RESÚMEN</a:t>
            </a:r>
          </a:p>
          <a:p>
            <a:endParaRPr lang="es-CO" sz="2400" b="1" dirty="0" smtClean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charset="0"/>
            </a:endParaRPr>
          </a:p>
          <a:p>
            <a:r>
              <a:rPr lang="es-CO" sz="2400" dirty="0" smtClean="0">
                <a:solidFill>
                  <a:schemeClr val="bg2">
                    <a:lumMod val="25000"/>
                  </a:schemeClr>
                </a:solidFill>
              </a:rPr>
              <a:t>Ante la insistencia de </a:t>
            </a:r>
            <a:r>
              <a:rPr lang="es-CO" sz="2400" dirty="0" err="1" smtClean="0">
                <a:solidFill>
                  <a:schemeClr val="bg2">
                    <a:lumMod val="25000"/>
                  </a:schemeClr>
                </a:solidFill>
              </a:rPr>
              <a:t>Bnei</a:t>
            </a:r>
            <a:r>
              <a:rPr lang="es-CO" sz="2400" dirty="0" smtClean="0">
                <a:solidFill>
                  <a:schemeClr val="bg2">
                    <a:lumMod val="25000"/>
                  </a:schemeClr>
                </a:solidFill>
              </a:rPr>
              <a:t> Israel el pueblo de Israel-, y con el permiso de Hashem, Moshé envía doce representantes, uno por cada tribu, a que exploren la tierra de Canaán. </a:t>
            </a:r>
          </a:p>
          <a:p>
            <a:endParaRPr lang="es-CO" sz="2400" dirty="0" smtClean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s-CO" sz="2400" dirty="0" smtClean="0">
                <a:solidFill>
                  <a:schemeClr val="bg2">
                    <a:lumMod val="25000"/>
                  </a:schemeClr>
                </a:solidFill>
              </a:rPr>
              <a:t>Previendo que habrá problemas, Moshé le cambia el nombre a </a:t>
            </a:r>
            <a:r>
              <a:rPr lang="es-CO" sz="2400" dirty="0" err="1" smtClean="0">
                <a:solidFill>
                  <a:schemeClr val="bg2">
                    <a:lumMod val="25000"/>
                  </a:schemeClr>
                </a:solidFill>
              </a:rPr>
              <a:t>Hoshea</a:t>
            </a:r>
            <a:r>
              <a:rPr lang="es-CO" sz="2400" dirty="0" smtClean="0">
                <a:solidFill>
                  <a:schemeClr val="bg2">
                    <a:lumMod val="25000"/>
                  </a:schemeClr>
                </a:solidFill>
              </a:rPr>
              <a:t> Salva-, por Yehoshua -Dios Salva-, en expresión de plegaria de que Hashem no permita que fracase en su misión. </a:t>
            </a:r>
          </a:p>
          <a:p>
            <a:endParaRPr lang="en-US" sz="2400" dirty="0" smtClean="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  <a:cs typeface="Arial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4101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s-CO" sz="2400" b="1" i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Bamidbar</a:t>
            </a:r>
            <a:r>
              <a:rPr lang="es-CO" sz="2400" b="1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 - </a:t>
            </a:r>
            <a:r>
              <a:rPr lang="es-CO" sz="2400" b="1" i="1" u="sng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Numeros</a:t>
            </a:r>
            <a:r>
              <a:rPr lang="es-CO" sz="2400" b="1" i="1" u="sng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 </a:t>
            </a:r>
            <a:r>
              <a:rPr lang="es-CO" sz="2400" b="1" i="1" u="sng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13:1 al 15:41</a:t>
            </a:r>
          </a:p>
          <a:p>
            <a:r>
              <a:rPr lang="es-CO" sz="2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charset="0"/>
              </a:rPr>
              <a:t>RESÚMEN</a:t>
            </a:r>
          </a:p>
          <a:p>
            <a:endParaRPr lang="es-CO" sz="2400" dirty="0" smtClean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s-CO" sz="2400" dirty="0" smtClean="0">
                <a:solidFill>
                  <a:schemeClr val="bg2">
                    <a:lumMod val="25000"/>
                  </a:schemeClr>
                </a:solidFill>
              </a:rPr>
              <a:t>Los espías retornan después de cuarenta días, transportando frutos de un tamaño inusualmente grande.</a:t>
            </a:r>
          </a:p>
          <a:p>
            <a:endParaRPr lang="es-CO" sz="2400" dirty="0" smtClean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s-CO" sz="2400" dirty="0" smtClean="0">
                <a:solidFill>
                  <a:schemeClr val="bg2">
                    <a:lumMod val="25000"/>
                  </a:schemeClr>
                </a:solidFill>
              </a:rPr>
              <a:t>Cuando diez de los doce espías afirman que los habitantes de Canaán son de aspecto igual de formidable que la fruta, cunde el desaliento. </a:t>
            </a:r>
          </a:p>
          <a:p>
            <a:endParaRPr lang="es-CO" sz="2400" dirty="0" smtClean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s-CO" sz="2400" dirty="0" smtClean="0">
                <a:solidFill>
                  <a:schemeClr val="bg2">
                    <a:lumMod val="25000"/>
                  </a:schemeClr>
                </a:solidFill>
              </a:rPr>
              <a:t>Calev y Yehoshua, los únicos dos enviados que se mantienen a favor de invadir la tierra, tratan de darle ánimos al pueblo.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  <a:cs typeface="Arial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4101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s-CO" sz="2400" b="1" i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Bamidbar</a:t>
            </a:r>
            <a:r>
              <a:rPr lang="es-CO" sz="2400" b="1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 - </a:t>
            </a:r>
            <a:r>
              <a:rPr lang="es-CO" sz="2400" b="1" i="1" u="sng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Numeros</a:t>
            </a:r>
            <a:r>
              <a:rPr lang="es-CO" sz="2400" b="1" i="1" u="sng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 </a:t>
            </a:r>
            <a:r>
              <a:rPr lang="es-CO" sz="2400" b="1" i="1" u="sng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13:1 al 15:41</a:t>
            </a:r>
          </a:p>
          <a:p>
            <a:r>
              <a:rPr lang="es-CO" sz="2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charset="0"/>
              </a:rPr>
              <a:t>RESÚMEN</a:t>
            </a:r>
          </a:p>
          <a:p>
            <a:endParaRPr lang="es-CO" sz="2400" dirty="0" smtClean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s-CO" sz="2400" dirty="0" smtClean="0">
                <a:solidFill>
                  <a:schemeClr val="bg2">
                    <a:lumMod val="25000"/>
                  </a:schemeClr>
                </a:solidFill>
              </a:rPr>
              <a:t>Sin embargo, la nación decide que, ante los riesgos potencialmente fatales, la Tierra no vale la pena, y en cambio, exigen el retorno a Egipto.</a:t>
            </a:r>
          </a:p>
          <a:p>
            <a:endParaRPr lang="es-CO" sz="2400" dirty="0" smtClean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s-CO" sz="2400" dirty="0" smtClean="0">
                <a:solidFill>
                  <a:schemeClr val="bg2">
                    <a:lumMod val="25000"/>
                  </a:schemeClr>
                </a:solidFill>
              </a:rPr>
              <a:t>Hashem se "enoja" ante semejante actitud, pero el rezo ferviente de Moshé lo "calma". </a:t>
            </a:r>
          </a:p>
          <a:p>
            <a:endParaRPr lang="es-CO" sz="2400" dirty="0" smtClean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s-CO" sz="2400" dirty="0" smtClean="0">
                <a:solidFill>
                  <a:schemeClr val="bg2">
                    <a:lumMod val="25000"/>
                  </a:schemeClr>
                </a:solidFill>
              </a:rPr>
              <a:t>No obstante, Hashem declara que la nación debe permanecer en el desierto durante cuarenta años, hasta que perezcan todos los que lloraron ante el falso informe de los </a:t>
            </a:r>
            <a:r>
              <a:rPr lang="es-CO" sz="2400" dirty="0" smtClean="0">
                <a:solidFill>
                  <a:schemeClr val="bg2">
                    <a:lumMod val="25000"/>
                  </a:schemeClr>
                </a:solidFill>
              </a:rPr>
              <a:t>espías.</a:t>
            </a:r>
            <a:endParaRPr lang="es-CO" sz="2400" dirty="0" smtClean="0">
              <a:solidFill>
                <a:schemeClr val="bg2">
                  <a:lumMod val="25000"/>
                </a:schemeClr>
              </a:solidFill>
            </a:endParaRPr>
          </a:p>
          <a:p>
            <a:endParaRPr lang="es-CO" sz="240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  <a:cs typeface="Arial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4101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s-CO" sz="2400" b="1" i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Bamidbar</a:t>
            </a:r>
            <a:r>
              <a:rPr lang="es-CO" sz="2400" b="1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 - </a:t>
            </a:r>
            <a:r>
              <a:rPr lang="es-CO" sz="2400" b="1" i="1" u="sng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Numeros</a:t>
            </a:r>
            <a:r>
              <a:rPr lang="es-CO" sz="2400" b="1" i="1" u="sng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 </a:t>
            </a:r>
            <a:r>
              <a:rPr lang="es-CO" sz="2400" b="1" i="1" u="sng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13:1 al 15:41</a:t>
            </a:r>
          </a:p>
          <a:p>
            <a:r>
              <a:rPr lang="es-CO" sz="2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charset="0"/>
              </a:rPr>
              <a:t>RESÚMEN</a:t>
            </a:r>
          </a:p>
          <a:p>
            <a:endParaRPr lang="en-US" sz="2400" dirty="0" smtClean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s-CO" sz="2400" dirty="0" smtClean="0">
                <a:solidFill>
                  <a:schemeClr val="bg2">
                    <a:lumMod val="25000"/>
                  </a:schemeClr>
                </a:solidFill>
              </a:rPr>
              <a:t>Un grupo de israelitas, arrepentidos de haber cometido tal equivocación, decide en forma intempestiva invadir la Tierra, basándose en la orden original de Hashem. </a:t>
            </a:r>
          </a:p>
          <a:p>
            <a:endParaRPr lang="es-CO" sz="2400" dirty="0" smtClean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s-CO" sz="2400" dirty="0" smtClean="0">
                <a:solidFill>
                  <a:schemeClr val="bg2">
                    <a:lumMod val="25000"/>
                  </a:schemeClr>
                </a:solidFill>
              </a:rPr>
              <a:t>Moshé les advierte que no deben actuar de tal modo, mas no le hacen caso, y son masacrados.</a:t>
            </a:r>
          </a:p>
          <a:p>
            <a:endParaRPr lang="es-CO" sz="2400" dirty="0" smtClean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s-CO" sz="2400" dirty="0" smtClean="0">
                <a:solidFill>
                  <a:schemeClr val="bg2">
                    <a:lumMod val="25000"/>
                  </a:schemeClr>
                </a:solidFill>
              </a:rPr>
              <a:t>Hashem instruye a Moshé en lo relativo a las ofrendas que harán los israelitas cuando, por fin, ingresen a la tierra..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  <a:cs typeface="Arial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4101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s-CO" sz="2400" b="1" i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Bamidbar</a:t>
            </a:r>
            <a:r>
              <a:rPr lang="es-CO" sz="2400" b="1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 - </a:t>
            </a:r>
            <a:r>
              <a:rPr lang="es-CO" sz="2400" b="1" i="1" u="sng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Numeros</a:t>
            </a:r>
            <a:r>
              <a:rPr lang="es-CO" sz="2400" b="1" i="1" u="sng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 </a:t>
            </a:r>
            <a:r>
              <a:rPr lang="es-CO" sz="2400" b="1" i="1" u="sng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13:1 al 15:41</a:t>
            </a:r>
          </a:p>
          <a:p>
            <a:r>
              <a:rPr lang="es-CO" sz="2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charset="0"/>
              </a:rPr>
              <a:t>RESÚMEN</a:t>
            </a:r>
          </a:p>
          <a:p>
            <a:endParaRPr lang="es-CO" sz="2400" dirty="0" smtClean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s-CO" sz="2400" dirty="0" smtClean="0">
                <a:solidFill>
                  <a:schemeClr val="bg2">
                    <a:lumMod val="25000"/>
                  </a:schemeClr>
                </a:solidFill>
              </a:rPr>
              <a:t>Se le manda al pueblo que separe jalá de la masa y la done a los Kohanim. </a:t>
            </a:r>
          </a:p>
          <a:p>
            <a:endParaRPr lang="es-CO" sz="2400" dirty="0" smtClean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s-CO" sz="2400" dirty="0" smtClean="0">
                <a:solidFill>
                  <a:schemeClr val="bg2">
                    <a:lumMod val="25000"/>
                  </a:schemeClr>
                </a:solidFill>
              </a:rPr>
              <a:t>Se explican las leyes de las ofrendas relativas a los pecados un intencionales, para el individuo y para la comunidad. </a:t>
            </a:r>
          </a:p>
          <a:p>
            <a:endParaRPr lang="es-CO" sz="2400" dirty="0" smtClean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s-CO" sz="2400" dirty="0" smtClean="0">
                <a:solidFill>
                  <a:schemeClr val="bg2">
                    <a:lumMod val="25000"/>
                  </a:schemeClr>
                </a:solidFill>
              </a:rPr>
              <a:t>Si alguien blasfema en contra de Hashem y no se arrepiente, se lo separa espiritualmente del pueblo.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  <a:cs typeface="Arial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4101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s-CO" sz="2400" b="1" i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Bamidbar</a:t>
            </a:r>
            <a:r>
              <a:rPr lang="es-CO" sz="2400" b="1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 - </a:t>
            </a:r>
            <a:r>
              <a:rPr lang="es-CO" sz="2400" b="1" i="1" u="sng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Numeros</a:t>
            </a:r>
            <a:r>
              <a:rPr lang="es-CO" sz="2400" b="1" i="1" u="sng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 </a:t>
            </a:r>
            <a:r>
              <a:rPr lang="es-CO" sz="2400" b="1" i="1" u="sng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13:1 al 15:41</a:t>
            </a:r>
          </a:p>
          <a:p>
            <a:r>
              <a:rPr lang="es-CO" sz="2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charset="0"/>
              </a:rPr>
              <a:t>RESÚMEN</a:t>
            </a:r>
          </a:p>
          <a:p>
            <a:endParaRPr lang="es-CO" sz="2400" dirty="0" smtClean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s-CO" sz="2400" dirty="0" smtClean="0">
                <a:solidFill>
                  <a:schemeClr val="bg2">
                    <a:lumMod val="25000"/>
                  </a:schemeClr>
                </a:solidFill>
              </a:rPr>
              <a:t>Se descubre un hombre que recoge leña en una propiedad pública en Shabat, y se lo condena a muerte.</a:t>
            </a:r>
          </a:p>
          <a:p>
            <a:endParaRPr lang="es-CO" sz="2400" dirty="0" smtClean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s-CO" sz="2400" dirty="0" smtClean="0">
                <a:solidFill>
                  <a:schemeClr val="bg2">
                    <a:lumMod val="25000"/>
                  </a:schemeClr>
                </a:solidFill>
              </a:rPr>
              <a:t>Se enseñan las leyes de los tzitzit, y por eso dos veces al día repetimos esta sección de la parashá, que nos recuerda el Éxodo.</a:t>
            </a:r>
          </a:p>
          <a:p>
            <a:endParaRPr lang="es-CO" sz="2400" dirty="0" smtClean="0">
              <a:solidFill>
                <a:schemeClr val="bg2">
                  <a:lumMod val="25000"/>
                </a:schemeClr>
              </a:solidFill>
            </a:endParaRPr>
          </a:p>
          <a:p>
            <a:endParaRPr lang="es-CO" sz="240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  <a:cs typeface="Arial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4101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s-CO" sz="2400" b="1" i="1" u="sng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Cuál fue el pecado de los espías?</a:t>
            </a:r>
            <a:endParaRPr lang="es-CO" sz="2400" b="1" i="1" u="sng" dirty="0" smtClean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s-CO" sz="2400" dirty="0" smtClean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Hay un axioma en la fotografía creativa que un fotógrafo no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fotografía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lo que ve.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Sino que él fotografía lo que él es.</a:t>
            </a:r>
          </a:p>
          <a:p>
            <a:endParaRPr lang="es-ES" sz="2400" dirty="0" smtClean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Dios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nos muestra lo que somos a través de lo que vemos.</a:t>
            </a:r>
          </a:p>
          <a:p>
            <a:endParaRPr lang="es-ES" sz="2400" dirty="0" smtClean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El Midrash (Bamidbar Rabá 15: 5) pregunta por qué la Torá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yuxtapone, colinda,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la sección que se ocupa del pecado de los espías en la sección de la pena de Miriam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.?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13716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  <a:cs typeface="Arial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4101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Ostensiblemente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, no están conectadas. </a:t>
            </a:r>
            <a:endParaRPr lang="es-ES" sz="2400" dirty="0" smtClean="0">
              <a:solidFill>
                <a:schemeClr val="bg2">
                  <a:lumMod val="25000"/>
                </a:schemeClr>
              </a:solidFill>
            </a:endParaRPr>
          </a:p>
          <a:p>
            <a:endParaRPr lang="es-ES" sz="2400" dirty="0" smtClean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El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Midrash responde que Miriam fue castigada por hablar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lashón hará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sobre su hermano, </a:t>
            </a:r>
            <a:r>
              <a:rPr lang="es-ES" sz="2400" dirty="0" err="1" smtClean="0">
                <a:solidFill>
                  <a:schemeClr val="bg2">
                    <a:lumMod val="25000"/>
                  </a:schemeClr>
                </a:solidFill>
              </a:rPr>
              <a:t>Moshe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 - "y estos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rashaim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, (gente mala)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vieron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esto, pero no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pudieron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tomar la lección a pecho,"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porque los espías hablaron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lashón hará sobre la Tierra de Israel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.</a:t>
            </a:r>
          </a:p>
          <a:p>
            <a:endParaRPr lang="es-ES" sz="2400" dirty="0" smtClean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s-ES" sz="2400" i="1" dirty="0" smtClean="0">
                <a:solidFill>
                  <a:schemeClr val="bg2">
                    <a:lumMod val="25000"/>
                  </a:schemeClr>
                </a:solidFill>
              </a:rPr>
              <a:t>“</a:t>
            </a:r>
            <a:r>
              <a:rPr lang="es-ES" sz="2400" i="1" dirty="0" smtClean="0">
                <a:solidFill>
                  <a:schemeClr val="bg2">
                    <a:lumMod val="25000"/>
                  </a:schemeClr>
                </a:solidFill>
              </a:rPr>
              <a:t>La tierra por donde hemos pasado para explorarla, es tierra que consume a sus moradores; y todo el pueblo que vimos en ella son hombres de gran estatura</a:t>
            </a:r>
            <a:r>
              <a:rPr lang="es-ES" sz="2400" i="1" dirty="0" smtClean="0">
                <a:solidFill>
                  <a:schemeClr val="bg2">
                    <a:lumMod val="25000"/>
                  </a:schemeClr>
                </a:solidFill>
              </a:rPr>
              <a:t>.</a:t>
            </a:r>
          </a:p>
          <a:p>
            <a:r>
              <a:rPr lang="es-ES" sz="2400" i="1" dirty="0" smtClean="0">
                <a:solidFill>
                  <a:schemeClr val="bg2">
                    <a:lumMod val="25000"/>
                  </a:schemeClr>
                </a:solidFill>
              </a:rPr>
              <a:t>Y allí vimos a gente fuerte de hijos de gigantes, de gente fuerte; y a nuestros ojos éramos como langostas, y así éramos a los ojos de ellos</a:t>
            </a:r>
            <a:r>
              <a:rPr lang="es-ES" sz="2400" i="1" dirty="0" smtClean="0">
                <a:solidFill>
                  <a:schemeClr val="bg2">
                    <a:lumMod val="25000"/>
                  </a:schemeClr>
                </a:solidFill>
              </a:rPr>
              <a:t>.”  -vs. 32-33</a:t>
            </a:r>
            <a:endParaRPr lang="es-CO" sz="2400" i="1" dirty="0" smtClean="0">
              <a:solidFill>
                <a:schemeClr val="bg2">
                  <a:lumMod val="25000"/>
                </a:schemeClr>
              </a:solidFill>
            </a:endParaRPr>
          </a:p>
          <a:p>
            <a:endParaRPr lang="es-CO" sz="240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13716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  <a:cs typeface="Arial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4101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Vieron el castigo de Miriam y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no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pudieron tener un impacto en su mundo interior;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ellos no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vieron que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se estaban mirando en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un espejo.</a:t>
            </a:r>
          </a:p>
          <a:p>
            <a:endParaRPr lang="es-ES" sz="2400" dirty="0" smtClean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Pero ¿por qué se llaman "rashaim"? En ese momento de la historia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eran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personas justas, los líderes de la nación.</a:t>
            </a:r>
          </a:p>
          <a:p>
            <a:endParaRPr lang="es-ES" sz="2400" dirty="0" smtClean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La generación del desierto estaba en el nivel más alto desde Adán ha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Rishón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(el primer hombre). Se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deberían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haber dado cuenta de que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Dios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les había mostrado el castigo de Miriam para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extraer una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lección de ello: que ellos también eran vulnerables al pecado de lashón hará y para protegerse a sí mismos en consecuencia.</a:t>
            </a:r>
            <a:endParaRPr lang="es-CO" sz="240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13716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  <a:cs typeface="Arial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4101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Por ello es que </a:t>
            </a:r>
            <a:r>
              <a:rPr lang="es-ES" sz="2400" dirty="0" err="1" smtClean="0">
                <a:solidFill>
                  <a:schemeClr val="bg2">
                    <a:lumMod val="25000"/>
                  </a:schemeClr>
                </a:solidFill>
              </a:rPr>
              <a:t>Yehoshuah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 y </a:t>
            </a:r>
            <a:r>
              <a:rPr lang="es-ES" sz="2400" dirty="0" err="1" smtClean="0">
                <a:solidFill>
                  <a:schemeClr val="bg2">
                    <a:lumMod val="25000"/>
                  </a:schemeClr>
                </a:solidFill>
              </a:rPr>
              <a:t>Kalev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 salen en defensa:</a:t>
            </a:r>
          </a:p>
          <a:p>
            <a:endParaRPr lang="es-ES" sz="2400" dirty="0" smtClean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“</a:t>
            </a:r>
            <a:r>
              <a:rPr lang="es-ES" sz="2400" i="1" dirty="0" smtClean="0">
                <a:solidFill>
                  <a:schemeClr val="bg2">
                    <a:lumMod val="25000"/>
                  </a:schemeClr>
                </a:solidFill>
              </a:rPr>
              <a:t>Y Josué, hijo de </a:t>
            </a:r>
            <a:r>
              <a:rPr lang="es-ES" sz="2400" i="1" dirty="0" err="1" smtClean="0">
                <a:solidFill>
                  <a:schemeClr val="bg2">
                    <a:lumMod val="25000"/>
                  </a:schemeClr>
                </a:solidFill>
              </a:rPr>
              <a:t>Nun</a:t>
            </a:r>
            <a:r>
              <a:rPr lang="es-ES" sz="2400" i="1" dirty="0" smtClean="0">
                <a:solidFill>
                  <a:schemeClr val="bg2">
                    <a:lumMod val="25000"/>
                  </a:schemeClr>
                </a:solidFill>
              </a:rPr>
              <a:t>, y </a:t>
            </a:r>
            <a:r>
              <a:rPr lang="es-ES" sz="2400" i="1" dirty="0" err="1" smtClean="0">
                <a:solidFill>
                  <a:schemeClr val="bg2">
                    <a:lumMod val="25000"/>
                  </a:schemeClr>
                </a:solidFill>
              </a:rPr>
              <a:t>Kalev</a:t>
            </a:r>
            <a:r>
              <a:rPr lang="es-ES" sz="2400" i="1" dirty="0" smtClean="0">
                <a:solidFill>
                  <a:schemeClr val="bg2">
                    <a:lumMod val="25000"/>
                  </a:schemeClr>
                </a:solidFill>
              </a:rPr>
              <a:t>, hijo de </a:t>
            </a:r>
            <a:r>
              <a:rPr lang="es-ES" sz="2400" i="1" dirty="0" err="1" smtClean="0">
                <a:solidFill>
                  <a:schemeClr val="bg2">
                    <a:lumMod val="25000"/>
                  </a:schemeClr>
                </a:solidFill>
              </a:rPr>
              <a:t>Yefunné</a:t>
            </a:r>
            <a:r>
              <a:rPr lang="es-ES" sz="2400" i="1" dirty="0" smtClean="0">
                <a:solidFill>
                  <a:schemeClr val="bg2">
                    <a:lumMod val="25000"/>
                  </a:schemeClr>
                </a:solidFill>
              </a:rPr>
              <a:t>, que eran de los exploradores de la tierra, rasgaron sus vestidos. </a:t>
            </a:r>
            <a:endParaRPr lang="es-ES" sz="2400" i="1" dirty="0" smtClean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s-ES" sz="2400" i="1" dirty="0" smtClean="0">
                <a:solidFill>
                  <a:schemeClr val="bg2">
                    <a:lumMod val="25000"/>
                  </a:schemeClr>
                </a:solidFill>
              </a:rPr>
              <a:t>Y hablaron a toda la congregación de los hijos de Israel, diciendo: La tierra por donde hemos pasado para explorarla, es una tierra buena en gran manera</a:t>
            </a:r>
            <a:r>
              <a:rPr lang="es-ES" sz="2400" i="1" dirty="0" smtClean="0">
                <a:solidFill>
                  <a:schemeClr val="bg2">
                    <a:lumMod val="25000"/>
                  </a:schemeClr>
                </a:solidFill>
              </a:rPr>
              <a:t>;</a:t>
            </a:r>
          </a:p>
          <a:p>
            <a:r>
              <a:rPr lang="es-ES" sz="2400" i="1" dirty="0" smtClean="0">
                <a:solidFill>
                  <a:schemeClr val="bg2">
                    <a:lumMod val="25000"/>
                  </a:schemeClr>
                </a:solidFill>
              </a:rPr>
              <a:t>si el Eterno se complace en nosotros, nos llevará a esta tierra y nos la dará; es tierra que mana leche y miel</a:t>
            </a:r>
            <a:r>
              <a:rPr lang="es-ES" sz="2400" i="1" dirty="0" smtClean="0">
                <a:solidFill>
                  <a:schemeClr val="bg2">
                    <a:lumMod val="25000"/>
                  </a:schemeClr>
                </a:solidFill>
              </a:rPr>
              <a:t>.</a:t>
            </a:r>
          </a:p>
          <a:p>
            <a:r>
              <a:rPr lang="es-ES" sz="2400" i="1" dirty="0" smtClean="0">
                <a:solidFill>
                  <a:schemeClr val="bg2">
                    <a:lumMod val="25000"/>
                  </a:schemeClr>
                </a:solidFill>
              </a:rPr>
              <a:t>Pero tan sólo no os rebeléis contra el Eterno ni temáis al pueblo de la tierra, porque no son mas que pan para nosotros; su amparo se ha retirado de ellos, mientras que el Eterno está con nosotros. No los temáis</a:t>
            </a:r>
            <a:r>
              <a:rPr lang="es-ES" sz="2400" i="1" dirty="0" smtClean="0">
                <a:solidFill>
                  <a:schemeClr val="bg2">
                    <a:lumMod val="25000"/>
                  </a:schemeClr>
                </a:solidFill>
              </a:rPr>
              <a:t>.”  14:6-9</a:t>
            </a:r>
            <a:endParaRPr lang="es-CO" sz="240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13716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  <a:cs typeface="Arial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4101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Del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mismo modo, en la parashá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Nasó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la Torá yuxtapone el pecado de la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Sotá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(una mujer sospechosa de adulterio) con el Nazir (alguien que toma un voto de abstinencia) para enseñarnos que cualquiera que vea el castigo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a una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Sotá debe tomar un voto de forma temporal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y abstenerse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del vino, pues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él ve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a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dónde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la indulgencia en el vino lleva.</a:t>
            </a:r>
          </a:p>
          <a:p>
            <a:endParaRPr lang="es-ES" sz="2400" dirty="0" smtClean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El mundo que nos rodea no es más que un espejo de nosotros mismos.</a:t>
            </a:r>
          </a:p>
          <a:p>
            <a:endParaRPr lang="es-ES" sz="2400" dirty="0" smtClean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Fuentes: (</a:t>
            </a:r>
            <a:r>
              <a:rPr lang="es-ES" sz="2400" dirty="0" err="1" smtClean="0">
                <a:solidFill>
                  <a:schemeClr val="bg2">
                    <a:lumMod val="25000"/>
                  </a:schemeClr>
                </a:solidFill>
              </a:rPr>
              <a:t>Alei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s-ES" sz="2400" dirty="0" err="1" smtClean="0">
                <a:solidFill>
                  <a:schemeClr val="bg2">
                    <a:lumMod val="25000"/>
                  </a:schemeClr>
                </a:solidFill>
              </a:rPr>
              <a:t>Shor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, el rabino </a:t>
            </a:r>
            <a:r>
              <a:rPr lang="es-ES" sz="2400" dirty="0" err="1" smtClean="0">
                <a:solidFill>
                  <a:schemeClr val="bg2">
                    <a:lumMod val="25000"/>
                  </a:schemeClr>
                </a:solidFill>
              </a:rPr>
              <a:t>Shlomo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s-ES" sz="2400" dirty="0" err="1" smtClean="0">
                <a:solidFill>
                  <a:schemeClr val="bg2">
                    <a:lumMod val="25000"/>
                  </a:schemeClr>
                </a:solidFill>
              </a:rPr>
              <a:t>Wolbe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,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y </a:t>
            </a:r>
            <a:r>
              <a:rPr lang="es-ES" sz="2400" dirty="0" err="1" smtClean="0">
                <a:solidFill>
                  <a:schemeClr val="bg2">
                    <a:lumMod val="25000"/>
                  </a:schemeClr>
                </a:solidFill>
              </a:rPr>
              <a:t>Rabbi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s-ES" sz="2400" dirty="0" err="1" smtClean="0">
                <a:solidFill>
                  <a:schemeClr val="bg2">
                    <a:lumMod val="25000"/>
                  </a:schemeClr>
                </a:solidFill>
              </a:rPr>
              <a:t>Shlomo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s-ES" sz="2400" dirty="0" err="1" smtClean="0">
                <a:solidFill>
                  <a:schemeClr val="bg2">
                    <a:lumMod val="25000"/>
                  </a:schemeClr>
                </a:solidFill>
              </a:rPr>
              <a:t>Greenwald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)</a:t>
            </a:r>
            <a:endParaRPr lang="es-CO" sz="240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13716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  <a:cs typeface="Arial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4101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s-CO" sz="2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Otro comentario acerca de los espías.</a:t>
            </a:r>
          </a:p>
          <a:p>
            <a:r>
              <a:rPr lang="es-CO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"Enviad para vosotros hombres que espíen la tierra de Canaán" (13:2)</a:t>
            </a:r>
          </a:p>
          <a:p>
            <a:endParaRPr lang="es-CO" sz="2400" dirty="0" smtClean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s-CO" sz="2400" dirty="0" smtClean="0">
                <a:solidFill>
                  <a:schemeClr val="bg2">
                    <a:lumMod val="25000"/>
                  </a:schemeClr>
                </a:solidFill>
              </a:rPr>
              <a:t>Después de la Guerra de los Seis Días, la milicia norteamericana tenía una gran intriga: ¿cuál era el ingrediente secreto que les permitió a los pilotos israelíes derribar el 90% (cifra sin precedentes) de los aviones egipcios?</a:t>
            </a:r>
          </a:p>
          <a:p>
            <a:endParaRPr lang="es-CO" sz="2400" dirty="0" smtClean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s-CO" sz="2400" dirty="0" smtClean="0">
                <a:solidFill>
                  <a:schemeClr val="bg2">
                    <a:lumMod val="25000"/>
                  </a:schemeClr>
                </a:solidFill>
              </a:rPr>
              <a:t>Con tal fin, se llevó a cabo una investigación que examinó cada uno de los aspectos de las vidas de los pilotos, hasta los más personales y secretos.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13716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  <a:cs typeface="Arial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4101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s-CO" sz="2400" dirty="0" smtClean="0">
                <a:solidFill>
                  <a:schemeClr val="bg2">
                    <a:lumMod val="25000"/>
                  </a:schemeClr>
                </a:solidFill>
              </a:rPr>
              <a:t>Por ejemplo, ¿tenían mascotas en la casa? ¿Cuántas veces a la semana se duchaban?</a:t>
            </a:r>
          </a:p>
          <a:p>
            <a:endParaRPr lang="es-CO" sz="2400" dirty="0" smtClean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s-CO" sz="2400" dirty="0" smtClean="0">
                <a:solidFill>
                  <a:schemeClr val="bg2">
                    <a:lumMod val="25000"/>
                  </a:schemeClr>
                </a:solidFill>
              </a:rPr>
              <a:t>Una vez recopilados los resultados, los norteamericanos publicaron su informe: no había ninguna diferencia palpable o identificable que separara a los pilotos israelíes de los norteamericanos... con una sola excepción (se burlaba el informe): "¡todos los pilotos israelíes tenían brit milá!“</a:t>
            </a:r>
          </a:p>
          <a:p>
            <a:endParaRPr lang="es-CO" sz="2400" dirty="0" smtClean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s-CO" sz="2400" dirty="0" smtClean="0">
                <a:solidFill>
                  <a:schemeClr val="bg2">
                    <a:lumMod val="25000"/>
                  </a:schemeClr>
                </a:solidFill>
              </a:rPr>
              <a:t>Pero, a decir verdad, la "broma" era sobre los propios norteamericanos: habían descubierto el "arma secreta" de los israelíes, sin siquiera darse cuenta!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13716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  <a:cs typeface="Arial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4101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s-CO" sz="2400" dirty="0" smtClean="0">
                <a:solidFill>
                  <a:schemeClr val="bg2">
                    <a:lumMod val="25000"/>
                  </a:schemeClr>
                </a:solidFill>
              </a:rPr>
              <a:t>El Midrash nos cuenta que Abraham </a:t>
            </a:r>
            <a:r>
              <a:rPr lang="es-CO" sz="2400" dirty="0" err="1" smtClean="0">
                <a:solidFill>
                  <a:schemeClr val="bg2">
                    <a:lumMod val="25000"/>
                  </a:schemeClr>
                </a:solidFill>
              </a:rPr>
              <a:t>Avinu</a:t>
            </a:r>
            <a:r>
              <a:rPr lang="es-CO" sz="2400" dirty="0" smtClean="0">
                <a:solidFill>
                  <a:schemeClr val="bg2">
                    <a:lumMod val="25000"/>
                  </a:schemeClr>
                </a:solidFill>
              </a:rPr>
              <a:t> está parado en la puerta del </a:t>
            </a:r>
            <a:r>
              <a:rPr lang="es-CO" sz="2400" dirty="0" err="1" smtClean="0">
                <a:solidFill>
                  <a:schemeClr val="bg2">
                    <a:lumMod val="25000"/>
                  </a:schemeClr>
                </a:solidFill>
              </a:rPr>
              <a:t>Gehenom</a:t>
            </a:r>
            <a:r>
              <a:rPr lang="es-CO" sz="2400" dirty="0" smtClean="0">
                <a:solidFill>
                  <a:schemeClr val="bg2">
                    <a:lumMod val="25000"/>
                  </a:schemeClr>
                </a:solidFill>
              </a:rPr>
              <a:t> para impedir que entre todo el que tiene brit milá.</a:t>
            </a:r>
          </a:p>
          <a:p>
            <a:endParaRPr lang="es-CO" sz="2400" dirty="0" smtClean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s-CO" sz="2400" dirty="0" smtClean="0">
                <a:solidFill>
                  <a:schemeClr val="bg2">
                    <a:lumMod val="25000"/>
                  </a:schemeClr>
                </a:solidFill>
              </a:rPr>
              <a:t>El propósito de enviar a los espías a </a:t>
            </a:r>
            <a:r>
              <a:rPr lang="es-CO" sz="2400" dirty="0" err="1" smtClean="0">
                <a:solidFill>
                  <a:schemeClr val="bg2">
                    <a:lumMod val="25000"/>
                  </a:schemeClr>
                </a:solidFill>
              </a:rPr>
              <a:t>Eretz</a:t>
            </a:r>
            <a:r>
              <a:rPr lang="es-CO" sz="2400" dirty="0" smtClean="0">
                <a:solidFill>
                  <a:schemeClr val="bg2">
                    <a:lumMod val="25000"/>
                  </a:schemeClr>
                </a:solidFill>
              </a:rPr>
              <a:t> Israel era que las generaciones futuras no dijeran que los habitantes de </a:t>
            </a:r>
            <a:r>
              <a:rPr lang="es-CO" sz="2400" dirty="0" err="1" smtClean="0">
                <a:solidFill>
                  <a:schemeClr val="bg2">
                    <a:lumMod val="25000"/>
                  </a:schemeClr>
                </a:solidFill>
              </a:rPr>
              <a:t>Eretz</a:t>
            </a:r>
            <a:r>
              <a:rPr lang="es-CO" sz="2400" dirty="0" smtClean="0">
                <a:solidFill>
                  <a:schemeClr val="bg2">
                    <a:lumMod val="25000"/>
                  </a:schemeClr>
                </a:solidFill>
              </a:rPr>
              <a:t> Israel eran débiles y que la Tierra de Israel había sido conquistada por puros medios naturales. </a:t>
            </a:r>
          </a:p>
          <a:p>
            <a:endParaRPr lang="es-CO" sz="2400" dirty="0" smtClean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s-CO" sz="2400" dirty="0" smtClean="0">
                <a:solidFill>
                  <a:schemeClr val="bg2">
                    <a:lumMod val="25000"/>
                  </a:schemeClr>
                </a:solidFill>
              </a:rPr>
              <a:t>Por eso la Torá dice: "Enviad para vosotros hombres que espíen la tierra de Canaán", porque entonces verán que sus habitantes son increíblemente poderosos.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13716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  <a:cs typeface="Arial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4101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s-CO" sz="2400" dirty="0" smtClean="0">
                <a:solidFill>
                  <a:schemeClr val="bg2">
                    <a:lumMod val="25000"/>
                  </a:schemeClr>
                </a:solidFill>
              </a:rPr>
              <a:t>Y si, a pesar de eso, son capaces de conquistar la tierra, se darán cuenta de que "Yo se las doy a los Hijos de Israel".</a:t>
            </a:r>
          </a:p>
          <a:p>
            <a:endParaRPr lang="es-CO" sz="2400" dirty="0" smtClean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s-CO" sz="2400" dirty="0" smtClean="0">
                <a:solidFill>
                  <a:schemeClr val="bg2">
                    <a:lumMod val="25000"/>
                  </a:schemeClr>
                </a:solidFill>
              </a:rPr>
              <a:t>El pueblo judío tiene un solo "Amigo", en un mundo de setenta lobos. </a:t>
            </a:r>
          </a:p>
          <a:p>
            <a:endParaRPr lang="es-CO" sz="2400" dirty="0" smtClean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s-CO" sz="2400" dirty="0" smtClean="0">
                <a:solidFill>
                  <a:schemeClr val="bg2">
                    <a:lumMod val="25000"/>
                  </a:schemeClr>
                </a:solidFill>
              </a:rPr>
              <a:t>Pero El es el único Amigo que nos hace falta. </a:t>
            </a:r>
          </a:p>
          <a:p>
            <a:endParaRPr lang="es-CO" sz="2400" dirty="0" smtClean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s-CO" sz="2400" dirty="0" smtClean="0">
                <a:solidFill>
                  <a:schemeClr val="bg2">
                    <a:lumMod val="25000"/>
                  </a:schemeClr>
                </a:solidFill>
              </a:rPr>
              <a:t>Y cuando triunfamos, no es gracias a los F-16, ni a la elevada moral, ni a la gran motivación, ni a los cereales fortificados del desayuno. No. Es porque Hashem así lo quiso.</a:t>
            </a:r>
          </a:p>
          <a:p>
            <a:endParaRPr lang="es-CO" sz="240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13716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  <a:cs typeface="Arial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4101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s-CO" sz="2400" b="1" i="1" u="sng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14:1</a:t>
            </a:r>
            <a:r>
              <a:rPr lang="es-CO" sz="2400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Y se levantó toda la congregación y alzó sus voces; y </a:t>
            </a:r>
            <a:r>
              <a:rPr lang="es-CO" sz="2400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5" action="ppaction://hlinkfile"/>
              </a:rPr>
              <a:t>lloró el pueblo aquella noche</a:t>
            </a:r>
            <a:endParaRPr lang="es-CO" sz="2400" dirty="0" smtClean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CO" sz="2400" i="1" dirty="0" smtClean="0">
                <a:solidFill>
                  <a:schemeClr val="bg2">
                    <a:lumMod val="25000"/>
                  </a:schemeClr>
                </a:solidFill>
              </a:rPr>
              <a:t/>
            </a:r>
            <a:br>
              <a:rPr lang="es-CO" sz="2400" i="1" dirty="0" smtClean="0">
                <a:solidFill>
                  <a:schemeClr val="bg2">
                    <a:lumMod val="25000"/>
                  </a:schemeClr>
                </a:solidFill>
              </a:rPr>
            </a:br>
            <a:r>
              <a:rPr lang="es-CO" sz="2400" i="1" dirty="0" err="1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Vatisa</a:t>
            </a:r>
            <a:r>
              <a:rPr lang="es-CO" sz="2400" i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CO" sz="2400" i="1" dirty="0" err="1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kol-ha'edah</a:t>
            </a:r>
            <a:r>
              <a:rPr lang="es-CO" sz="2400" i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CO" sz="2400" i="1" dirty="0" err="1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vayitnu</a:t>
            </a:r>
            <a:r>
              <a:rPr lang="es-CO" sz="2400" i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et-</a:t>
            </a:r>
            <a:r>
              <a:rPr lang="es-CO" sz="2400" i="1" dirty="0" err="1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kolam</a:t>
            </a:r>
            <a:r>
              <a:rPr lang="es-CO" sz="2400" i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CO" sz="2400" i="1" dirty="0" err="1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vayivku</a:t>
            </a:r>
            <a:r>
              <a:rPr lang="es-CO" sz="2400" i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CO" sz="2400" i="1" dirty="0" err="1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ha'am</a:t>
            </a:r>
            <a:r>
              <a:rPr lang="es-CO" sz="2400" i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CO" sz="2400" i="1" dirty="0" err="1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balaylah</a:t>
            </a:r>
            <a:r>
              <a:rPr lang="es-CO" sz="2400" i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CO" sz="2400" i="1" dirty="0" err="1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hahu</a:t>
            </a:r>
            <a:r>
              <a:rPr lang="es-CO" sz="2400" i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</a:p>
          <a:p>
            <a:endParaRPr lang="es-CO" sz="2400" i="1" dirty="0" smtClean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s-CO" sz="2400" i="1" dirty="0" smtClean="0">
                <a:solidFill>
                  <a:schemeClr val="bg2">
                    <a:lumMod val="25000"/>
                  </a:schemeClr>
                </a:solidFill>
              </a:rPr>
              <a:t>El rabino Rabá, en nombre de Rabí </a:t>
            </a:r>
            <a:r>
              <a:rPr lang="es-CO" sz="2400" i="1" dirty="0" err="1" smtClean="0">
                <a:solidFill>
                  <a:schemeClr val="bg2">
                    <a:lumMod val="25000"/>
                  </a:schemeClr>
                </a:solidFill>
              </a:rPr>
              <a:t>Yojanán</a:t>
            </a:r>
            <a:r>
              <a:rPr lang="es-CO" sz="2400" i="1" dirty="0" smtClean="0">
                <a:solidFill>
                  <a:schemeClr val="bg2">
                    <a:lumMod val="25000"/>
                  </a:schemeClr>
                </a:solidFill>
              </a:rPr>
              <a:t>, dijo: 'Aquella noche era la noche del nueve del mes hebreo </a:t>
            </a:r>
            <a:r>
              <a:rPr lang="es-CO" sz="2400" i="1" dirty="0" err="1" smtClean="0">
                <a:solidFill>
                  <a:schemeClr val="bg2">
                    <a:lumMod val="25000"/>
                  </a:schemeClr>
                </a:solidFill>
              </a:rPr>
              <a:t>Av</a:t>
            </a:r>
            <a:r>
              <a:rPr lang="es-CO" sz="2400" i="1" dirty="0" smtClean="0">
                <a:solidFill>
                  <a:schemeClr val="bg2">
                    <a:lumMod val="25000"/>
                  </a:schemeClr>
                </a:solidFill>
              </a:rPr>
              <a:t>, por lo que Dios dijo a los hijos de Israel: Vosotros lloráis esta noche sin motivo, pero Yo marcaré esta fecha como noche de llanto y con motivo, para vuestras generaciones' (</a:t>
            </a:r>
            <a:r>
              <a:rPr lang="es-CO" sz="2400" i="1" dirty="0" err="1" smtClean="0">
                <a:solidFill>
                  <a:schemeClr val="bg2">
                    <a:lumMod val="25000"/>
                  </a:schemeClr>
                </a:solidFill>
              </a:rPr>
              <a:t>Taanit</a:t>
            </a:r>
            <a:r>
              <a:rPr lang="es-CO" sz="2400" i="1" dirty="0" smtClean="0">
                <a:solidFill>
                  <a:schemeClr val="bg2">
                    <a:lumMod val="25000"/>
                  </a:schemeClr>
                </a:solidFill>
              </a:rPr>
              <a:t> 29).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13716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  <a:cs typeface="Arial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4101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s-ES" sz="2400" i="1" dirty="0" smtClean="0">
                <a:solidFill>
                  <a:schemeClr val="bg2">
                    <a:lumMod val="25000"/>
                  </a:schemeClr>
                </a:solidFill>
              </a:rPr>
              <a:t>Siglos </a:t>
            </a:r>
            <a:r>
              <a:rPr lang="es-ES" sz="2400" i="1" dirty="0" smtClean="0">
                <a:solidFill>
                  <a:schemeClr val="bg2">
                    <a:lumMod val="25000"/>
                  </a:schemeClr>
                </a:solidFill>
              </a:rPr>
              <a:t>después, en este mismo día de 9 de </a:t>
            </a:r>
            <a:r>
              <a:rPr lang="es-ES" sz="2400" i="1" dirty="0" err="1" smtClean="0">
                <a:solidFill>
                  <a:schemeClr val="bg2">
                    <a:lumMod val="25000"/>
                  </a:schemeClr>
                </a:solidFill>
              </a:rPr>
              <a:t>Av</a:t>
            </a:r>
            <a:r>
              <a:rPr lang="es-ES" sz="2400" i="1" dirty="0" smtClean="0">
                <a:solidFill>
                  <a:schemeClr val="bg2">
                    <a:lumMod val="25000"/>
                  </a:schemeClr>
                </a:solidFill>
              </a:rPr>
              <a:t>, fueron destruidos los dos templos de </a:t>
            </a:r>
            <a:r>
              <a:rPr lang="es-ES" sz="2400" i="1" dirty="0" err="1" smtClean="0">
                <a:solidFill>
                  <a:schemeClr val="bg2">
                    <a:lumMod val="25000"/>
                  </a:schemeClr>
                </a:solidFill>
              </a:rPr>
              <a:t>Jerusalem</a:t>
            </a:r>
            <a:r>
              <a:rPr lang="es-ES" sz="2400" i="1" dirty="0" smtClean="0">
                <a:solidFill>
                  <a:schemeClr val="bg2">
                    <a:lumMod val="25000"/>
                  </a:schemeClr>
                </a:solidFill>
              </a:rPr>
              <a:t>, y también ocurrieron otros acontecimientos nefastos por los cuales aún hoy lloramos. </a:t>
            </a:r>
            <a:endParaRPr lang="es-ES" sz="2400" i="1" dirty="0" smtClean="0">
              <a:solidFill>
                <a:schemeClr val="bg2">
                  <a:lumMod val="25000"/>
                </a:schemeClr>
              </a:solidFill>
            </a:endParaRPr>
          </a:p>
          <a:p>
            <a:endParaRPr lang="es-ES" sz="2400" i="1" dirty="0" smtClean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s-ES" sz="2400" i="1" dirty="0" smtClean="0">
                <a:solidFill>
                  <a:schemeClr val="bg2">
                    <a:lumMod val="25000"/>
                  </a:schemeClr>
                </a:solidFill>
              </a:rPr>
              <a:t>En </a:t>
            </a:r>
            <a:r>
              <a:rPr lang="es-ES" sz="2400" i="1" dirty="0" smtClean="0">
                <a:solidFill>
                  <a:schemeClr val="bg2">
                    <a:lumMod val="25000"/>
                  </a:schemeClr>
                </a:solidFill>
              </a:rPr>
              <a:t>este día marcado con sangre, nuestra gloria fue arrojada al suelo y nuestro pueblo dispersado por todos los lugares del mundo. </a:t>
            </a:r>
            <a:endParaRPr lang="es-ES" sz="2400" i="1" dirty="0" smtClean="0">
              <a:solidFill>
                <a:schemeClr val="bg2">
                  <a:lumMod val="25000"/>
                </a:schemeClr>
              </a:solidFill>
            </a:endParaRPr>
          </a:p>
          <a:p>
            <a:endParaRPr lang="es-ES" sz="2400" i="1" dirty="0" smtClean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s-ES" sz="2400" i="1" dirty="0" smtClean="0">
                <a:solidFill>
                  <a:schemeClr val="bg2">
                    <a:lumMod val="25000"/>
                  </a:schemeClr>
                </a:solidFill>
              </a:rPr>
              <a:t>Con </a:t>
            </a:r>
            <a:r>
              <a:rPr lang="es-ES" sz="2400" i="1" dirty="0" smtClean="0">
                <a:solidFill>
                  <a:schemeClr val="bg2">
                    <a:lumMod val="25000"/>
                  </a:schemeClr>
                </a:solidFill>
              </a:rPr>
              <a:t>todo, el profeta Zacarías prometió al pueblo de Israel que Dios convertiría este día, así como los otros tres días de ayuno y tristeza del año, en gozo y alegría, con la condición de que amemos la verdad y la paz. 'Así dijo el Eterno de las huestes: </a:t>
            </a:r>
            <a:endParaRPr lang="es-ES" sz="2400" i="1" dirty="0" smtClean="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13716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  <a:cs typeface="Arial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4101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s-ES" sz="2400" i="1" dirty="0" smtClean="0">
                <a:solidFill>
                  <a:schemeClr val="bg2">
                    <a:lumMod val="25000"/>
                  </a:schemeClr>
                </a:solidFill>
              </a:rPr>
              <a:t>El </a:t>
            </a:r>
            <a:r>
              <a:rPr lang="es-ES" sz="2400" i="1" dirty="0" smtClean="0">
                <a:solidFill>
                  <a:schemeClr val="bg2">
                    <a:lumMod val="25000"/>
                  </a:schemeClr>
                </a:solidFill>
              </a:rPr>
              <a:t>ayuno del cuarto mes (17 </a:t>
            </a:r>
            <a:r>
              <a:rPr lang="es-ES" sz="2400" i="1" dirty="0" err="1" smtClean="0">
                <a:solidFill>
                  <a:schemeClr val="bg2">
                    <a:lumMod val="25000"/>
                  </a:schemeClr>
                </a:solidFill>
              </a:rPr>
              <a:t>Tamuz</a:t>
            </a:r>
            <a:r>
              <a:rPr lang="es-ES" sz="2400" i="1" dirty="0" smtClean="0">
                <a:solidFill>
                  <a:schemeClr val="bg2">
                    <a:lumMod val="25000"/>
                  </a:schemeClr>
                </a:solidFill>
              </a:rPr>
              <a:t>) </a:t>
            </a:r>
            <a:endParaRPr lang="es-ES" sz="2400" i="1" dirty="0" smtClean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s-ES" sz="2400" i="1" dirty="0" smtClean="0">
                <a:solidFill>
                  <a:schemeClr val="bg2">
                    <a:lumMod val="25000"/>
                  </a:schemeClr>
                </a:solidFill>
              </a:rPr>
              <a:t>y </a:t>
            </a:r>
            <a:r>
              <a:rPr lang="es-ES" sz="2400" i="1" dirty="0" smtClean="0">
                <a:solidFill>
                  <a:schemeClr val="bg2">
                    <a:lumMod val="25000"/>
                  </a:schemeClr>
                </a:solidFill>
              </a:rPr>
              <a:t>el ayuno del quinto mes (9 </a:t>
            </a:r>
            <a:r>
              <a:rPr lang="es-ES" sz="2400" i="1" dirty="0" err="1" smtClean="0">
                <a:solidFill>
                  <a:schemeClr val="bg2">
                    <a:lumMod val="25000"/>
                  </a:schemeClr>
                </a:solidFill>
              </a:rPr>
              <a:t>Av</a:t>
            </a:r>
            <a:r>
              <a:rPr lang="es-ES" sz="2400" i="1" dirty="0" smtClean="0">
                <a:solidFill>
                  <a:schemeClr val="bg2">
                    <a:lumMod val="25000"/>
                  </a:schemeClr>
                </a:solidFill>
              </a:rPr>
              <a:t>) </a:t>
            </a:r>
            <a:endParaRPr lang="es-ES" sz="2400" i="1" dirty="0" smtClean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s-ES" sz="2400" i="1" dirty="0" smtClean="0">
                <a:solidFill>
                  <a:schemeClr val="bg2">
                    <a:lumMod val="25000"/>
                  </a:schemeClr>
                </a:solidFill>
              </a:rPr>
              <a:t>y </a:t>
            </a:r>
            <a:r>
              <a:rPr lang="es-ES" sz="2400" i="1" dirty="0" smtClean="0">
                <a:solidFill>
                  <a:schemeClr val="bg2">
                    <a:lumMod val="25000"/>
                  </a:schemeClr>
                </a:solidFill>
              </a:rPr>
              <a:t>el ayuno del séptimo mes (3 </a:t>
            </a:r>
            <a:r>
              <a:rPr lang="es-ES" sz="2400" i="1" dirty="0" err="1" smtClean="0">
                <a:solidFill>
                  <a:schemeClr val="bg2">
                    <a:lumMod val="25000"/>
                  </a:schemeClr>
                </a:solidFill>
              </a:rPr>
              <a:t>Tishrí</a:t>
            </a:r>
            <a:r>
              <a:rPr lang="es-ES" sz="2400" i="1" dirty="0" smtClean="0">
                <a:solidFill>
                  <a:schemeClr val="bg2">
                    <a:lumMod val="25000"/>
                  </a:schemeClr>
                </a:solidFill>
              </a:rPr>
              <a:t>) </a:t>
            </a:r>
            <a:endParaRPr lang="es-ES" sz="2400" i="1" dirty="0" smtClean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s-ES" sz="2400" i="1" dirty="0" smtClean="0">
                <a:solidFill>
                  <a:schemeClr val="bg2">
                    <a:lumMod val="25000"/>
                  </a:schemeClr>
                </a:solidFill>
              </a:rPr>
              <a:t>y </a:t>
            </a:r>
            <a:r>
              <a:rPr lang="es-ES" sz="2400" i="1" dirty="0" smtClean="0">
                <a:solidFill>
                  <a:schemeClr val="bg2">
                    <a:lumMod val="25000"/>
                  </a:schemeClr>
                </a:solidFill>
              </a:rPr>
              <a:t>el ayuno del décimo mes (10 </a:t>
            </a:r>
            <a:r>
              <a:rPr lang="es-ES" sz="2400" i="1" dirty="0" err="1" smtClean="0">
                <a:solidFill>
                  <a:schemeClr val="bg2">
                    <a:lumMod val="25000"/>
                  </a:schemeClr>
                </a:solidFill>
              </a:rPr>
              <a:t>Tevet</a:t>
            </a:r>
            <a:r>
              <a:rPr lang="es-ES" sz="2400" i="1" dirty="0" smtClean="0">
                <a:solidFill>
                  <a:schemeClr val="bg2">
                    <a:lumMod val="25000"/>
                  </a:schemeClr>
                </a:solidFill>
              </a:rPr>
              <a:t>), </a:t>
            </a:r>
            <a:endParaRPr lang="es-ES" sz="2400" i="1" dirty="0" smtClean="0">
              <a:solidFill>
                <a:schemeClr val="bg2">
                  <a:lumMod val="25000"/>
                </a:schemeClr>
              </a:solidFill>
            </a:endParaRPr>
          </a:p>
          <a:p>
            <a:endParaRPr lang="es-ES" sz="2400" i="1" dirty="0" smtClean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s-ES" sz="2400" i="1" dirty="0" smtClean="0">
                <a:solidFill>
                  <a:schemeClr val="bg2">
                    <a:lumMod val="25000"/>
                  </a:schemeClr>
                </a:solidFill>
              </a:rPr>
              <a:t>se </a:t>
            </a:r>
            <a:r>
              <a:rPr lang="es-ES" sz="2400" i="1" dirty="0" smtClean="0">
                <a:solidFill>
                  <a:schemeClr val="bg2">
                    <a:lumMod val="25000"/>
                  </a:schemeClr>
                </a:solidFill>
              </a:rPr>
              <a:t>tornarán para la casa de Judá en gozo y alegría y en solemnidades festivas; amad pues la verdad y la paz' (Zacarías 8, 19).</a:t>
            </a:r>
            <a:endParaRPr lang="es-ES" sz="2400" i="1" dirty="0" smtClean="0">
              <a:solidFill>
                <a:schemeClr val="bg2">
                  <a:lumMod val="25000"/>
                </a:schemeClr>
              </a:solidFill>
            </a:endParaRPr>
          </a:p>
          <a:p>
            <a:endParaRPr lang="es-ES" sz="2400" i="1" dirty="0" smtClean="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13716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  <a:cs typeface="Arial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4101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s-ES" sz="2400" b="1" i="1" u="sng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Moisés comienza a suplicar a Dios por su pueblo:</a:t>
            </a:r>
          </a:p>
          <a:p>
            <a:endParaRPr lang="es-ES" sz="2400" b="1" i="1" u="sng" dirty="0" smtClean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linkClick r:id="rId4"/>
            </a:endParaRPr>
          </a:p>
          <a:p>
            <a:r>
              <a:rPr lang="es-ES" sz="2400" b="1" i="1" u="sng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14:18</a:t>
            </a:r>
            <a:r>
              <a:rPr lang="es-ES" sz="2400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'</a:t>
            </a:r>
            <a:r>
              <a:rPr lang="es-ES" sz="2400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5" action="ppaction://hlinkfile"/>
              </a:rPr>
              <a:t>El </a:t>
            </a:r>
            <a:r>
              <a:rPr lang="es-ES" sz="2400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6" action="ppaction://hlinkfile"/>
              </a:rPr>
              <a:t>Eterno es tardo para la ira </a:t>
            </a:r>
            <a:r>
              <a:rPr lang="es-ES" sz="2400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y grande en misericordia; perdona la iniquidad y la rebeldía, y no absuelve al culpable que no hace penitencia; </a:t>
            </a:r>
            <a:r>
              <a:rPr lang="es-ES" sz="2400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7" action="ppaction://hlinkfile"/>
              </a:rPr>
              <a:t>visita (revisa) la iniquidad de los padres</a:t>
            </a:r>
            <a:r>
              <a:rPr lang="es-ES" sz="2400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sobre los hijos hasta la tercera y hasta la cuarta </a:t>
            </a:r>
            <a:r>
              <a:rPr lang="es-ES" sz="2400" i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generacion</a:t>
            </a:r>
            <a:r>
              <a:rPr lang="es-ES" sz="2400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r>
              <a:rPr lang="es-ES" sz="2400" i="1" dirty="0" smtClean="0"/>
              <a:t/>
            </a:r>
            <a:br>
              <a:rPr lang="es-ES" sz="2400" i="1" dirty="0" smtClean="0"/>
            </a:br>
            <a:r>
              <a:rPr lang="es-ES" sz="2400" i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Adonay </a:t>
            </a:r>
            <a:r>
              <a:rPr lang="es-ES" sz="2400" i="1" dirty="0" err="1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erej</a:t>
            </a:r>
            <a:r>
              <a:rPr lang="es-ES" sz="2400" i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i="1" dirty="0" err="1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apayim</a:t>
            </a:r>
            <a:r>
              <a:rPr lang="es-ES" sz="2400" i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i="1" dirty="0" err="1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verav-jesed</a:t>
            </a:r>
            <a:r>
              <a:rPr lang="es-ES" sz="2400" i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i="1" dirty="0" err="1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nose</a:t>
            </a:r>
            <a:r>
              <a:rPr lang="es-ES" sz="2400" i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i="1" dirty="0" err="1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avon</a:t>
            </a:r>
            <a:r>
              <a:rPr lang="es-ES" sz="2400" i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i="1" dirty="0" err="1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vafasha</a:t>
            </a:r>
            <a:r>
              <a:rPr lang="es-ES" sz="2400" i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i="1" dirty="0" err="1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venakeh</a:t>
            </a:r>
            <a:r>
              <a:rPr lang="es-ES" sz="2400" i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lo </a:t>
            </a:r>
            <a:r>
              <a:rPr lang="es-ES" sz="2400" i="1" dirty="0" err="1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yenakeh</a:t>
            </a:r>
            <a:r>
              <a:rPr lang="es-ES" sz="2400" i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i="1" dirty="0" err="1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poked</a:t>
            </a:r>
            <a:r>
              <a:rPr lang="es-ES" sz="2400" i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i="1" dirty="0" err="1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avon</a:t>
            </a:r>
            <a:r>
              <a:rPr lang="es-ES" sz="2400" i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i="1" dirty="0" err="1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avot</a:t>
            </a:r>
            <a:r>
              <a:rPr lang="es-ES" sz="2400" i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al-</a:t>
            </a:r>
            <a:r>
              <a:rPr lang="es-ES" sz="2400" i="1" dirty="0" err="1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banim</a:t>
            </a:r>
            <a:r>
              <a:rPr lang="es-ES" sz="2400" i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al-</a:t>
            </a:r>
            <a:r>
              <a:rPr lang="es-ES" sz="2400" i="1" dirty="0" err="1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shileshim</a:t>
            </a:r>
            <a:r>
              <a:rPr lang="es-ES" sz="2400" i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i="1" dirty="0" err="1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ve'al-ribe'im</a:t>
            </a:r>
            <a:r>
              <a:rPr lang="es-ES" sz="2400" i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13716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  <a:cs typeface="Arial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4101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 Dios quiso aniquilar al pueblo ingrato llevado a la rebeldía por los diez exploradores, pues tenía culpa por haber creído en éstos y no en la promesa de Dios. </a:t>
            </a:r>
            <a:endParaRPr lang="es-ES" sz="2400" dirty="0" smtClean="0">
              <a:solidFill>
                <a:schemeClr val="bg2">
                  <a:lumMod val="25000"/>
                </a:schemeClr>
              </a:solidFill>
            </a:endParaRPr>
          </a:p>
          <a:p>
            <a:endParaRPr lang="es-ES" sz="2400" dirty="0" smtClean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Pero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Moisés intervino ante el Eterno en favor del pueblo, haciendo que recordase su misericordia por medio de los trece atributos divinos mencionados en el libro del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Éxodo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(capítulo 34, 6). </a:t>
            </a:r>
            <a:endParaRPr lang="es-ES" sz="2400" dirty="0" smtClean="0">
              <a:solidFill>
                <a:schemeClr val="bg2">
                  <a:lumMod val="25000"/>
                </a:schemeClr>
              </a:solidFill>
            </a:endParaRPr>
          </a:p>
          <a:p>
            <a:endParaRPr lang="es-ES" sz="2400" dirty="0" smtClean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Dios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atendió la plegaria de Moisés y perdonó al pueblo. </a:t>
            </a:r>
            <a:endParaRPr lang="es-ES" sz="2400" dirty="0" smtClean="0">
              <a:solidFill>
                <a:schemeClr val="bg2">
                  <a:lumMod val="25000"/>
                </a:schemeClr>
              </a:solidFill>
            </a:endParaRPr>
          </a:p>
          <a:p>
            <a:endParaRPr lang="es-ES" sz="2400" dirty="0" smtClean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El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Midrash (Yalcut 744) escribe a este propósito que cuando Moisés subió al monte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Sinaí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encontró al Eterno escribiendo estas palabras: </a:t>
            </a:r>
            <a:endParaRPr lang="es-ES" sz="2400" dirty="0" smtClean="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13716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  <a:cs typeface="Arial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4101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s-ES" sz="2200" dirty="0" smtClean="0">
                <a:solidFill>
                  <a:schemeClr val="bg2">
                    <a:lumMod val="25000"/>
                  </a:schemeClr>
                </a:solidFill>
              </a:rPr>
              <a:t>'El </a:t>
            </a:r>
            <a:r>
              <a:rPr lang="es-ES" sz="2200" dirty="0" smtClean="0">
                <a:solidFill>
                  <a:schemeClr val="bg2">
                    <a:lumMod val="25000"/>
                  </a:schemeClr>
                </a:solidFill>
              </a:rPr>
              <a:t>Eterno es tardo para la ira'. </a:t>
            </a:r>
            <a:endParaRPr lang="es-ES" sz="2200" dirty="0" smtClean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s-ES" sz="2200" dirty="0" smtClean="0">
                <a:solidFill>
                  <a:schemeClr val="bg2">
                    <a:lumMod val="25000"/>
                  </a:schemeClr>
                </a:solidFill>
              </a:rPr>
              <a:t>'Esto </a:t>
            </a:r>
            <a:r>
              <a:rPr lang="es-ES" sz="2200" dirty="0" smtClean="0">
                <a:solidFill>
                  <a:schemeClr val="bg2">
                    <a:lumMod val="25000"/>
                  </a:schemeClr>
                </a:solidFill>
              </a:rPr>
              <a:t>deberá ser sólo para los buenos y justos', dijo Moisés. </a:t>
            </a:r>
            <a:endParaRPr lang="es-ES" sz="2200" dirty="0" smtClean="0">
              <a:solidFill>
                <a:schemeClr val="bg2">
                  <a:lumMod val="25000"/>
                </a:schemeClr>
              </a:solidFill>
            </a:endParaRPr>
          </a:p>
          <a:p>
            <a:endParaRPr lang="es-ES" sz="2200" dirty="0" smtClean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s-ES" sz="2200" dirty="0" smtClean="0">
                <a:solidFill>
                  <a:schemeClr val="bg2">
                    <a:lumMod val="25000"/>
                  </a:schemeClr>
                </a:solidFill>
              </a:rPr>
              <a:t>'No</a:t>
            </a:r>
            <a:r>
              <a:rPr lang="es-ES" sz="2200" dirty="0" smtClean="0">
                <a:solidFill>
                  <a:schemeClr val="bg2">
                    <a:lumMod val="25000"/>
                  </a:schemeClr>
                </a:solidFill>
              </a:rPr>
              <a:t>, aun para los pecadores!', le respondió Dios. </a:t>
            </a:r>
            <a:endParaRPr lang="es-ES" sz="2200" dirty="0" smtClean="0">
              <a:solidFill>
                <a:schemeClr val="bg2">
                  <a:lumMod val="25000"/>
                </a:schemeClr>
              </a:solidFill>
            </a:endParaRPr>
          </a:p>
          <a:p>
            <a:endParaRPr lang="es-ES" sz="2200" dirty="0" smtClean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s-ES" sz="2200" dirty="0" smtClean="0">
                <a:solidFill>
                  <a:schemeClr val="bg2">
                    <a:lumMod val="25000"/>
                  </a:schemeClr>
                </a:solidFill>
              </a:rPr>
              <a:t>'Pero </a:t>
            </a:r>
            <a:r>
              <a:rPr lang="es-ES" sz="2200" dirty="0" smtClean="0">
                <a:solidFill>
                  <a:schemeClr val="bg2">
                    <a:lumMod val="25000"/>
                  </a:schemeClr>
                </a:solidFill>
              </a:rPr>
              <a:t>los pecadores no lo merecen', replicó Moisés. </a:t>
            </a:r>
            <a:endParaRPr lang="es-ES" sz="2200" dirty="0" smtClean="0">
              <a:solidFill>
                <a:schemeClr val="bg2">
                  <a:lumMod val="25000"/>
                </a:schemeClr>
              </a:solidFill>
            </a:endParaRPr>
          </a:p>
          <a:p>
            <a:endParaRPr lang="es-ES" sz="2200" dirty="0" smtClean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s-ES" sz="2200" dirty="0" smtClean="0">
                <a:solidFill>
                  <a:schemeClr val="bg2">
                    <a:lumMod val="25000"/>
                  </a:schemeClr>
                </a:solidFill>
              </a:rPr>
              <a:t>'No </a:t>
            </a:r>
            <a:r>
              <a:rPr lang="es-ES" sz="2200" dirty="0" smtClean="0">
                <a:solidFill>
                  <a:schemeClr val="bg2">
                    <a:lumMod val="25000"/>
                  </a:schemeClr>
                </a:solidFill>
              </a:rPr>
              <a:t>hables así', respondió el Eterno. Llegará un día en que tú mismo pedirás misericordia aun para los pecadores'. </a:t>
            </a:r>
            <a:endParaRPr lang="es-ES" sz="2200" dirty="0" smtClean="0">
              <a:solidFill>
                <a:schemeClr val="bg2">
                  <a:lumMod val="25000"/>
                </a:schemeClr>
              </a:solidFill>
            </a:endParaRPr>
          </a:p>
          <a:p>
            <a:endParaRPr lang="es-ES" sz="2200" dirty="0" smtClean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s-ES" sz="2200" dirty="0" smtClean="0">
                <a:solidFill>
                  <a:schemeClr val="bg2">
                    <a:lumMod val="25000"/>
                  </a:schemeClr>
                </a:solidFill>
              </a:rPr>
              <a:t>En </a:t>
            </a:r>
            <a:r>
              <a:rPr lang="es-ES" sz="2200" dirty="0" smtClean="0">
                <a:solidFill>
                  <a:schemeClr val="bg2">
                    <a:lumMod val="25000"/>
                  </a:schemeClr>
                </a:solidFill>
              </a:rPr>
              <a:t>efecto, después de este acontecimiento Moisés tuvo que hacerlo así en dos oportunidades: una vez en favor de los adoradores del becerro de oro, y otra en este caso de los exploradores.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13716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  <a:cs typeface="Arial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4101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s-E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Visita la iniquidad de los </a:t>
            </a:r>
            <a:r>
              <a:rPr lang="es-E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padres </a:t>
            </a:r>
            <a:r>
              <a:rPr lang="es-ES" sz="2400" i="1" dirty="0" smtClean="0">
                <a:solidFill>
                  <a:schemeClr val="bg2">
                    <a:lumMod val="25000"/>
                  </a:schemeClr>
                </a:solidFill>
              </a:rPr>
              <a:t>Ver</a:t>
            </a:r>
            <a:r>
              <a:rPr lang="es-ES" sz="2400" i="1" dirty="0" smtClean="0">
                <a:solidFill>
                  <a:schemeClr val="bg2">
                    <a:lumMod val="25000"/>
                  </a:schemeClr>
                </a:solidFill>
              </a:rPr>
              <a:t>  en </a:t>
            </a:r>
            <a:r>
              <a:rPr lang="es-ES" sz="2400" i="1" dirty="0" err="1" smtClean="0">
                <a:solidFill>
                  <a:schemeClr val="bg2">
                    <a:lumMod val="25000"/>
                  </a:schemeClr>
                </a:solidFill>
              </a:rPr>
              <a:t>Exodo</a:t>
            </a:r>
            <a:r>
              <a:rPr lang="es-ES" sz="2400" i="1" dirty="0" smtClean="0">
                <a:solidFill>
                  <a:schemeClr val="bg2">
                    <a:lumMod val="25000"/>
                  </a:schemeClr>
                </a:solidFill>
              </a:rPr>
              <a:t> 34, 7. </a:t>
            </a:r>
            <a:endParaRPr lang="es-ES" sz="2400" b="1" i="1" dirty="0" smtClean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ES" sz="2400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es-ES" sz="2400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 usa de benevolencia con miles (de generaciones); que perdona la iniquidad, la transgresión y el pecado (del que se arrepiente), pero que de ningún modo absolverá al culpado que no haga penitencia); que visita (revisa) la iniquidad e los padres sobre los hijos, hasta la tercera y cuarta generación.</a:t>
            </a:r>
            <a:endParaRPr lang="es-ES" sz="2400" dirty="0" smtClean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ES" sz="2400" i="1" dirty="0" smtClean="0">
                <a:solidFill>
                  <a:schemeClr val="bg2">
                    <a:lumMod val="25000"/>
                  </a:schemeClr>
                </a:solidFill>
              </a:rPr>
              <a:t/>
            </a:r>
            <a:br>
              <a:rPr lang="es-ES" sz="2400" i="1" dirty="0" smtClean="0">
                <a:solidFill>
                  <a:schemeClr val="bg2">
                    <a:lumMod val="25000"/>
                  </a:schemeClr>
                </a:solidFill>
              </a:rPr>
            </a:br>
            <a:r>
              <a:rPr lang="es-ES" sz="2400" i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   </a:t>
            </a:r>
            <a:r>
              <a:rPr lang="es-ES" sz="2400" i="1" dirty="0" err="1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Notser</a:t>
            </a:r>
            <a:r>
              <a:rPr lang="es-ES" sz="2400" i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i="1" dirty="0" err="1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jesed</a:t>
            </a:r>
            <a:r>
              <a:rPr lang="es-ES" sz="2400" i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i="1" dirty="0" err="1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la'alafim</a:t>
            </a:r>
            <a:r>
              <a:rPr lang="es-ES" sz="2400" i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i="1" dirty="0" err="1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nose</a:t>
            </a:r>
            <a:r>
              <a:rPr lang="es-ES" sz="2400" i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i="1" dirty="0" err="1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avon</a:t>
            </a:r>
            <a:r>
              <a:rPr lang="es-ES" sz="2400" i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i="1" dirty="0" err="1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vafesha</a:t>
            </a:r>
            <a:r>
              <a:rPr lang="es-ES" sz="2400" i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i="1" dirty="0" err="1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vejata'ah</a:t>
            </a:r>
            <a:r>
              <a:rPr lang="es-ES" sz="2400" i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i="1" dirty="0" err="1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venakeh</a:t>
            </a:r>
            <a:r>
              <a:rPr lang="es-ES" sz="2400" i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lo </a:t>
            </a:r>
            <a:r>
              <a:rPr lang="es-ES" sz="2400" i="1" dirty="0" err="1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yenake</a:t>
            </a:r>
            <a:r>
              <a:rPr lang="es-ES" sz="2400" i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i="1" dirty="0" err="1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poked</a:t>
            </a:r>
            <a:r>
              <a:rPr lang="es-ES" sz="2400" i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i="1" dirty="0" err="1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avon</a:t>
            </a:r>
            <a:r>
              <a:rPr lang="es-ES" sz="2400" i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i="1" dirty="0" err="1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avot</a:t>
            </a:r>
            <a:r>
              <a:rPr lang="es-ES" sz="2400" i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al-</a:t>
            </a:r>
            <a:r>
              <a:rPr lang="es-ES" sz="2400" i="1" dirty="0" err="1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banim</a:t>
            </a:r>
            <a:r>
              <a:rPr lang="es-ES" sz="2400" i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i="1" dirty="0" err="1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ve'al-bney</a:t>
            </a:r>
            <a:r>
              <a:rPr lang="es-ES" sz="2400" i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i="1" dirty="0" err="1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vanim</a:t>
            </a:r>
            <a:r>
              <a:rPr lang="es-ES" sz="2400" i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al-</a:t>
            </a:r>
            <a:r>
              <a:rPr lang="es-ES" sz="2400" i="1" dirty="0" err="1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shileshim</a:t>
            </a:r>
            <a:r>
              <a:rPr lang="es-ES" sz="2400" i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i="1" dirty="0" err="1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ve'al-ribe'im</a:t>
            </a:r>
            <a:r>
              <a:rPr lang="es-ES" sz="2400" i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es-ES" sz="2400" i="1" dirty="0" smtClean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s-ES" sz="2400" i="1" dirty="0" smtClean="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13716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  <a:cs typeface="Arial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4101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s-E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</a:t>
            </a:r>
            <a:r>
              <a:rPr lang="es-E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Recordando los pecados de los padres sobre los hijos" (14:18</a:t>
            </a:r>
            <a:r>
              <a:rPr lang="es-E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r>
              <a:rPr lang="es-ES" sz="2400" b="1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 lobo y el zorro</a:t>
            </a:r>
          </a:p>
          <a:p>
            <a:r>
              <a:rPr lang="es-ES" sz="2400" i="1" dirty="0" smtClean="0">
                <a:solidFill>
                  <a:schemeClr val="bg2">
                    <a:lumMod val="25000"/>
                  </a:schemeClr>
                </a:solidFill>
              </a:rPr>
              <a:t/>
            </a:r>
            <a:br>
              <a:rPr lang="es-ES" sz="2400" i="1" dirty="0" smtClean="0">
                <a:solidFill>
                  <a:schemeClr val="bg2">
                    <a:lumMod val="25000"/>
                  </a:schemeClr>
                </a:solidFill>
              </a:rPr>
            </a:br>
            <a:r>
              <a:rPr lang="es-ES" sz="2400" i="1" dirty="0" smtClean="0">
                <a:solidFill>
                  <a:schemeClr val="bg2">
                    <a:lumMod val="25000"/>
                  </a:schemeClr>
                </a:solidFill>
              </a:rPr>
              <a:t>   Había una vez un lobo hambriento que estaba a punto de devorar a un zorro. El zorro le dijo: "¿De qué </a:t>
            </a:r>
            <a:r>
              <a:rPr lang="es-ES" sz="2400" i="1" dirty="0" smtClean="0">
                <a:solidFill>
                  <a:schemeClr val="bg2">
                    <a:lumMod val="25000"/>
                  </a:schemeClr>
                </a:solidFill>
              </a:rPr>
              <a:t>te sirve </a:t>
            </a:r>
            <a:r>
              <a:rPr lang="es-ES" sz="2400" i="1" dirty="0" smtClean="0">
                <a:solidFill>
                  <a:schemeClr val="bg2">
                    <a:lumMod val="25000"/>
                  </a:schemeClr>
                </a:solidFill>
              </a:rPr>
              <a:t>mi cadáver flaco </a:t>
            </a:r>
            <a:r>
              <a:rPr lang="es-ES" sz="2400" i="1" dirty="0" smtClean="0">
                <a:solidFill>
                  <a:schemeClr val="bg2">
                    <a:lumMod val="25000"/>
                  </a:schemeClr>
                </a:solidFill>
              </a:rPr>
              <a:t>para que lo vayas a devorar? </a:t>
            </a:r>
            <a:r>
              <a:rPr lang="es-ES" sz="2400" i="1" dirty="0" smtClean="0">
                <a:solidFill>
                  <a:schemeClr val="bg2">
                    <a:lumMod val="25000"/>
                  </a:schemeClr>
                </a:solidFill>
              </a:rPr>
              <a:t>Mira hacia allá </a:t>
            </a:r>
            <a:r>
              <a:rPr lang="es-ES" sz="2400" i="1" dirty="0" smtClean="0">
                <a:solidFill>
                  <a:schemeClr val="bg2">
                    <a:lumMod val="25000"/>
                  </a:schemeClr>
                </a:solidFill>
              </a:rPr>
              <a:t>a </a:t>
            </a:r>
            <a:r>
              <a:rPr lang="es-ES" sz="2400" i="1" dirty="0" smtClean="0">
                <a:solidFill>
                  <a:schemeClr val="bg2">
                    <a:lumMod val="25000"/>
                  </a:schemeClr>
                </a:solidFill>
              </a:rPr>
              <a:t>ese jugoso agradable humano con su cuerpo tan lleno de carne y grasa! Es mejor </a:t>
            </a:r>
            <a:r>
              <a:rPr lang="es-ES" sz="2400" i="1" dirty="0" smtClean="0">
                <a:solidFill>
                  <a:schemeClr val="bg2">
                    <a:lumMod val="25000"/>
                  </a:schemeClr>
                </a:solidFill>
              </a:rPr>
              <a:t>que te lo comas. El es </a:t>
            </a:r>
            <a:r>
              <a:rPr lang="es-ES" sz="2400" i="1" dirty="0" smtClean="0">
                <a:solidFill>
                  <a:schemeClr val="bg2">
                    <a:lumMod val="25000"/>
                  </a:schemeClr>
                </a:solidFill>
              </a:rPr>
              <a:t>mucho más de una comida que yo! " </a:t>
            </a:r>
            <a:endParaRPr lang="es-ES" sz="2400" i="1" dirty="0" smtClean="0">
              <a:solidFill>
                <a:schemeClr val="bg2">
                  <a:lumMod val="25000"/>
                </a:schemeClr>
              </a:solidFill>
            </a:endParaRPr>
          </a:p>
          <a:p>
            <a:endParaRPr lang="es-ES" sz="2400" i="1" dirty="0" smtClean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s-ES" sz="2400" i="1" dirty="0" smtClean="0">
                <a:solidFill>
                  <a:schemeClr val="bg2">
                    <a:lumMod val="25000"/>
                  </a:schemeClr>
                </a:solidFill>
              </a:rPr>
              <a:t>El </a:t>
            </a:r>
            <a:r>
              <a:rPr lang="es-ES" sz="2400" i="1" dirty="0" smtClean="0">
                <a:solidFill>
                  <a:schemeClr val="bg2">
                    <a:lumMod val="25000"/>
                  </a:schemeClr>
                </a:solidFill>
              </a:rPr>
              <a:t>lobo respondió "Está prohibido para nosotros </a:t>
            </a:r>
            <a:r>
              <a:rPr lang="es-ES" sz="2400" i="1" dirty="0" smtClean="0">
                <a:solidFill>
                  <a:schemeClr val="bg2">
                    <a:lumMod val="25000"/>
                  </a:schemeClr>
                </a:solidFill>
              </a:rPr>
              <a:t>comer </a:t>
            </a:r>
            <a:r>
              <a:rPr lang="es-ES" sz="2400" i="1" dirty="0" smtClean="0">
                <a:solidFill>
                  <a:schemeClr val="bg2">
                    <a:lumMod val="25000"/>
                  </a:schemeClr>
                </a:solidFill>
              </a:rPr>
              <a:t>seres humanos. Al final </a:t>
            </a:r>
            <a:r>
              <a:rPr lang="es-ES" sz="2400" i="1" dirty="0" smtClean="0">
                <a:solidFill>
                  <a:schemeClr val="bg2">
                    <a:lumMod val="25000"/>
                  </a:schemeClr>
                </a:solidFill>
              </a:rPr>
              <a:t>sería castigado </a:t>
            </a:r>
            <a:r>
              <a:rPr lang="es-ES" sz="2400" i="1" dirty="0" smtClean="0">
                <a:solidFill>
                  <a:schemeClr val="bg2">
                    <a:lumMod val="25000"/>
                  </a:schemeClr>
                </a:solidFill>
              </a:rPr>
              <a:t>por ello." </a:t>
            </a:r>
            <a:endParaRPr lang="es-ES" sz="2400" i="1" dirty="0" smtClean="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13716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  <a:cs typeface="Arial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4101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s-ES" sz="2400" i="1" dirty="0" smtClean="0">
                <a:solidFill>
                  <a:schemeClr val="bg2">
                    <a:lumMod val="25000"/>
                  </a:schemeClr>
                </a:solidFill>
              </a:rPr>
              <a:t>"</a:t>
            </a:r>
            <a:r>
              <a:rPr lang="es-ES" sz="2400" i="1" dirty="0" smtClean="0">
                <a:solidFill>
                  <a:schemeClr val="bg2">
                    <a:lumMod val="25000"/>
                  </a:schemeClr>
                </a:solidFill>
              </a:rPr>
              <a:t>No te preocupes por eso!" respondió el zorro, </a:t>
            </a:r>
            <a:r>
              <a:rPr lang="es-ES" sz="2400" i="1" dirty="0" smtClean="0">
                <a:solidFill>
                  <a:schemeClr val="bg2">
                    <a:lumMod val="25000"/>
                  </a:schemeClr>
                </a:solidFill>
              </a:rPr>
              <a:t>“Tu no conseguirás ser </a:t>
            </a:r>
            <a:r>
              <a:rPr lang="es-ES" sz="2400" i="1" dirty="0" smtClean="0">
                <a:solidFill>
                  <a:schemeClr val="bg2">
                    <a:lumMod val="25000"/>
                  </a:schemeClr>
                </a:solidFill>
              </a:rPr>
              <a:t>castigado. Sólo se castigan a sus hijos, ya que dice" Los padres comieron las uvas agrias, pero es que los dientes de los hijos </a:t>
            </a:r>
            <a:r>
              <a:rPr lang="es-ES" sz="2400" i="1" dirty="0" smtClean="0">
                <a:solidFill>
                  <a:schemeClr val="bg2">
                    <a:lumMod val="25000"/>
                  </a:schemeClr>
                </a:solidFill>
              </a:rPr>
              <a:t>tienen </a:t>
            </a:r>
            <a:r>
              <a:rPr lang="es-ES" sz="2400" i="1" dirty="0" smtClean="0">
                <a:solidFill>
                  <a:schemeClr val="bg2">
                    <a:lumMod val="25000"/>
                  </a:schemeClr>
                </a:solidFill>
              </a:rPr>
              <a:t>la dentera</a:t>
            </a:r>
            <a:r>
              <a:rPr lang="es-ES" sz="2400" i="1" dirty="0" smtClean="0">
                <a:solidFill>
                  <a:schemeClr val="bg2">
                    <a:lumMod val="25000"/>
                  </a:schemeClr>
                </a:solidFill>
              </a:rPr>
              <a:t>.”  (</a:t>
            </a:r>
            <a:r>
              <a:rPr lang="es-ES" sz="2400" i="1" dirty="0" smtClean="0">
                <a:solidFill>
                  <a:schemeClr val="bg2">
                    <a:lumMod val="25000"/>
                  </a:schemeClr>
                </a:solidFill>
              </a:rPr>
              <a:t>Jeremías 31:28</a:t>
            </a:r>
            <a:r>
              <a:rPr lang="es-ES" sz="2400" i="1" dirty="0" smtClean="0">
                <a:solidFill>
                  <a:schemeClr val="bg2">
                    <a:lumMod val="25000"/>
                  </a:schemeClr>
                </a:solidFill>
              </a:rPr>
              <a:t>).</a:t>
            </a:r>
          </a:p>
          <a:p>
            <a:endParaRPr lang="es-ES" sz="2400" i="1" dirty="0" smtClean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En lugar de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estar altamente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sorprendido y un tanto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cauteloso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de un zorro que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pudiera citar el Tanaj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de memoria, el lobo en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vez de eso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cayó por esta línea de razonamiento y, lamiéndose los labios,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y le apostó por el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hombre. </a:t>
            </a:r>
            <a:endParaRPr lang="es-ES" sz="2400" dirty="0" smtClean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Apenas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había dado unos pasos,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cuando cayó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en una trampa cuidadosamente oculta y se encontró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hundiéndose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hacia el fondo de un pozo profundo. </a:t>
            </a:r>
            <a:endParaRPr lang="es-ES" sz="2400" dirty="0" smtClean="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13716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  <a:cs typeface="Arial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4101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Después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de los gritos amargos del lobo, el zorro se dirigió con cuidado hasta el borde de la fosa. </a:t>
            </a:r>
            <a:endParaRPr lang="es-ES" sz="2400" dirty="0" smtClean="0">
              <a:solidFill>
                <a:schemeClr val="bg2">
                  <a:lumMod val="25000"/>
                </a:schemeClr>
              </a:solidFill>
            </a:endParaRPr>
          </a:p>
          <a:p>
            <a:endParaRPr lang="es-ES" sz="2400" dirty="0" smtClean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El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lobo aulló hacia el zorro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“Tu eres un 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mentiroso! Dijiste que sólo serían castigados mis hijos y no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yo! </a:t>
            </a:r>
          </a:p>
          <a:p>
            <a:endParaRPr lang="es-ES" sz="2400" dirty="0" smtClean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Contestó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el zorro" tonto que eres! Esto no es un castigo por lo que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tu hiciste. Es por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causa de lo que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tu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padre hizo antes. </a:t>
            </a:r>
            <a:endParaRPr lang="es-ES" sz="2400" dirty="0" smtClean="0">
              <a:solidFill>
                <a:schemeClr val="bg2">
                  <a:lumMod val="25000"/>
                </a:schemeClr>
              </a:solidFill>
            </a:endParaRPr>
          </a:p>
          <a:p>
            <a:endParaRPr lang="es-ES" sz="2400" dirty="0" smtClean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"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El lobo gritó con voz amarga," ¿Cómo puede ser eso posible? Tengo que sufrir por los pecados de mi padre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? "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13716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  <a:cs typeface="Arial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4101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Respondió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el zorro con una sonrisa irónica," Estabas preparado para devorar a un hombre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a pesar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de saber que sus hijos podrían sufrir por ello en el futuro, ¿por qué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te quejas de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ser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castigado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ahora por lo que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tu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padre hizo antes?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“</a:t>
            </a:r>
          </a:p>
          <a:p>
            <a:endParaRPr lang="es-ES" sz="2400" dirty="0" smtClean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Con esta parábola del libro "Las parábolas de zorros," tal vez podemos entender un verso difícil en la porción semanal de la Torá. Porque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de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hecho es la justicia en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Dios "recordando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la maldad de los padres sobre los hijos?"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13716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  <a:cs typeface="Arial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4101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Incluso si los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hijos perpetúan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las malas acciones de sus padres,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no deberían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ser castigados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solamente por sus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propios pecados, y no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por los de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sus antepasados? ¿Por qué deberían ser responsables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del comportamiento  de su padres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?</a:t>
            </a:r>
          </a:p>
          <a:p>
            <a:endParaRPr lang="es-ES" sz="2400" dirty="0" smtClean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Sin embargo, si los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hijos comprenden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que sus malas acciones pueden causar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que sus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propios hijos sufran, no pueden tener ninguna queja cuando ellos mismos tienen que pagar por los pecados de sus padres.</a:t>
            </a:r>
          </a:p>
          <a:p>
            <a:endParaRPr lang="es-ES" sz="2400" dirty="0" smtClean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Fuente: basado en </a:t>
            </a:r>
            <a:r>
              <a:rPr lang="es-ES" sz="2400" dirty="0" err="1" smtClean="0">
                <a:solidFill>
                  <a:schemeClr val="bg2">
                    <a:lumMod val="25000"/>
                  </a:schemeClr>
                </a:solidFill>
              </a:rPr>
              <a:t>Pardes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 Yosef en </a:t>
            </a:r>
            <a:r>
              <a:rPr lang="es-ES" sz="2400" dirty="0" err="1" smtClean="0">
                <a:solidFill>
                  <a:schemeClr val="bg2">
                    <a:lumMod val="25000"/>
                  </a:schemeClr>
                </a:solidFill>
              </a:rPr>
              <a:t>Mayana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s-ES" sz="2400" dirty="0" err="1" smtClean="0">
                <a:solidFill>
                  <a:schemeClr val="bg2">
                    <a:lumMod val="25000"/>
                  </a:schemeClr>
                </a:solidFill>
              </a:rPr>
              <a:t>shel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 Torá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13716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  <a:cs typeface="Arial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4101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El Pastor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Viviente</a:t>
            </a:r>
            <a:endParaRPr lang="es-ES" sz="2400" dirty="0" smtClean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s-ES" sz="2400" b="1" i="1" u="sng" dirty="0" smtClean="0">
                <a:solidFill>
                  <a:srgbClr val="FF9933"/>
                </a:solidFill>
                <a:hlinkClick r:id="rId4"/>
              </a:rPr>
              <a:t>14:21</a:t>
            </a:r>
            <a:r>
              <a:rPr lang="es-ES" sz="2400" i="1" dirty="0" smtClean="0">
                <a:solidFill>
                  <a:srgbClr val="FF9933"/>
                </a:solidFill>
              </a:rPr>
              <a:t> </a:t>
            </a:r>
            <a:r>
              <a:rPr lang="es-ES" sz="2400" i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pero tan ciertamente como Yo vivo y como toda la tierra está llena de mi gloria,</a:t>
            </a:r>
            <a:endParaRPr lang="es-ES" sz="2400" dirty="0" smtClean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ES" sz="2400" i="1" dirty="0" smtClean="0">
                <a:solidFill>
                  <a:srgbClr val="FF9933"/>
                </a:solidFill>
              </a:rPr>
              <a:t/>
            </a:r>
            <a:br>
              <a:rPr lang="es-ES" sz="2400" i="1" dirty="0" smtClean="0">
                <a:solidFill>
                  <a:srgbClr val="FF9933"/>
                </a:solidFill>
              </a:rPr>
            </a:br>
            <a:r>
              <a:rPr lang="es-ES" sz="2400" i="1" dirty="0" err="1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Ve'ulam</a:t>
            </a:r>
            <a:r>
              <a:rPr lang="es-ES" sz="2400" i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i="1" dirty="0" err="1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jay-ani</a:t>
            </a:r>
            <a:r>
              <a:rPr lang="es-ES" sz="2400" i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i="1" dirty="0" err="1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veyimale</a:t>
            </a:r>
            <a:r>
              <a:rPr lang="es-ES" sz="2400" i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i="1" dirty="0" err="1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jvod</a:t>
            </a:r>
            <a:r>
              <a:rPr lang="es-ES" sz="2400" i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-Adonay et-</a:t>
            </a:r>
            <a:r>
              <a:rPr lang="es-ES" sz="2400" i="1" dirty="0" err="1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kol</a:t>
            </a:r>
            <a:r>
              <a:rPr lang="es-ES" sz="2400" i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es-ES" sz="2400" i="1" dirty="0" err="1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ha'arets</a:t>
            </a:r>
            <a:r>
              <a:rPr lang="es-ES" sz="2400" i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endParaRPr lang="es-ES" sz="2400" dirty="0" smtClean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Hace varios años en Londres, hubo un concurso de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recital de poemas.</a:t>
            </a:r>
            <a:endParaRPr lang="es-ES" sz="2400" dirty="0" smtClean="0">
              <a:solidFill>
                <a:schemeClr val="bg2">
                  <a:lumMod val="25000"/>
                </a:schemeClr>
              </a:solidFill>
            </a:endParaRPr>
          </a:p>
          <a:p>
            <a:endParaRPr lang="es-ES" sz="2400" dirty="0" smtClean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El último poema que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fue recitado fue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el Salmo 23. </a:t>
            </a:r>
            <a:endParaRPr lang="es-ES" sz="2400" dirty="0" smtClean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Un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joven tomó el centro del escenario y comenzó, "El Señor es mi pastor, nada me falta ... El restaura mi alma ... y habitaré en la casa del Señor para siempre." </a:t>
            </a:r>
            <a:endParaRPr lang="es-ES" sz="2400" dirty="0" smtClean="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13716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  <a:cs typeface="Arial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4101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su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actuación fue sobresaliente y fue recibido con aplausos.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Ni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el público ni los jueces tenían ninguna duda de quién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era el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ganador, y el joven fue llamado al escenario y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recibió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su premio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.</a:t>
            </a:r>
          </a:p>
          <a:p>
            <a:endParaRPr lang="es-ES" sz="2400" dirty="0" smtClean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Después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que los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aplausos y los gritos habían cesado,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un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anciano Judío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de Europa del Este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estaba de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pie en frente del escenario y mirando hacia arriba a través de las candilejas. El dijo: "¿Le importaría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a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los jueces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si también yo dijera:"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El Señor es mi pastor? "</a:t>
            </a:r>
          </a:p>
          <a:p>
            <a:endParaRPr lang="es-ES" sz="2400" dirty="0" smtClean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Entretenidos,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los jueces le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invitaron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a subir al escenario.</a:t>
            </a:r>
          </a:p>
          <a:p>
            <a:endParaRPr lang="es-ES" sz="2400" dirty="0" smtClean="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13716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  <a:cs typeface="Arial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4101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Lentamente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se dirigió al micrófono en un centro de atención en el medio del escenario. Se aclaró la garganta y con un acento Yiddish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grueso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comenzó a hablar.</a:t>
            </a:r>
          </a:p>
          <a:p>
            <a:endParaRPr lang="es-ES" sz="2400" dirty="0" smtClean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Después de unas palabras, un silencio reverente cayó sobre el público; pronto la gente comenzó a llorar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.</a:t>
            </a:r>
          </a:p>
          <a:p>
            <a:endParaRPr lang="es-ES" sz="2400" dirty="0" smtClean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El anciano terminó el Salmo. Hubo un silencio total en el auditorio.</a:t>
            </a:r>
          </a:p>
          <a:p>
            <a:endParaRPr lang="es-ES" sz="2400" dirty="0" smtClean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Después de unos momentos, el anciano se dirigió a los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jueces y al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público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y agradeció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su indulgencia y se dirigió a la calle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.</a:t>
            </a:r>
            <a:endParaRPr lang="es-ES" sz="2400" dirty="0" smtClean="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13716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  <a:cs typeface="Arial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4101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Agarrándose del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premio, el ganador siguió al anciano a la calle.</a:t>
            </a:r>
          </a:p>
          <a:p>
            <a:endParaRPr lang="es-ES" sz="2400" dirty="0" smtClean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"Maestro,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yo quiero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que usted tome el premio; usted es el que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lo merece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, no yo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".</a:t>
            </a:r>
          </a:p>
          <a:p>
            <a:endParaRPr lang="es-ES" sz="2400" dirty="0" smtClean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"No, en absoluto", respondió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el anciano </a:t>
            </a:r>
            <a:r>
              <a:rPr lang="es-ES" sz="2400" dirty="0" err="1" smtClean="0">
                <a:solidFill>
                  <a:schemeClr val="bg2">
                    <a:lumMod val="25000"/>
                  </a:schemeClr>
                </a:solidFill>
              </a:rPr>
              <a:t>Judio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. "Yo no estaba compitiendo. Has hecho un buen trabajo y el premio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te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corresponde por derecho ".</a:t>
            </a:r>
          </a:p>
          <a:p>
            <a:endParaRPr lang="es-ES" sz="2400" dirty="0" smtClean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El joven continuó: "Pero rabino, puede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usted explicarme por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qué fue que cuando terminé el Salmo el público aplaudió, pero cuando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usted terminó todos lloraron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?"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12954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  <a:cs typeface="Arial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4101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El anciano Judío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respondió: "La diferencia es que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yo conozco al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pastor."</a:t>
            </a:r>
          </a:p>
          <a:p>
            <a:endParaRPr lang="es-ES" sz="2400" dirty="0" smtClean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Podemos creer que hay un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Dios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, podemos incluso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saber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que hay un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Dios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, pero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seguimos viviendo como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ateos.</a:t>
            </a:r>
          </a:p>
          <a:p>
            <a:endParaRPr lang="es-ES" sz="2400" dirty="0" smtClean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"Pero como vivo - y la gloria de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Dios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llenará toda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la tierra ...“</a:t>
            </a:r>
            <a:endParaRPr lang="es-ES" sz="2400" dirty="0" smtClean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La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creencia puede seguir siendo un concepto filosófico abstracto; incluso podemos mantener todas las mitzvot, pero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fallamos al hacer a Dios “vivo".</a:t>
            </a:r>
          </a:p>
          <a:p>
            <a:endParaRPr lang="es-ES" sz="2200" dirty="0" smtClean="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1371600"/>
            <a:ext cx="7297738" cy="445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333500"/>
          </a:xfrm>
        </p:spPr>
        <p:txBody>
          <a:bodyPr>
            <a:normAutofit fontScale="90000"/>
          </a:bodyPr>
          <a:lstStyle/>
          <a:p>
            <a:pPr algn="ctr" eaLnBrk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smtClean="0">
                <a:latin typeface="Calibri" charset="0"/>
              </a:rPr>
              <a:t>Parashat Semanal</a:t>
            </a:r>
            <a:br>
              <a:rPr lang="en-US" sz="4000" smtClean="0">
                <a:latin typeface="Calibri" charset="0"/>
              </a:rPr>
            </a:br>
            <a:r>
              <a:rPr lang="en-US" sz="4000" smtClean="0">
                <a:latin typeface="Calibri" charset="0"/>
              </a:rPr>
              <a:t> </a:t>
            </a:r>
            <a:r>
              <a:rPr lang="he-IL" sz="4000" smtClean="0">
                <a:latin typeface="Calibri" charset="0"/>
                <a:cs typeface="Arial" charset="0"/>
              </a:rPr>
              <a:t>פרשת שבוע</a:t>
            </a:r>
            <a:r>
              <a:rPr lang="en-US" sz="4000" smtClean="0">
                <a:latin typeface="Calibri" charset="0"/>
                <a:cs typeface="Arial" charset="0"/>
              </a:rPr>
              <a:t>     </a:t>
            </a:r>
          </a:p>
        </p:txBody>
      </p:sp>
      <p:sp>
        <p:nvSpPr>
          <p:cNvPr id="4101" name="Rectangle 3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5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Rectangle 6"/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381000" y="1600200"/>
            <a:ext cx="79248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Cuando decimos que Dios es un "Dios Viviente", no nos limitamos a decir que creemos en su existencia, sino que es parte de cada una </a:t>
            </a:r>
            <a:r>
              <a:rPr lang="es-ES" sz="2400" smtClean="0">
                <a:solidFill>
                  <a:schemeClr val="bg2">
                    <a:lumMod val="25000"/>
                  </a:schemeClr>
                </a:solidFill>
              </a:rPr>
              <a:t>de nuestro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despertar segundo; Él es nuestro Rey.</a:t>
            </a:r>
          </a:p>
          <a:p>
            <a:endParaRPr lang="es-ES" sz="2400" dirty="0" smtClean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Nuestro trabajo como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Judíos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es tomar lo abstracto y lo trascendente y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hacer a Dios nuestro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Pastor </a:t>
            </a:r>
            <a:r>
              <a:rPr lang="es-ES" sz="2400" dirty="0" smtClean="0">
                <a:solidFill>
                  <a:schemeClr val="bg2">
                    <a:lumMod val="25000"/>
                  </a:schemeClr>
                </a:solidFill>
              </a:rPr>
              <a:t>viviente.</a:t>
            </a:r>
            <a:endParaRPr lang="es-ES" sz="2400" dirty="0" smtClean="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349250"/>
            <a:ext cx="7772400" cy="1470025"/>
          </a:xfrm>
        </p:spPr>
        <p:txBody>
          <a:bodyPr lIns="0" tIns="0" rIns="0" bIns="0"/>
          <a:lstStyle/>
          <a:p>
            <a:pPr eaLnBrk="1"/>
            <a:endParaRPr lang="en-US" smtClean="0"/>
          </a:p>
        </p:txBody>
      </p:sp>
      <p:sp>
        <p:nvSpPr>
          <p:cNvPr id="27650" name="Date Placeholder 2"/>
          <p:cNvSpPr>
            <a:spLocks noGrp="1"/>
          </p:cNvSpPr>
          <p:nvPr>
            <p:ph type="dt" idx="10"/>
          </p:nvPr>
        </p:nvSpPr>
        <p:spPr>
          <a:noFill/>
        </p:spPr>
        <p:txBody>
          <a:bodyPr/>
          <a:lstStyle/>
          <a:p>
            <a:endParaRPr lang="en-US" dirty="0" smtClean="0"/>
          </a:p>
        </p:txBody>
      </p:sp>
      <p:pic>
        <p:nvPicPr>
          <p:cNvPr id="2765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1988" y="1447800"/>
            <a:ext cx="7796212" cy="47577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765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67038" y="457200"/>
            <a:ext cx="3209925" cy="11715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609600" y="1981200"/>
            <a:ext cx="7924800" cy="4419600"/>
          </a:xfrm>
          <a:prstGeom prst="rect">
            <a:avLst/>
          </a:prstGeom>
          <a:noFill/>
          <a:ln w="9360">
            <a:solidFill>
              <a:schemeClr val="accent4"/>
            </a:solidFill>
            <a:miter lim="800000"/>
            <a:headEnd/>
            <a:tailEnd/>
          </a:ln>
          <a:effectLst/>
        </p:spPr>
        <p:txBody>
          <a:bodyPr lIns="90000" tIns="65160" rIns="90000" bIns="45000"/>
          <a:lstStyle/>
          <a:p>
            <a:pPr algn="ctr" hangingPunct="1">
              <a:lnSpc>
                <a:spcPct val="92000"/>
              </a:lnSpc>
              <a:spcBef>
                <a:spcPts val="5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s-CO" sz="2000" dirty="0" smtClean="0">
                <a:solidFill>
                  <a:srgbClr val="000000"/>
                </a:solidFill>
                <a:latin typeface="Calibri" charset="0"/>
              </a:rPr>
              <a:t>Fuentes: </a:t>
            </a:r>
            <a:r>
              <a:rPr lang="es-CO" sz="2000" dirty="0" err="1" smtClean="0">
                <a:solidFill>
                  <a:srgbClr val="000000"/>
                </a:solidFill>
                <a:latin typeface="Calibri" charset="0"/>
              </a:rPr>
              <a:t>Toráh</a:t>
            </a:r>
            <a:r>
              <a:rPr lang="es-CO" sz="2000" dirty="0" smtClean="0">
                <a:solidFill>
                  <a:srgbClr val="000000"/>
                </a:solidFill>
                <a:latin typeface="Calibri" charset="0"/>
              </a:rPr>
              <a:t>, Talmud, </a:t>
            </a:r>
            <a:r>
              <a:rPr lang="es-CO" sz="2000" dirty="0" err="1" smtClean="0">
                <a:solidFill>
                  <a:srgbClr val="000000"/>
                </a:solidFill>
                <a:latin typeface="Calibri" charset="0"/>
              </a:rPr>
              <a:t>Jewish</a:t>
            </a:r>
            <a:r>
              <a:rPr lang="es-CO" sz="2000" dirty="0" smtClean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es-CO" sz="2000" dirty="0" err="1" smtClean="0">
                <a:solidFill>
                  <a:srgbClr val="000000"/>
                </a:solidFill>
                <a:latin typeface="Calibri" charset="0"/>
              </a:rPr>
              <a:t>Concepts</a:t>
            </a:r>
            <a:r>
              <a:rPr lang="es-CO" sz="2000" dirty="0" smtClean="0">
                <a:solidFill>
                  <a:srgbClr val="000000"/>
                </a:solidFill>
                <a:latin typeface="Calibri" charset="0"/>
              </a:rPr>
              <a:t>, </a:t>
            </a:r>
            <a:r>
              <a:rPr lang="es-CO" sz="2000" dirty="0" err="1" smtClean="0">
                <a:solidFill>
                  <a:srgbClr val="000000"/>
                </a:solidFill>
                <a:latin typeface="Calibri" charset="0"/>
              </a:rPr>
              <a:t>Wikipedia</a:t>
            </a:r>
            <a:r>
              <a:rPr lang="es-CO" sz="2000" dirty="0" smtClean="0">
                <a:solidFill>
                  <a:srgbClr val="000000"/>
                </a:solidFill>
                <a:latin typeface="Calibri" charset="0"/>
              </a:rPr>
              <a:t>, </a:t>
            </a:r>
            <a:r>
              <a:rPr lang="es-CO" sz="2000" dirty="0" err="1" smtClean="0">
                <a:solidFill>
                  <a:srgbClr val="000000"/>
                </a:solidFill>
                <a:latin typeface="Calibri" charset="0"/>
              </a:rPr>
              <a:t>Kabbalah</a:t>
            </a:r>
            <a:r>
              <a:rPr lang="es-CO" sz="2000" dirty="0" smtClean="0">
                <a:solidFill>
                  <a:srgbClr val="000000"/>
                </a:solidFill>
                <a:latin typeface="Calibri" charset="0"/>
              </a:rPr>
              <a:t> Online, </a:t>
            </a:r>
            <a:r>
              <a:rPr lang="es-CO" sz="2000" dirty="0" err="1" smtClean="0">
                <a:solidFill>
                  <a:srgbClr val="000000"/>
                </a:solidFill>
                <a:latin typeface="Calibri" charset="0"/>
              </a:rPr>
              <a:t>Zohar</a:t>
            </a:r>
            <a:r>
              <a:rPr lang="es-CO" sz="2000" dirty="0" smtClean="0">
                <a:solidFill>
                  <a:srgbClr val="000000"/>
                </a:solidFill>
                <a:latin typeface="Calibri" charset="0"/>
              </a:rPr>
              <a:t>, </a:t>
            </a:r>
            <a:r>
              <a:rPr lang="es-CO" sz="2000" dirty="0" err="1" smtClean="0">
                <a:solidFill>
                  <a:srgbClr val="000000"/>
                </a:solidFill>
                <a:latin typeface="Calibri" charset="0"/>
              </a:rPr>
              <a:t>Rambán</a:t>
            </a:r>
            <a:r>
              <a:rPr lang="es-CO" sz="2000" dirty="0" smtClean="0">
                <a:solidFill>
                  <a:srgbClr val="000000"/>
                </a:solidFill>
                <a:latin typeface="Calibri" charset="0"/>
              </a:rPr>
              <a:t>, </a:t>
            </a:r>
            <a:r>
              <a:rPr lang="es-CO" sz="2000" dirty="0" err="1" smtClean="0">
                <a:solidFill>
                  <a:srgbClr val="000000"/>
                </a:solidFill>
                <a:latin typeface="Calibri" charset="0"/>
              </a:rPr>
              <a:t>Maimonides</a:t>
            </a:r>
            <a:r>
              <a:rPr lang="es-CO" sz="2000" dirty="0" smtClean="0">
                <a:solidFill>
                  <a:srgbClr val="000000"/>
                </a:solidFill>
                <a:latin typeface="Calibri" charset="0"/>
              </a:rPr>
              <a:t>, </a:t>
            </a:r>
            <a:r>
              <a:rPr lang="es-CO" sz="2000" dirty="0" err="1" smtClean="0">
                <a:solidFill>
                  <a:srgbClr val="000000"/>
                </a:solidFill>
                <a:latin typeface="Calibri" charset="0"/>
              </a:rPr>
              <a:t>Zev</a:t>
            </a:r>
            <a:r>
              <a:rPr lang="es-CO" sz="2000" dirty="0" smtClean="0">
                <a:solidFill>
                  <a:srgbClr val="000000"/>
                </a:solidFill>
                <a:latin typeface="Calibri" charset="0"/>
              </a:rPr>
              <a:t> ben </a:t>
            </a:r>
            <a:r>
              <a:rPr lang="es-CO" sz="2000" dirty="0" err="1" smtClean="0">
                <a:solidFill>
                  <a:srgbClr val="000000"/>
                </a:solidFill>
                <a:latin typeface="Calibri" charset="0"/>
              </a:rPr>
              <a:t>Shimon</a:t>
            </a:r>
            <a:r>
              <a:rPr lang="es-CO" sz="2000" dirty="0" smtClean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es-CO" sz="2000" dirty="0" err="1" smtClean="0">
                <a:solidFill>
                  <a:srgbClr val="000000"/>
                </a:solidFill>
                <a:latin typeface="Calibri" charset="0"/>
              </a:rPr>
              <a:t>HaLevi</a:t>
            </a:r>
            <a:r>
              <a:rPr lang="es-CO" sz="2000" dirty="0" smtClean="0">
                <a:solidFill>
                  <a:srgbClr val="000000"/>
                </a:solidFill>
                <a:latin typeface="Calibri" charset="0"/>
              </a:rPr>
              <a:t> “</a:t>
            </a:r>
            <a:r>
              <a:rPr lang="es-CO" sz="2000" dirty="0" err="1" smtClean="0">
                <a:solidFill>
                  <a:srgbClr val="000000"/>
                </a:solidFill>
                <a:latin typeface="Calibri" charset="0"/>
              </a:rPr>
              <a:t>Kabbalah</a:t>
            </a:r>
            <a:r>
              <a:rPr lang="es-CO" sz="2000" dirty="0" smtClean="0">
                <a:solidFill>
                  <a:srgbClr val="000000"/>
                </a:solidFill>
                <a:latin typeface="Calibri" charset="0"/>
              </a:rPr>
              <a:t> and </a:t>
            </a:r>
            <a:r>
              <a:rPr lang="es-CO" sz="2000" dirty="0" err="1" smtClean="0">
                <a:solidFill>
                  <a:srgbClr val="000000"/>
                </a:solidFill>
                <a:latin typeface="Calibri" charset="0"/>
              </a:rPr>
              <a:t>Exodus</a:t>
            </a:r>
            <a:r>
              <a:rPr lang="es-CO" sz="2000" dirty="0" smtClean="0">
                <a:solidFill>
                  <a:srgbClr val="000000"/>
                </a:solidFill>
                <a:latin typeface="Calibri" charset="0"/>
              </a:rPr>
              <a:t>”, </a:t>
            </a:r>
            <a:r>
              <a:rPr lang="es-CO" sz="2000" dirty="0" err="1" smtClean="0">
                <a:solidFill>
                  <a:srgbClr val="000000"/>
                </a:solidFill>
                <a:latin typeface="Calibri" charset="0"/>
              </a:rPr>
              <a:t>Rabbi</a:t>
            </a:r>
            <a:r>
              <a:rPr lang="es-CO" sz="2000" dirty="0" smtClean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es-CO" sz="2000" dirty="0" err="1" smtClean="0">
                <a:solidFill>
                  <a:srgbClr val="000000"/>
                </a:solidFill>
                <a:latin typeface="Calibri" charset="0"/>
              </a:rPr>
              <a:t>Yissocher</a:t>
            </a:r>
            <a:r>
              <a:rPr lang="es-CO" sz="2000" dirty="0" smtClean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es-CO" sz="2000" dirty="0" err="1" smtClean="0">
                <a:solidFill>
                  <a:srgbClr val="000000"/>
                </a:solidFill>
                <a:latin typeface="Calibri" charset="0"/>
              </a:rPr>
              <a:t>Frand</a:t>
            </a:r>
            <a:endParaRPr lang="es-CO" sz="2000" dirty="0" smtClean="0">
              <a:solidFill>
                <a:srgbClr val="000000"/>
              </a:solidFill>
              <a:latin typeface="Calibri" charset="0"/>
            </a:endParaRPr>
          </a:p>
          <a:p>
            <a:pPr algn="ctr" hangingPunct="1">
              <a:lnSpc>
                <a:spcPct val="9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s-CO" sz="800" dirty="0" smtClean="0">
                <a:solidFill>
                  <a:srgbClr val="000000"/>
                </a:solidFill>
                <a:latin typeface="Calibri" charset="0"/>
                <a:hlinkClick r:id="rId5"/>
              </a:rPr>
              <a:t>http://failedmessiah.typepad.com/failed_messiahcom/2005/07/rabbi_aryeh_kap.html</a:t>
            </a:r>
            <a:endParaRPr lang="es-CO" sz="800" dirty="0" smtClean="0">
              <a:solidFill>
                <a:srgbClr val="000000"/>
              </a:solidFill>
              <a:latin typeface="Calibri" charset="0"/>
            </a:endParaRPr>
          </a:p>
          <a:p>
            <a:pPr algn="ctr" hangingPunct="1">
              <a:lnSpc>
                <a:spcPct val="9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s-CO" sz="800" dirty="0" smtClean="0">
              <a:solidFill>
                <a:srgbClr val="000000"/>
              </a:solidFill>
              <a:latin typeface="Calibri" charset="0"/>
            </a:endParaRPr>
          </a:p>
          <a:p>
            <a:pPr algn="ctr" hangingPunct="1">
              <a:lnSpc>
                <a:spcPct val="9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s-CO" sz="800" dirty="0" smtClean="0">
              <a:solidFill>
                <a:srgbClr val="000000"/>
              </a:solidFill>
              <a:latin typeface="Calibri" charset="0"/>
            </a:endParaRPr>
          </a:p>
          <a:p>
            <a:pPr algn="ctr" hangingPunct="1">
              <a:lnSpc>
                <a:spcPct val="9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s-CO" sz="800" dirty="0" smtClean="0">
              <a:solidFill>
                <a:srgbClr val="000000"/>
              </a:solidFill>
              <a:latin typeface="Calibri" charset="0"/>
            </a:endParaRPr>
          </a:p>
          <a:p>
            <a:pPr algn="ctr" hangingPunct="1">
              <a:lnSpc>
                <a:spcPct val="9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s-CO" sz="800" dirty="0" smtClean="0">
              <a:solidFill>
                <a:srgbClr val="000000"/>
              </a:solidFill>
              <a:latin typeface="Calibri" charset="0"/>
            </a:endParaRPr>
          </a:p>
          <a:p>
            <a:pPr algn="ctr" hangingPunct="1">
              <a:lnSpc>
                <a:spcPct val="9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s-CO" sz="800" dirty="0" smtClean="0">
              <a:solidFill>
                <a:srgbClr val="000000"/>
              </a:solidFill>
              <a:latin typeface="Calibri" charset="0"/>
            </a:endParaRPr>
          </a:p>
          <a:p>
            <a:pPr algn="ctr" hangingPunct="1">
              <a:lnSpc>
                <a:spcPct val="9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s-CO" sz="1600" dirty="0" smtClean="0">
              <a:solidFill>
                <a:srgbClr val="000000"/>
              </a:solidFill>
              <a:latin typeface="Calibri" charset="0"/>
            </a:endParaRPr>
          </a:p>
          <a:p>
            <a:pPr algn="ctr" hangingPunct="1">
              <a:lnSpc>
                <a:spcPct val="9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s-CO" sz="1600" dirty="0" smtClean="0">
              <a:solidFill>
                <a:srgbClr val="000000"/>
              </a:solidFill>
              <a:latin typeface="Calibri" charset="0"/>
            </a:endParaRPr>
          </a:p>
          <a:p>
            <a:pPr algn="ctr" hangingPunct="1">
              <a:lnSpc>
                <a:spcPct val="9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s-CO" sz="1600" dirty="0" smtClean="0">
                <a:solidFill>
                  <a:srgbClr val="000000"/>
                </a:solidFill>
                <a:latin typeface="Calibri" charset="0"/>
              </a:rPr>
              <a:t>Derechos Reservados Shalom </a:t>
            </a:r>
            <a:r>
              <a:rPr lang="es-CO" sz="1600" dirty="0" err="1" smtClean="0">
                <a:solidFill>
                  <a:srgbClr val="000000"/>
                </a:solidFill>
                <a:latin typeface="Calibri" charset="0"/>
              </a:rPr>
              <a:t>Haverim</a:t>
            </a:r>
            <a:r>
              <a:rPr lang="es-CO" sz="1600" dirty="0" smtClean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es-CO" sz="1600" dirty="0" err="1" smtClean="0">
                <a:solidFill>
                  <a:srgbClr val="000000"/>
                </a:solidFill>
                <a:latin typeface="Calibri" charset="0"/>
              </a:rPr>
              <a:t>Org</a:t>
            </a:r>
            <a:endParaRPr lang="es-CO" sz="1600" dirty="0" smtClean="0">
              <a:solidFill>
                <a:srgbClr val="000000"/>
              </a:solidFill>
              <a:latin typeface="Calibri" charset="0"/>
            </a:endParaRPr>
          </a:p>
          <a:p>
            <a:pPr algn="ctr" hangingPunct="1">
              <a:lnSpc>
                <a:spcPct val="9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s-CO" sz="1600" dirty="0" smtClean="0">
                <a:solidFill>
                  <a:srgbClr val="CCCCFF"/>
                </a:solidFill>
                <a:latin typeface="Calibri" charset="0"/>
                <a:hlinkClick r:id="rId6"/>
              </a:rPr>
              <a:t>http://www.shalomhaverim.org</a:t>
            </a:r>
          </a:p>
          <a:p>
            <a:pPr algn="ctr" hangingPunct="1">
              <a:lnSpc>
                <a:spcPct val="9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s-CO" sz="1600" dirty="0" smtClean="0">
              <a:solidFill>
                <a:srgbClr val="000000"/>
              </a:solidFill>
              <a:latin typeface="Calibri" charset="0"/>
            </a:endParaRPr>
          </a:p>
          <a:p>
            <a:pPr algn="ctr" hangingPunct="1">
              <a:lnSpc>
                <a:spcPct val="9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s-CO" sz="800" dirty="0" smtClean="0">
              <a:solidFill>
                <a:srgbClr val="000000"/>
              </a:solidFill>
              <a:latin typeface="Calibri" charset="0"/>
            </a:endParaRPr>
          </a:p>
          <a:p>
            <a:pPr algn="ctr" hangingPunct="1">
              <a:lnSpc>
                <a:spcPct val="9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s-CO" sz="800" dirty="0" smtClean="0">
              <a:solidFill>
                <a:srgbClr val="000000"/>
              </a:solidFill>
              <a:latin typeface="Calibri" charset="0"/>
            </a:endParaRPr>
          </a:p>
          <a:p>
            <a:pPr algn="ctr" hangingPunct="1">
              <a:lnSpc>
                <a:spcPct val="9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s-CO" sz="800" dirty="0" smtClean="0">
              <a:solidFill>
                <a:srgbClr val="000000"/>
              </a:solidFill>
              <a:latin typeface="Calibri" charset="0"/>
            </a:endParaRPr>
          </a:p>
          <a:p>
            <a:pPr algn="ctr" hangingPunct="1">
              <a:lnSpc>
                <a:spcPct val="9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s-CO" sz="800" dirty="0" smtClean="0">
              <a:solidFill>
                <a:srgbClr val="000000"/>
              </a:solidFill>
              <a:latin typeface="Calibri" charset="0"/>
            </a:endParaRPr>
          </a:p>
          <a:p>
            <a:pPr algn="ctr" hangingPunct="1">
              <a:lnSpc>
                <a:spcPct val="9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s-CO" sz="800" dirty="0" smtClean="0">
              <a:solidFill>
                <a:srgbClr val="000000"/>
              </a:solidFill>
              <a:latin typeface="Calibri" charset="0"/>
            </a:endParaRPr>
          </a:p>
          <a:p>
            <a:pPr algn="ctr" hangingPunct="1">
              <a:lnSpc>
                <a:spcPct val="9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s-CO" sz="800" dirty="0" smtClean="0">
              <a:solidFill>
                <a:srgbClr val="000000"/>
              </a:solidFill>
              <a:latin typeface="Calibri" charset="0"/>
            </a:endParaRPr>
          </a:p>
          <a:p>
            <a:pPr algn="ctr" hangingPunct="1">
              <a:lnSpc>
                <a:spcPct val="9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s-CO" sz="800" dirty="0" smtClean="0">
              <a:solidFill>
                <a:srgbClr val="000000"/>
              </a:solidFill>
              <a:latin typeface="Calibri" charset="0"/>
            </a:endParaRPr>
          </a:p>
          <a:p>
            <a:pPr algn="ctr" hangingPunct="1">
              <a:lnSpc>
                <a:spcPct val="9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s-CO" sz="800" dirty="0" smtClean="0">
              <a:solidFill>
                <a:srgbClr val="000000"/>
              </a:solidFill>
              <a:latin typeface="Calibri" charset="0"/>
            </a:endParaRPr>
          </a:p>
          <a:p>
            <a:pPr algn="ctr" hangingPunct="1">
              <a:lnSpc>
                <a:spcPct val="9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s-CO" sz="1300" dirty="0" smtClean="0">
                <a:solidFill>
                  <a:srgbClr val="000000"/>
                </a:solidFill>
                <a:latin typeface="Calibri" charset="0"/>
              </a:rPr>
              <a:t>Director: -</a:t>
            </a:r>
          </a:p>
          <a:p>
            <a:pPr algn="ctr" hangingPunct="1">
              <a:lnSpc>
                <a:spcPct val="9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s-CO" sz="1300" dirty="0" smtClean="0">
                <a:solidFill>
                  <a:srgbClr val="000000"/>
                </a:solidFill>
                <a:latin typeface="Calibri" charset="0"/>
              </a:rPr>
              <a:t>ELIYAHU BAYONA BEN YOSEF</a:t>
            </a:r>
          </a:p>
          <a:p>
            <a:pPr algn="ctr" hangingPunct="1">
              <a:lnSpc>
                <a:spcPct val="92000"/>
              </a:lnSpc>
              <a:spcBef>
                <a:spcPts val="4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s-CO" dirty="0" smtClean="0">
                <a:solidFill>
                  <a:srgbClr val="000000"/>
                </a:solidFill>
                <a:latin typeface="Calibri" charset="0"/>
              </a:rPr>
              <a:t>24</a:t>
            </a:r>
            <a:r>
              <a:rPr lang="es-CO" dirty="0" smtClean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es-CO" dirty="0" smtClean="0">
                <a:solidFill>
                  <a:srgbClr val="000000"/>
                </a:solidFill>
                <a:latin typeface="Calibri" charset="0"/>
              </a:rPr>
              <a:t>SIVAN 5776– Junio </a:t>
            </a:r>
            <a:r>
              <a:rPr lang="es-CO" dirty="0" smtClean="0">
                <a:solidFill>
                  <a:srgbClr val="000000"/>
                </a:solidFill>
                <a:latin typeface="Calibri" charset="0"/>
              </a:rPr>
              <a:t>30, </a:t>
            </a:r>
            <a:r>
              <a:rPr lang="es-CO" dirty="0" smtClean="0">
                <a:solidFill>
                  <a:srgbClr val="000000"/>
                </a:solidFill>
                <a:latin typeface="Calibri" charset="0"/>
              </a:rPr>
              <a:t>2016- </a:t>
            </a:r>
            <a:r>
              <a:rPr lang="es-CO" dirty="0" err="1" smtClean="0">
                <a:solidFill>
                  <a:srgbClr val="000000"/>
                </a:solidFill>
                <a:latin typeface="Calibri" charset="0"/>
              </a:rPr>
              <a:t>Monsey</a:t>
            </a:r>
            <a:r>
              <a:rPr lang="es-CO" dirty="0" smtClean="0">
                <a:solidFill>
                  <a:srgbClr val="000000"/>
                </a:solidFill>
                <a:latin typeface="Calibri" charset="0"/>
              </a:rPr>
              <a:t> New York</a:t>
            </a:r>
            <a:endParaRPr lang="es-CO" dirty="0">
              <a:solidFill>
                <a:srgbClr val="000000"/>
              </a:solidFill>
              <a:latin typeface="Calibri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5575</TotalTime>
  <Words>2797</Words>
  <Application>Microsoft Office PowerPoint</Application>
  <PresentationFormat>On-screen Show (4:3)</PresentationFormat>
  <Paragraphs>326</Paragraphs>
  <Slides>35</Slides>
  <Notes>35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Concourse</vt:lpstr>
      <vt:lpstr>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Parashat Semanal  פרשת שבוע     </vt:lpstr>
      <vt:lpstr>Slide 35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Elias</dc:creator>
  <cp:lastModifiedBy>ELIYAHU</cp:lastModifiedBy>
  <cp:revision>101</cp:revision>
  <cp:lastPrinted>1601-01-01T00:00:00Z</cp:lastPrinted>
  <dcterms:created xsi:type="dcterms:W3CDTF">1601-01-01T00:00:00Z</dcterms:created>
  <dcterms:modified xsi:type="dcterms:W3CDTF">2016-07-01T03:11:18Z</dcterms:modified>
</cp:coreProperties>
</file>