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9"/>
  </p:notesMasterIdLst>
  <p:sldIdLst>
    <p:sldId id="256" r:id="rId2"/>
    <p:sldId id="257" r:id="rId3"/>
    <p:sldId id="389" r:id="rId4"/>
    <p:sldId id="390" r:id="rId5"/>
    <p:sldId id="391" r:id="rId6"/>
    <p:sldId id="393" r:id="rId7"/>
    <p:sldId id="394" r:id="rId8"/>
    <p:sldId id="395" r:id="rId9"/>
    <p:sldId id="396" r:id="rId10"/>
    <p:sldId id="398" r:id="rId11"/>
    <p:sldId id="397" r:id="rId12"/>
    <p:sldId id="399" r:id="rId13"/>
    <p:sldId id="400" r:id="rId14"/>
    <p:sldId id="401" r:id="rId15"/>
    <p:sldId id="402" r:id="rId16"/>
    <p:sldId id="403" r:id="rId17"/>
    <p:sldId id="405" r:id="rId18"/>
    <p:sldId id="406" r:id="rId19"/>
    <p:sldId id="407" r:id="rId20"/>
    <p:sldId id="408" r:id="rId21"/>
    <p:sldId id="409" r:id="rId22"/>
    <p:sldId id="410" r:id="rId23"/>
    <p:sldId id="411" r:id="rId24"/>
    <p:sldId id="412" r:id="rId25"/>
    <p:sldId id="413" r:id="rId26"/>
    <p:sldId id="414" r:id="rId27"/>
    <p:sldId id="415" r:id="rId28"/>
    <p:sldId id="417" r:id="rId29"/>
    <p:sldId id="418" r:id="rId30"/>
    <p:sldId id="419" r:id="rId31"/>
    <p:sldId id="416" r:id="rId32"/>
    <p:sldId id="420" r:id="rId33"/>
    <p:sldId id="421" r:id="rId34"/>
    <p:sldId id="422" r:id="rId35"/>
    <p:sldId id="423" r:id="rId36"/>
    <p:sldId id="404" r:id="rId37"/>
    <p:sldId id="280" r:id="rId38"/>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8080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31" autoAdjust="0"/>
    <p:restoredTop sz="94660"/>
  </p:normalViewPr>
  <p:slideViewPr>
    <p:cSldViewPr>
      <p:cViewPr varScale="1">
        <p:scale>
          <a:sx n="64" d="100"/>
          <a:sy n="64" d="100"/>
        </p:scale>
        <p:origin x="-1478"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US">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endParaRPr lang="en-US">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endParaRPr lang="en-US">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37</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err="1">
                <a:solidFill>
                  <a:srgbClr val="000000"/>
                </a:solidFill>
                <a:latin typeface="Calibri" charset="0"/>
              </a:rPr>
              <a:t>Parashat</a:t>
            </a:r>
            <a:r>
              <a:rPr lang="en-US" sz="4100" dirty="0">
                <a:solidFill>
                  <a:srgbClr val="000000"/>
                </a:solidFill>
                <a:latin typeface="Calibri" charset="0"/>
              </a:rPr>
              <a:t>  </a:t>
            </a:r>
            <a:r>
              <a:rPr lang="en-US" sz="4100" dirty="0" err="1" smtClean="0">
                <a:solidFill>
                  <a:srgbClr val="000000"/>
                </a:solidFill>
                <a:latin typeface="Calibri" charset="0"/>
              </a:rPr>
              <a:t>Bamidbar</a:t>
            </a:r>
            <a:endParaRPr lang="en-US" sz="41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dirty="0" smtClean="0">
                <a:solidFill>
                  <a:schemeClr val="accent2">
                    <a:lumMod val="75000"/>
                  </a:schemeClr>
                </a:solidFill>
                <a:effectLst>
                  <a:outerShdw blurRad="38100" dist="38100" dir="2700000" algn="tl">
                    <a:srgbClr val="000000">
                      <a:alpha val="43137"/>
                    </a:srgbClr>
                  </a:outerShdw>
                </a:effectLst>
                <a:latin typeface="Calibri" charset="0"/>
              </a:rPr>
              <a:t>Y Fiesta de Shavuot</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1:1 al 4:20</a:t>
            </a:r>
            <a:endParaRPr lang="es-CO" sz="2400" b="1" i="1" u="sng" dirty="0" smtClean="0">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r>
              <a:rPr lang="es-CO" sz="2400" dirty="0" smtClean="0">
                <a:solidFill>
                  <a:schemeClr val="bg2">
                    <a:lumMod val="25000"/>
                  </a:schemeClr>
                </a:solidFill>
              </a:rPr>
              <a:t>El libro de </a:t>
            </a:r>
            <a:r>
              <a:rPr lang="es-CO" sz="2400" dirty="0" err="1" smtClean="0">
                <a:solidFill>
                  <a:schemeClr val="bg2">
                    <a:lumMod val="25000"/>
                  </a:schemeClr>
                </a:solidFill>
              </a:rPr>
              <a:t>Bamidbar</a:t>
            </a:r>
            <a:r>
              <a:rPr lang="es-CO" sz="2400" dirty="0" smtClean="0">
                <a:solidFill>
                  <a:schemeClr val="bg2">
                    <a:lumMod val="25000"/>
                  </a:schemeClr>
                </a:solidFill>
              </a:rPr>
              <a:t> (En el desierto) se inicia con la orden de </a:t>
            </a:r>
            <a:r>
              <a:rPr lang="es-CO" sz="2400" dirty="0" err="1" smtClean="0">
                <a:solidFill>
                  <a:schemeClr val="bg2">
                    <a:lumMod val="25000"/>
                  </a:schemeClr>
                </a:solidFill>
              </a:rPr>
              <a:t>Hashem</a:t>
            </a:r>
            <a:r>
              <a:rPr lang="es-CO" sz="2400" dirty="0" smtClean="0">
                <a:solidFill>
                  <a:schemeClr val="bg2">
                    <a:lumMod val="25000"/>
                  </a:schemeClr>
                </a:solidFill>
              </a:rPr>
              <a:t> de que Moshé tome un censo de todos los hombres mayores de veinte años, con edad suficiente para el servicio.</a:t>
            </a:r>
          </a:p>
          <a:p>
            <a:endParaRPr lang="es-CO" sz="2400" dirty="0" smtClean="0">
              <a:solidFill>
                <a:schemeClr val="bg2">
                  <a:lumMod val="25000"/>
                </a:schemeClr>
              </a:solidFill>
            </a:endParaRPr>
          </a:p>
          <a:p>
            <a:r>
              <a:rPr lang="es-CO" sz="2400" dirty="0" smtClean="0">
                <a:solidFill>
                  <a:schemeClr val="bg2">
                    <a:lumMod val="25000"/>
                  </a:schemeClr>
                </a:solidFill>
              </a:rPr>
              <a:t>El censo revela una suma de apenas por encima de 600.000 hombres. </a:t>
            </a:r>
          </a:p>
          <a:p>
            <a:endParaRPr lang="es-CO" sz="2400" dirty="0" smtClean="0">
              <a:solidFill>
                <a:schemeClr val="bg2">
                  <a:lumMod val="25000"/>
                </a:schemeClr>
              </a:solidFill>
            </a:endParaRPr>
          </a:p>
          <a:p>
            <a:r>
              <a:rPr lang="es-CO" sz="2400" dirty="0" smtClean="0">
                <a:solidFill>
                  <a:schemeClr val="bg2">
                    <a:lumMod val="25000"/>
                  </a:schemeClr>
                </a:solidFill>
              </a:rPr>
              <a:t>Los leviim se cuentan después, por separado, pues su servicio es especial. Ellos serán los responsables de transportar el </a:t>
            </a:r>
            <a:r>
              <a:rPr lang="es-CO" sz="2400" dirty="0" err="1" smtClean="0">
                <a:solidFill>
                  <a:schemeClr val="bg2">
                    <a:lumMod val="25000"/>
                  </a:schemeClr>
                </a:solidFill>
              </a:rPr>
              <a:t>Mishkán</a:t>
            </a:r>
            <a:r>
              <a:rPr lang="es-CO" sz="2400" dirty="0" smtClean="0">
                <a:solidFill>
                  <a:schemeClr val="bg2">
                    <a:lumMod val="25000"/>
                  </a:schemeClr>
                </a:solidFill>
              </a:rPr>
              <a:t> y sus accesorios, y de armarlos cuando la nación acampe.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dirty="0" smtClean="0">
              <a:solidFill>
                <a:schemeClr val="bg2">
                  <a:lumMod val="25000"/>
                </a:schemeClr>
              </a:solidFill>
            </a:endParaRPr>
          </a:p>
          <a:p>
            <a:r>
              <a:rPr lang="es-CO" sz="2400" dirty="0" smtClean="0">
                <a:solidFill>
                  <a:schemeClr val="bg2">
                    <a:lumMod val="25000"/>
                  </a:schemeClr>
                </a:solidFill>
              </a:rPr>
              <a:t>Las tribus de Israel, cada una con su bandera, se disponen alrededor del </a:t>
            </a:r>
            <a:r>
              <a:rPr lang="es-CO" sz="2400" dirty="0" err="1" smtClean="0">
                <a:solidFill>
                  <a:schemeClr val="bg2">
                    <a:lumMod val="25000"/>
                  </a:schemeClr>
                </a:solidFill>
              </a:rPr>
              <a:t>Mishkán</a:t>
            </a:r>
            <a:r>
              <a:rPr lang="es-CO" sz="2400" dirty="0" smtClean="0">
                <a:solidFill>
                  <a:schemeClr val="bg2">
                    <a:lumMod val="25000"/>
                  </a:schemeClr>
                </a:solidFill>
              </a:rPr>
              <a:t> en cuatro secciones: al este, al sur, al oeste, y al norte. </a:t>
            </a:r>
          </a:p>
          <a:p>
            <a:endParaRPr lang="es-CO" sz="2400" dirty="0" smtClean="0">
              <a:solidFill>
                <a:schemeClr val="bg2">
                  <a:lumMod val="25000"/>
                </a:schemeClr>
              </a:solidFill>
            </a:endParaRPr>
          </a:p>
          <a:p>
            <a:r>
              <a:rPr lang="es-CO" sz="2400" dirty="0" smtClean="0">
                <a:solidFill>
                  <a:schemeClr val="bg2">
                    <a:lumMod val="25000"/>
                  </a:schemeClr>
                </a:solidFill>
              </a:rPr>
              <a:t>Como se separa a </a:t>
            </a:r>
            <a:r>
              <a:rPr lang="es-CO" sz="2400" dirty="0" err="1" smtClean="0">
                <a:solidFill>
                  <a:schemeClr val="bg2">
                    <a:lumMod val="25000"/>
                  </a:schemeClr>
                </a:solidFill>
              </a:rPr>
              <a:t>Levi</a:t>
            </a:r>
            <a:r>
              <a:rPr lang="es-CO" sz="2400" dirty="0" smtClean="0">
                <a:solidFill>
                  <a:schemeClr val="bg2">
                    <a:lumMod val="25000"/>
                  </a:schemeClr>
                </a:solidFill>
              </a:rPr>
              <a:t>, la tribu de Yosef se divide en </a:t>
            </a:r>
            <a:r>
              <a:rPr lang="es-CO" sz="2400" dirty="0" err="1" smtClean="0">
                <a:solidFill>
                  <a:schemeClr val="bg2">
                    <a:lumMod val="25000"/>
                  </a:schemeClr>
                </a:solidFill>
              </a:rPr>
              <a:t>Efraim</a:t>
            </a:r>
            <a:r>
              <a:rPr lang="es-CO" sz="2400" dirty="0" smtClean="0">
                <a:solidFill>
                  <a:schemeClr val="bg2">
                    <a:lumMod val="25000"/>
                  </a:schemeClr>
                </a:solidFill>
              </a:rPr>
              <a:t> y </a:t>
            </a:r>
            <a:r>
              <a:rPr lang="es-CO" sz="2400" dirty="0" err="1" smtClean="0">
                <a:solidFill>
                  <a:schemeClr val="bg2">
                    <a:lumMod val="25000"/>
                  </a:schemeClr>
                </a:solidFill>
              </a:rPr>
              <a:t>Menashe</a:t>
            </a:r>
            <a:r>
              <a:rPr lang="es-CO" sz="2400" dirty="0" smtClean="0">
                <a:solidFill>
                  <a:schemeClr val="bg2">
                    <a:lumMod val="25000"/>
                  </a:schemeClr>
                </a:solidFill>
              </a:rPr>
              <a:t>, para que haya cuatro grupos de tres tribus cada uno. </a:t>
            </a:r>
          </a:p>
          <a:p>
            <a:endParaRPr lang="es-CO" sz="2400" dirty="0" smtClean="0">
              <a:solidFill>
                <a:schemeClr val="bg2">
                  <a:lumMod val="25000"/>
                </a:schemeClr>
              </a:solidFill>
            </a:endParaRPr>
          </a:p>
          <a:p>
            <a:r>
              <a:rPr lang="es-CO" sz="2400" dirty="0" smtClean="0">
                <a:solidFill>
                  <a:schemeClr val="bg2">
                    <a:lumMod val="25000"/>
                  </a:schemeClr>
                </a:solidFill>
              </a:rPr>
              <a:t>Cuando la nación viaja, marchan en una formación parecida al modo en que acampan.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dirty="0" smtClean="0">
              <a:solidFill>
                <a:schemeClr val="bg2">
                  <a:lumMod val="25000"/>
                </a:schemeClr>
              </a:solidFill>
            </a:endParaRPr>
          </a:p>
          <a:p>
            <a:r>
              <a:rPr lang="es-CO" sz="2400" dirty="0" smtClean="0">
                <a:solidFill>
                  <a:schemeClr val="bg2">
                    <a:lumMod val="25000"/>
                  </a:schemeClr>
                </a:solidFill>
              </a:rPr>
              <a:t>Se establece un intercambio formal entre los primogénitos y los leviim, por el cual los leviim adoptan el rol que habrían cumplido los primogénitos en el </a:t>
            </a:r>
            <a:r>
              <a:rPr lang="es-CO" sz="2400" dirty="0" err="1" smtClean="0">
                <a:solidFill>
                  <a:schemeClr val="bg2">
                    <a:lumMod val="25000"/>
                  </a:schemeClr>
                </a:solidFill>
              </a:rPr>
              <a:t>Mishkán</a:t>
            </a:r>
            <a:r>
              <a:rPr lang="es-CO" sz="2400" dirty="0" smtClean="0">
                <a:solidFill>
                  <a:schemeClr val="bg2">
                    <a:lumMod val="25000"/>
                  </a:schemeClr>
                </a:solidFill>
              </a:rPr>
              <a:t>, antes del pecado del becerro de oro. </a:t>
            </a:r>
          </a:p>
          <a:p>
            <a:endParaRPr lang="es-CO" sz="2400" dirty="0" smtClean="0">
              <a:solidFill>
                <a:schemeClr val="bg2">
                  <a:lumMod val="25000"/>
                </a:schemeClr>
              </a:solidFill>
            </a:endParaRPr>
          </a:p>
          <a:p>
            <a:r>
              <a:rPr lang="es-CO" sz="2400" dirty="0" smtClean="0">
                <a:solidFill>
                  <a:schemeClr val="bg2">
                    <a:lumMod val="25000"/>
                  </a:schemeClr>
                </a:solidFill>
              </a:rPr>
              <a:t>El intercambio se realiza empleando todos los 22.000 leviim contados, a partir de un mes de edad en adelante, si bien únicamente los leviim de edades entre 30 y 50 años habrán de servir en el </a:t>
            </a:r>
            <a:r>
              <a:rPr lang="es-CO" sz="2400" dirty="0" err="1" smtClean="0">
                <a:solidFill>
                  <a:schemeClr val="bg2">
                    <a:lumMod val="25000"/>
                  </a:schemeClr>
                </a:solidFill>
              </a:rPr>
              <a:t>Mishkán</a:t>
            </a:r>
            <a:r>
              <a:rPr lang="es-CO" sz="2400" dirty="0" smtClean="0">
                <a:solidFill>
                  <a:schemeClr val="bg2">
                    <a:lumMod val="25000"/>
                  </a:schemeClr>
                </a:solidFill>
              </a:rPr>
              <a:t>. </a:t>
            </a:r>
          </a:p>
          <a:p>
            <a:endParaRPr lang="es-CO" sz="2400" dirty="0" smtClean="0">
              <a:solidFill>
                <a:schemeClr val="bg2">
                  <a:lumMod val="25000"/>
                </a:schemeClr>
              </a:solidFill>
            </a:endParaRPr>
          </a:p>
          <a:p>
            <a:r>
              <a:rPr lang="es-CO" sz="2400" dirty="0" smtClean="0">
                <a:solidFill>
                  <a:schemeClr val="bg2">
                    <a:lumMod val="25000"/>
                  </a:schemeClr>
                </a:solidFill>
              </a:rPr>
              <a:t>El resto de los primogénitos son redimidos con plata, en una forma parecida a como se los redime hoy en día.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dirty="0" smtClean="0">
              <a:solidFill>
                <a:schemeClr val="bg2">
                  <a:lumMod val="25000"/>
                </a:schemeClr>
              </a:solidFill>
            </a:endParaRPr>
          </a:p>
          <a:p>
            <a:r>
              <a:rPr lang="es-CO" sz="2400" dirty="0" smtClean="0">
                <a:solidFill>
                  <a:schemeClr val="bg2">
                    <a:lumMod val="25000"/>
                  </a:schemeClr>
                </a:solidFill>
              </a:rPr>
              <a:t>Los hijos de </a:t>
            </a:r>
            <a:r>
              <a:rPr lang="es-CO" sz="2400" dirty="0" err="1" smtClean="0">
                <a:solidFill>
                  <a:schemeClr val="bg2">
                    <a:lumMod val="25000"/>
                  </a:schemeClr>
                </a:solidFill>
              </a:rPr>
              <a:t>Levi</a:t>
            </a:r>
            <a:r>
              <a:rPr lang="es-CO" sz="2400" dirty="0" smtClean="0">
                <a:solidFill>
                  <a:schemeClr val="bg2">
                    <a:lumMod val="25000"/>
                  </a:schemeClr>
                </a:solidFill>
              </a:rPr>
              <a:t> se dividen en tres familias principales: </a:t>
            </a:r>
            <a:r>
              <a:rPr lang="es-CO" sz="2400" dirty="0" err="1" smtClean="0">
                <a:solidFill>
                  <a:schemeClr val="bg2">
                    <a:lumMod val="25000"/>
                  </a:schemeClr>
                </a:solidFill>
              </a:rPr>
              <a:t>Gershon</a:t>
            </a:r>
            <a:r>
              <a:rPr lang="es-CO" sz="2400" dirty="0" smtClean="0">
                <a:solidFill>
                  <a:schemeClr val="bg2">
                    <a:lumMod val="25000"/>
                  </a:schemeClr>
                </a:solidFill>
              </a:rPr>
              <a:t>, </a:t>
            </a:r>
            <a:r>
              <a:rPr lang="es-CO" sz="2400" dirty="0" err="1" smtClean="0">
                <a:solidFill>
                  <a:schemeClr val="bg2">
                    <a:lumMod val="25000"/>
                  </a:schemeClr>
                </a:solidFill>
              </a:rPr>
              <a:t>Kehat</a:t>
            </a:r>
            <a:r>
              <a:rPr lang="es-CO" sz="2400" dirty="0" smtClean="0">
                <a:solidFill>
                  <a:schemeClr val="bg2">
                    <a:lumMod val="25000"/>
                  </a:schemeClr>
                </a:solidFill>
              </a:rPr>
              <a:t> y </a:t>
            </a:r>
            <a:r>
              <a:rPr lang="es-CO" sz="2400" dirty="0" err="1" smtClean="0">
                <a:solidFill>
                  <a:schemeClr val="bg2">
                    <a:lumMod val="25000"/>
                  </a:schemeClr>
                </a:solidFill>
              </a:rPr>
              <a:t>Merari</a:t>
            </a:r>
            <a:r>
              <a:rPr lang="es-CO" sz="2400" dirty="0" smtClean="0">
                <a:solidFill>
                  <a:schemeClr val="bg2">
                    <a:lumMod val="25000"/>
                  </a:schemeClr>
                </a:solidFill>
              </a:rPr>
              <a:t> (además de los </a:t>
            </a:r>
            <a:r>
              <a:rPr lang="es-CO" sz="2400" dirty="0" err="1" smtClean="0">
                <a:solidFill>
                  <a:schemeClr val="bg2">
                    <a:lumMod val="25000"/>
                  </a:schemeClr>
                </a:solidFill>
              </a:rPr>
              <a:t>kohanim</a:t>
            </a:r>
            <a:r>
              <a:rPr lang="es-CO" sz="2400" dirty="0" smtClean="0">
                <a:solidFill>
                  <a:schemeClr val="bg2">
                    <a:lumMod val="25000"/>
                  </a:schemeClr>
                </a:solidFill>
              </a:rPr>
              <a:t>, la división especial de la familia de </a:t>
            </a:r>
            <a:r>
              <a:rPr lang="es-CO" sz="2400" dirty="0" err="1" smtClean="0">
                <a:solidFill>
                  <a:schemeClr val="bg2">
                    <a:lumMod val="25000"/>
                  </a:schemeClr>
                </a:solidFill>
              </a:rPr>
              <a:t>Kehat</a:t>
            </a:r>
            <a:r>
              <a:rPr lang="es-CO" sz="2400" dirty="0" smtClean="0">
                <a:solidFill>
                  <a:schemeClr val="bg2">
                    <a:lumMod val="25000"/>
                  </a:schemeClr>
                </a:solidFill>
              </a:rPr>
              <a:t>). </a:t>
            </a:r>
          </a:p>
          <a:p>
            <a:endParaRPr lang="es-CO" sz="2400" dirty="0" smtClean="0">
              <a:solidFill>
                <a:schemeClr val="bg2">
                  <a:lumMod val="25000"/>
                </a:schemeClr>
              </a:solidFill>
            </a:endParaRPr>
          </a:p>
          <a:p>
            <a:r>
              <a:rPr lang="es-CO" sz="2400" dirty="0" smtClean="0">
                <a:solidFill>
                  <a:schemeClr val="bg2">
                    <a:lumMod val="25000"/>
                  </a:schemeClr>
                </a:solidFill>
              </a:rPr>
              <a:t>Los hijos de </a:t>
            </a:r>
            <a:r>
              <a:rPr lang="es-CO" sz="2400" dirty="0" err="1" smtClean="0">
                <a:solidFill>
                  <a:schemeClr val="bg2">
                    <a:lumMod val="25000"/>
                  </a:schemeClr>
                </a:solidFill>
              </a:rPr>
              <a:t>Kehat</a:t>
            </a:r>
            <a:r>
              <a:rPr lang="es-CO" sz="2400" dirty="0" smtClean="0">
                <a:solidFill>
                  <a:schemeClr val="bg2">
                    <a:lumMod val="25000"/>
                  </a:schemeClr>
                </a:solidFill>
              </a:rPr>
              <a:t> debían transportar la </a:t>
            </a:r>
            <a:r>
              <a:rPr lang="es-CO" sz="2400" dirty="0" err="1" smtClean="0">
                <a:solidFill>
                  <a:schemeClr val="bg2">
                    <a:lumMod val="25000"/>
                  </a:schemeClr>
                </a:solidFill>
              </a:rPr>
              <a:t>Menorá</a:t>
            </a:r>
            <a:r>
              <a:rPr lang="es-CO" sz="2400" dirty="0" smtClean="0">
                <a:solidFill>
                  <a:schemeClr val="bg2">
                    <a:lumMod val="25000"/>
                  </a:schemeClr>
                </a:solidFill>
              </a:rPr>
              <a:t>, la Mesa, el Altar y el Arca Sagrada. </a:t>
            </a:r>
          </a:p>
          <a:p>
            <a:endParaRPr lang="es-CO" sz="2400" dirty="0" smtClean="0">
              <a:solidFill>
                <a:schemeClr val="bg2">
                  <a:lumMod val="25000"/>
                </a:schemeClr>
              </a:solidFill>
            </a:endParaRPr>
          </a:p>
          <a:p>
            <a:r>
              <a:rPr lang="es-CO" sz="2400" dirty="0" smtClean="0">
                <a:solidFill>
                  <a:schemeClr val="bg2">
                    <a:lumMod val="25000"/>
                  </a:schemeClr>
                </a:solidFill>
              </a:rPr>
              <a:t>A causa de su suprema santidad, el Arca y el Altar los cubren solamente Aarón y sus hijos, antes de que los leviim los preparen para la travesía.</a:t>
            </a:r>
            <a:endParaRPr lang="es-CO" sz="2400"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FIESTA DE SHAVUOT</a:t>
            </a:r>
          </a:p>
          <a:p>
            <a:endParaRPr lang="es-CO" sz="2400" dirty="0" smtClean="0">
              <a:solidFill>
                <a:schemeClr val="bg2">
                  <a:lumMod val="25000"/>
                </a:schemeClr>
              </a:solidFill>
            </a:endParaRPr>
          </a:p>
          <a:p>
            <a:r>
              <a:rPr lang="es-CO" sz="2400" i="1" dirty="0" smtClean="0">
                <a:solidFill>
                  <a:schemeClr val="bg2">
                    <a:lumMod val="25000"/>
                  </a:schemeClr>
                </a:solidFill>
              </a:rPr>
              <a:t>Este próximo Shabat  en la noche (12 de Junio 2016), celebramos la Fiesta de Shavuot. </a:t>
            </a:r>
          </a:p>
          <a:p>
            <a:endParaRPr lang="es-CO" sz="2400" i="1" dirty="0" smtClean="0">
              <a:solidFill>
                <a:schemeClr val="bg2">
                  <a:lumMod val="25000"/>
                </a:schemeClr>
              </a:solidFill>
            </a:endParaRPr>
          </a:p>
          <a:p>
            <a:r>
              <a:rPr lang="es-CO" sz="2400" i="1" dirty="0" smtClean="0">
                <a:solidFill>
                  <a:schemeClr val="bg2">
                    <a:lumMod val="25000"/>
                  </a:schemeClr>
                </a:solidFill>
              </a:rPr>
              <a:t>Conocida también como Fiesta de las Semanas porque desde el inicio de Pésaj contamos los días de Omer a lo largo de Siete Semanas o Cincuenta días para ser mas exactos. </a:t>
            </a:r>
          </a:p>
          <a:p>
            <a:endParaRPr lang="es-CO" sz="2400" i="1" dirty="0" smtClean="0">
              <a:solidFill>
                <a:schemeClr val="bg2">
                  <a:lumMod val="25000"/>
                </a:schemeClr>
              </a:solidFill>
            </a:endParaRPr>
          </a:p>
          <a:p>
            <a:r>
              <a:rPr lang="es-CO" sz="2400" i="1" dirty="0" smtClean="0">
                <a:solidFill>
                  <a:schemeClr val="bg2">
                    <a:lumMod val="25000"/>
                  </a:schemeClr>
                </a:solidFill>
              </a:rPr>
              <a:t>También se le conoce como Fiesta de las Primicias o de los primeros frutos o </a:t>
            </a:r>
            <a:r>
              <a:rPr lang="es-CO" sz="2400" i="1" dirty="0" err="1" smtClean="0">
                <a:solidFill>
                  <a:schemeClr val="bg2">
                    <a:lumMod val="25000"/>
                  </a:schemeClr>
                </a:solidFill>
              </a:rPr>
              <a:t>Habikurim</a:t>
            </a:r>
            <a:r>
              <a:rPr lang="es-CO" sz="2400" i="1" dirty="0" smtClean="0">
                <a:solidFill>
                  <a:schemeClr val="bg2">
                    <a:lumMod val="25000"/>
                  </a:schemeClr>
                </a:solidFill>
              </a:rPr>
              <a:t> porque Israel es reconocida por sus frutos de trigo, cebada, uvas, higos, aceitunas, granadas y dátiles.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FIESTA DE SHAVUOT</a:t>
            </a:r>
          </a:p>
          <a:p>
            <a:endParaRPr lang="es-CO" sz="2400" dirty="0" smtClean="0">
              <a:solidFill>
                <a:schemeClr val="bg2">
                  <a:lumMod val="25000"/>
                </a:schemeClr>
              </a:solidFill>
            </a:endParaRPr>
          </a:p>
          <a:p>
            <a:r>
              <a:rPr lang="es-CO" sz="2400" i="1" dirty="0" smtClean="0">
                <a:solidFill>
                  <a:schemeClr val="bg2">
                    <a:lumMod val="25000"/>
                  </a:schemeClr>
                </a:solidFill>
              </a:rPr>
              <a:t>También se le conoce como Fiesta de la Cosecha ya que se celebra en la época de la cosecha de Trigo, y también como Fiesta de la Conclusión ya que se culmina el proceso que se inició en Egipto con la liberación de </a:t>
            </a:r>
            <a:r>
              <a:rPr lang="es-CO" sz="2400" i="1" dirty="0" err="1" smtClean="0">
                <a:solidFill>
                  <a:schemeClr val="bg2">
                    <a:lumMod val="25000"/>
                  </a:schemeClr>
                </a:solidFill>
              </a:rPr>
              <a:t>Pesaj</a:t>
            </a:r>
            <a:r>
              <a:rPr lang="es-CO" sz="2400" i="1" dirty="0" smtClean="0">
                <a:solidFill>
                  <a:schemeClr val="bg2">
                    <a:lumMod val="25000"/>
                  </a:schemeClr>
                </a:solidFill>
              </a:rPr>
              <a:t>, terminando con la entrega de la Torá.</a:t>
            </a:r>
          </a:p>
          <a:p>
            <a:endParaRPr lang="es-CO" sz="2400" i="1" dirty="0" smtClean="0">
              <a:solidFill>
                <a:schemeClr val="bg2">
                  <a:lumMod val="25000"/>
                </a:schemeClr>
              </a:solidFill>
            </a:endParaRPr>
          </a:p>
          <a:p>
            <a:r>
              <a:rPr lang="es-CO" sz="2400" i="1" dirty="0" smtClean="0">
                <a:solidFill>
                  <a:schemeClr val="bg2">
                    <a:lumMod val="25000"/>
                  </a:schemeClr>
                </a:solidFill>
              </a:rPr>
              <a:t>Shavuot es marcado como </a:t>
            </a:r>
            <a:r>
              <a:rPr lang="es-CO" sz="2400" i="1" dirty="0" err="1" smtClean="0">
                <a:solidFill>
                  <a:schemeClr val="bg2">
                    <a:lumMod val="25000"/>
                  </a:schemeClr>
                </a:solidFill>
              </a:rPr>
              <a:t>Matán</a:t>
            </a:r>
            <a:r>
              <a:rPr lang="es-CO" sz="2400" i="1" dirty="0" smtClean="0">
                <a:solidFill>
                  <a:schemeClr val="bg2">
                    <a:lumMod val="25000"/>
                  </a:schemeClr>
                </a:solidFill>
              </a:rPr>
              <a:t> Torá, la entrega de la Torá. </a:t>
            </a:r>
          </a:p>
          <a:p>
            <a:endParaRPr lang="es-CO" sz="2400" i="1" dirty="0" smtClean="0">
              <a:solidFill>
                <a:schemeClr val="bg2">
                  <a:lumMod val="25000"/>
                </a:schemeClr>
              </a:solidFill>
            </a:endParaRPr>
          </a:p>
          <a:p>
            <a:r>
              <a:rPr lang="es-CO" sz="2400" i="1" dirty="0" smtClean="0">
                <a:solidFill>
                  <a:schemeClr val="bg2">
                    <a:lumMod val="25000"/>
                  </a:schemeClr>
                </a:solidFill>
              </a:rPr>
              <a:t>El día mas grande de la historia judía ya que sin este precioso regalo el pueblo hubiera sido un pueblo más como las demás naciones.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FIESTA DE SHAVUOT</a:t>
            </a:r>
          </a:p>
          <a:p>
            <a:endParaRPr lang="es-CO" sz="2400" i="1" dirty="0" smtClean="0">
              <a:solidFill>
                <a:schemeClr val="bg2">
                  <a:lumMod val="25000"/>
                </a:schemeClr>
              </a:solidFill>
            </a:endParaRPr>
          </a:p>
          <a:p>
            <a:r>
              <a:rPr lang="es-CO" sz="2400" i="1" dirty="0" smtClean="0">
                <a:solidFill>
                  <a:schemeClr val="bg2">
                    <a:lumMod val="25000"/>
                  </a:schemeClr>
                </a:solidFill>
              </a:rPr>
              <a:t>Este el día en que Dios pregunta al pueblo de Israel si acepta la Torá e Israel contento y henchido de gozo responde: "Haremos y entenderemos". Se acostumbra en este día:</a:t>
            </a:r>
          </a:p>
          <a:p>
            <a:r>
              <a:rPr lang="es-CO" sz="2400" i="1" dirty="0" smtClean="0">
                <a:solidFill>
                  <a:schemeClr val="bg2">
                    <a:lumMod val="25000"/>
                  </a:schemeClr>
                </a:solidFill>
              </a:rPr>
              <a:t>1.- Desde Rosh </a:t>
            </a:r>
            <a:r>
              <a:rPr lang="es-CO" sz="2400" i="1" dirty="0" err="1" smtClean="0">
                <a:solidFill>
                  <a:schemeClr val="bg2">
                    <a:lumMod val="25000"/>
                  </a:schemeClr>
                </a:solidFill>
              </a:rPr>
              <a:t>Hodesh</a:t>
            </a:r>
            <a:r>
              <a:rPr lang="es-CO" sz="2400" i="1" dirty="0" smtClean="0">
                <a:solidFill>
                  <a:schemeClr val="bg2">
                    <a:lumMod val="25000"/>
                  </a:schemeClr>
                </a:solidFill>
              </a:rPr>
              <a:t> </a:t>
            </a:r>
            <a:r>
              <a:rPr lang="es-CO" sz="2400" i="1" dirty="0" err="1" smtClean="0">
                <a:solidFill>
                  <a:schemeClr val="bg2">
                    <a:lumMod val="25000"/>
                  </a:schemeClr>
                </a:solidFill>
              </a:rPr>
              <a:t>Sivan</a:t>
            </a:r>
            <a:r>
              <a:rPr lang="es-CO" sz="2400" i="1" dirty="0" smtClean="0">
                <a:solidFill>
                  <a:schemeClr val="bg2">
                    <a:lumMod val="25000"/>
                  </a:schemeClr>
                </a:solidFill>
              </a:rPr>
              <a:t> hasta 6 días después de Shavuot no se dice </a:t>
            </a:r>
            <a:r>
              <a:rPr lang="es-CO" sz="2400" i="1" dirty="0" err="1" smtClean="0">
                <a:solidFill>
                  <a:schemeClr val="bg2">
                    <a:lumMod val="25000"/>
                  </a:schemeClr>
                </a:solidFill>
              </a:rPr>
              <a:t>Tajanun</a:t>
            </a:r>
            <a:r>
              <a:rPr lang="es-CO" sz="2400" i="1" dirty="0" smtClean="0">
                <a:solidFill>
                  <a:schemeClr val="bg2">
                    <a:lumMod val="25000"/>
                  </a:schemeClr>
                </a:solidFill>
              </a:rPr>
              <a:t>.</a:t>
            </a:r>
          </a:p>
          <a:p>
            <a:r>
              <a:rPr lang="es-CO" sz="2400" i="1" dirty="0" smtClean="0">
                <a:solidFill>
                  <a:schemeClr val="bg2">
                    <a:lumMod val="25000"/>
                  </a:schemeClr>
                </a:solidFill>
              </a:rPr>
              <a:t/>
            </a:r>
            <a:br>
              <a:rPr lang="es-CO" sz="2400" i="1" dirty="0" smtClean="0">
                <a:solidFill>
                  <a:schemeClr val="bg2">
                    <a:lumMod val="25000"/>
                  </a:schemeClr>
                </a:solidFill>
              </a:rPr>
            </a:br>
            <a:r>
              <a:rPr lang="es-CO" sz="2400" i="1" dirty="0" smtClean="0">
                <a:solidFill>
                  <a:schemeClr val="bg2">
                    <a:lumMod val="25000"/>
                  </a:schemeClr>
                </a:solidFill>
              </a:rPr>
              <a:t>2.- Debe purificarse y santificarse en la víspera de Shavuot, representándose que en el día de Shavuot recibe uno la Ley del Monte de Sinaí de parte del Creador.</a:t>
            </a:r>
            <a:endParaRPr lang="es-CO" sz="2400" i="1" dirty="0" smtClean="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FIESTA DE SHAVUOT</a:t>
            </a:r>
          </a:p>
          <a:p>
            <a:r>
              <a:rPr lang="es-CO" sz="2400" i="1" dirty="0" smtClean="0">
                <a:solidFill>
                  <a:schemeClr val="bg2">
                    <a:lumMod val="25000"/>
                  </a:schemeClr>
                </a:solidFill>
              </a:rPr>
              <a:t/>
            </a:r>
            <a:br>
              <a:rPr lang="es-CO" sz="2400" i="1" dirty="0" smtClean="0">
                <a:solidFill>
                  <a:schemeClr val="bg2">
                    <a:lumMod val="25000"/>
                  </a:schemeClr>
                </a:solidFill>
              </a:rPr>
            </a:br>
            <a:r>
              <a:rPr lang="es-CO" sz="2400" i="1" dirty="0" smtClean="0">
                <a:solidFill>
                  <a:schemeClr val="bg2">
                    <a:lumMod val="25000"/>
                  </a:schemeClr>
                </a:solidFill>
              </a:rPr>
              <a:t>3.- Shavuot se festeja en la Diáspora el 6 y 7 de </a:t>
            </a:r>
            <a:r>
              <a:rPr lang="es-CO" sz="2400" i="1" dirty="0" err="1" smtClean="0">
                <a:solidFill>
                  <a:schemeClr val="bg2">
                    <a:lumMod val="25000"/>
                  </a:schemeClr>
                </a:solidFill>
              </a:rPr>
              <a:t>Sivan</a:t>
            </a:r>
            <a:r>
              <a:rPr lang="es-CO" sz="2400" i="1" dirty="0" smtClean="0">
                <a:solidFill>
                  <a:schemeClr val="bg2">
                    <a:lumMod val="25000"/>
                  </a:schemeClr>
                </a:solidFill>
              </a:rPr>
              <a:t>. En esta oportunidad comienza el </a:t>
            </a:r>
            <a:r>
              <a:rPr lang="es-CO" sz="2400" i="1" dirty="0" err="1" smtClean="0">
                <a:solidFill>
                  <a:schemeClr val="bg2">
                    <a:lumMod val="25000"/>
                  </a:schemeClr>
                </a:solidFill>
              </a:rPr>
              <a:t>Sabado</a:t>
            </a:r>
            <a:r>
              <a:rPr lang="es-CO" sz="2400" i="1" dirty="0" smtClean="0">
                <a:solidFill>
                  <a:schemeClr val="bg2">
                    <a:lumMod val="25000"/>
                  </a:schemeClr>
                </a:solidFill>
              </a:rPr>
              <a:t> 12 de Junio por la noche, hasta el segundo </a:t>
            </a:r>
            <a:r>
              <a:rPr lang="es-CO" sz="2400" i="1" dirty="0" err="1" smtClean="0">
                <a:solidFill>
                  <a:schemeClr val="bg2">
                    <a:lumMod val="25000"/>
                  </a:schemeClr>
                </a:solidFill>
              </a:rPr>
              <a:t>dia</a:t>
            </a:r>
            <a:r>
              <a:rPr lang="es-CO" sz="2400" i="1" dirty="0" smtClean="0">
                <a:solidFill>
                  <a:schemeClr val="bg2">
                    <a:lumMod val="25000"/>
                  </a:schemeClr>
                </a:solidFill>
              </a:rPr>
              <a:t> en la </a:t>
            </a:r>
            <a:r>
              <a:rPr lang="es-CO" sz="2400" i="1" dirty="0" err="1" smtClean="0">
                <a:solidFill>
                  <a:schemeClr val="bg2">
                    <a:lumMod val="25000"/>
                  </a:schemeClr>
                </a:solidFill>
              </a:rPr>
              <a:t>diaspora</a:t>
            </a:r>
            <a:r>
              <a:rPr lang="es-CO" sz="2400" i="1" dirty="0" smtClean="0">
                <a:solidFill>
                  <a:schemeClr val="bg2">
                    <a:lumMod val="25000"/>
                  </a:schemeClr>
                </a:solidFill>
              </a:rPr>
              <a:t> el 13 de Junio por la noche.</a:t>
            </a:r>
          </a:p>
          <a:p>
            <a:r>
              <a:rPr lang="es-CO" sz="2400" i="1" dirty="0" smtClean="0">
                <a:solidFill>
                  <a:schemeClr val="bg2">
                    <a:lumMod val="25000"/>
                  </a:schemeClr>
                </a:solidFill>
              </a:rPr>
              <a:t/>
            </a:r>
            <a:br>
              <a:rPr lang="es-CO" sz="2400" i="1" dirty="0" smtClean="0">
                <a:solidFill>
                  <a:schemeClr val="bg2">
                    <a:lumMod val="25000"/>
                  </a:schemeClr>
                </a:solidFill>
              </a:rPr>
            </a:br>
            <a:r>
              <a:rPr lang="es-CO" sz="2400" i="1" dirty="0" smtClean="0">
                <a:solidFill>
                  <a:schemeClr val="bg2">
                    <a:lumMod val="25000"/>
                  </a:schemeClr>
                </a:solidFill>
              </a:rPr>
              <a:t>4.- Se suele adornar con flores las Sinagogas y los </a:t>
            </a:r>
            <a:r>
              <a:rPr lang="es-CO" sz="2400" i="1" dirty="0" err="1" smtClean="0">
                <a:solidFill>
                  <a:schemeClr val="bg2">
                    <a:lumMod val="25000"/>
                  </a:schemeClr>
                </a:solidFill>
              </a:rPr>
              <a:t>Sifré</a:t>
            </a:r>
            <a:r>
              <a:rPr lang="es-CO" sz="2400" i="1" dirty="0" smtClean="0">
                <a:solidFill>
                  <a:schemeClr val="bg2">
                    <a:lumMod val="25000"/>
                  </a:schemeClr>
                </a:solidFill>
              </a:rPr>
              <a:t> Tora.</a:t>
            </a:r>
          </a:p>
          <a:p>
            <a:endParaRPr lang="es-CO" sz="2400" i="1" dirty="0" smtClean="0">
              <a:solidFill>
                <a:schemeClr val="bg2">
                  <a:lumMod val="25000"/>
                </a:schemeClr>
              </a:solidFill>
            </a:endParaRPr>
          </a:p>
          <a:p>
            <a:r>
              <a:rPr lang="es-CO" sz="2400" i="1" dirty="0" smtClean="0">
                <a:solidFill>
                  <a:schemeClr val="bg2">
                    <a:lumMod val="25000"/>
                  </a:schemeClr>
                </a:solidFill>
              </a:rPr>
              <a:t>5.- Si no hizo los adornos en la víspera de Shavuot puede hacerlo llegando Shavuot siempre y cuando preparó de antemano las flores con este objetivo (</a:t>
            </a:r>
            <a:r>
              <a:rPr lang="es-CO" sz="2400" i="1" dirty="0" err="1" smtClean="0">
                <a:solidFill>
                  <a:schemeClr val="bg2">
                    <a:lumMod val="25000"/>
                  </a:schemeClr>
                </a:solidFill>
              </a:rPr>
              <a:t>Sefer</a:t>
            </a:r>
            <a:r>
              <a:rPr lang="es-CO" sz="2400" i="1" dirty="0" smtClean="0">
                <a:solidFill>
                  <a:schemeClr val="bg2">
                    <a:lumMod val="25000"/>
                  </a:schemeClr>
                </a:solidFill>
              </a:rPr>
              <a:t> </a:t>
            </a:r>
            <a:r>
              <a:rPr lang="es-CO" sz="2400" i="1" dirty="0" err="1" smtClean="0">
                <a:solidFill>
                  <a:schemeClr val="bg2">
                    <a:lumMod val="25000"/>
                  </a:schemeClr>
                </a:solidFill>
              </a:rPr>
              <a:t>Hatodaa</a:t>
            </a:r>
            <a:r>
              <a:rPr lang="es-CO" sz="2400" i="1" dirty="0" smtClean="0">
                <a:solidFill>
                  <a:schemeClr val="bg2">
                    <a:lumMod val="25000"/>
                  </a:schemeClr>
                </a:solidFill>
              </a:rPr>
              <a:t>, página 273).</a:t>
            </a:r>
            <a:endParaRPr lang="es-CO" sz="2400" i="1" dirty="0" smtClean="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FIESTA DE SHAVUOT</a:t>
            </a:r>
          </a:p>
          <a:p>
            <a:endParaRPr lang="es-CO" sz="2400" i="1" dirty="0" smtClean="0">
              <a:solidFill>
                <a:schemeClr val="bg2">
                  <a:lumMod val="25000"/>
                </a:schemeClr>
              </a:solidFill>
            </a:endParaRPr>
          </a:p>
          <a:p>
            <a:r>
              <a:rPr lang="es-CO" sz="2400" i="1" dirty="0" smtClean="0">
                <a:solidFill>
                  <a:schemeClr val="bg2">
                    <a:lumMod val="25000"/>
                  </a:schemeClr>
                </a:solidFill>
              </a:rPr>
              <a:t>6.- Si la víspera de Shavuot cae en Sábado, no se pueden hacer los adornos ese día, aún si las flores fueron preparadas de antemano el viernes, ya que está prohibido preparar en Shabat para </a:t>
            </a:r>
            <a:r>
              <a:rPr lang="es-CO" sz="2400" i="1" dirty="0" err="1" smtClean="0">
                <a:solidFill>
                  <a:schemeClr val="bg2">
                    <a:lumMod val="25000"/>
                  </a:schemeClr>
                </a:solidFill>
              </a:rPr>
              <a:t>Yom-Tov</a:t>
            </a:r>
            <a:r>
              <a:rPr lang="es-CO" sz="2400" i="1" dirty="0" smtClean="0">
                <a:solidFill>
                  <a:schemeClr val="bg2">
                    <a:lumMod val="25000"/>
                  </a:schemeClr>
                </a:solidFill>
              </a:rPr>
              <a:t>.</a:t>
            </a:r>
          </a:p>
          <a:p>
            <a:r>
              <a:rPr lang="es-CO" sz="2400" i="1" dirty="0" smtClean="0">
                <a:solidFill>
                  <a:schemeClr val="bg2">
                    <a:lumMod val="25000"/>
                  </a:schemeClr>
                </a:solidFill>
              </a:rPr>
              <a:t/>
            </a:r>
            <a:br>
              <a:rPr lang="es-CO" sz="2400" i="1" dirty="0" smtClean="0">
                <a:solidFill>
                  <a:schemeClr val="bg2">
                    <a:lumMod val="25000"/>
                  </a:schemeClr>
                </a:solidFill>
              </a:rPr>
            </a:br>
            <a:r>
              <a:rPr lang="es-CO" sz="2400" i="1" dirty="0" smtClean="0">
                <a:solidFill>
                  <a:schemeClr val="bg2">
                    <a:lumMod val="25000"/>
                  </a:schemeClr>
                </a:solidFill>
              </a:rPr>
              <a:t>7.- Se acostumbra tomar comidas de leche y miel en Shavuot. </a:t>
            </a:r>
          </a:p>
          <a:p>
            <a:r>
              <a:rPr lang="es-CO" sz="2400" i="1" dirty="0" smtClean="0">
                <a:solidFill>
                  <a:schemeClr val="bg2">
                    <a:lumMod val="25000"/>
                  </a:schemeClr>
                </a:solidFill>
              </a:rPr>
              <a:t>Esto porque la Tora es simbolizada por las palabras "miel y leche bajo tu paladar" que se interpreta como dulzura y pureza.</a:t>
            </a:r>
          </a:p>
          <a:p>
            <a:endParaRPr lang="es-ES" sz="2400" i="1" dirty="0" smtClean="0">
              <a:solidFill>
                <a:schemeClr val="bg2">
                  <a:lumMod val="25000"/>
                </a:schemeClr>
              </a:solidFill>
            </a:endParaRPr>
          </a:p>
          <a:p>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FIESTA DE SHAVUOT</a:t>
            </a:r>
          </a:p>
          <a:p>
            <a:endParaRPr lang="es-CO" sz="2400" i="1" dirty="0" smtClean="0">
              <a:solidFill>
                <a:schemeClr val="bg2">
                  <a:lumMod val="25000"/>
                </a:schemeClr>
              </a:solidFill>
            </a:endParaRPr>
          </a:p>
          <a:p>
            <a:r>
              <a:rPr lang="es-CO" sz="2400" i="1" dirty="0" smtClean="0">
                <a:solidFill>
                  <a:schemeClr val="bg2">
                    <a:lumMod val="25000"/>
                  </a:schemeClr>
                </a:solidFill>
              </a:rPr>
              <a:t>8.- La noche de Shavuot solo se dice </a:t>
            </a:r>
            <a:r>
              <a:rPr lang="es-CO" sz="2400" i="1" dirty="0" err="1" smtClean="0">
                <a:solidFill>
                  <a:schemeClr val="bg2">
                    <a:lumMod val="25000"/>
                  </a:schemeClr>
                </a:solidFill>
              </a:rPr>
              <a:t>Kidush</a:t>
            </a:r>
            <a:r>
              <a:rPr lang="es-CO" sz="2400" i="1" dirty="0" smtClean="0">
                <a:solidFill>
                  <a:schemeClr val="bg2">
                    <a:lumMod val="25000"/>
                  </a:schemeClr>
                </a:solidFill>
              </a:rPr>
              <a:t> después de la salida de las estrellas, puesto que Shavuot solo entra una vez transcurridas 7 semanas completas desde </a:t>
            </a:r>
            <a:r>
              <a:rPr lang="es-CO" sz="2400" i="1" dirty="0" err="1" smtClean="0">
                <a:solidFill>
                  <a:schemeClr val="bg2">
                    <a:lumMod val="25000"/>
                  </a:schemeClr>
                </a:solidFill>
              </a:rPr>
              <a:t>Pesaj</a:t>
            </a:r>
            <a:r>
              <a:rPr lang="es-CO" sz="2400" i="1" dirty="0" smtClean="0">
                <a:solidFill>
                  <a:schemeClr val="bg2">
                    <a:lumMod val="25000"/>
                  </a:schemeClr>
                </a:solidFill>
              </a:rPr>
              <a:t> y el día solo se completa al anochecer. La segunda noche de Shavuot se puede decir </a:t>
            </a:r>
            <a:r>
              <a:rPr lang="es-CO" sz="2400" i="1" dirty="0" err="1" smtClean="0">
                <a:solidFill>
                  <a:schemeClr val="bg2">
                    <a:lumMod val="25000"/>
                  </a:schemeClr>
                </a:solidFill>
              </a:rPr>
              <a:t>Arbit</a:t>
            </a:r>
            <a:r>
              <a:rPr lang="es-CO" sz="2400" i="1" dirty="0" smtClean="0">
                <a:solidFill>
                  <a:schemeClr val="bg2">
                    <a:lumMod val="25000"/>
                  </a:schemeClr>
                </a:solidFill>
              </a:rPr>
              <a:t> y </a:t>
            </a:r>
            <a:r>
              <a:rPr lang="es-CO" sz="2400" i="1" dirty="0" err="1" smtClean="0">
                <a:solidFill>
                  <a:schemeClr val="bg2">
                    <a:lumMod val="25000"/>
                  </a:schemeClr>
                </a:solidFill>
              </a:rPr>
              <a:t>Kidush</a:t>
            </a:r>
            <a:r>
              <a:rPr lang="es-CO" sz="2400" i="1" dirty="0" smtClean="0">
                <a:solidFill>
                  <a:schemeClr val="bg2">
                    <a:lumMod val="25000"/>
                  </a:schemeClr>
                </a:solidFill>
              </a:rPr>
              <a:t> aún antes del anochecer.</a:t>
            </a:r>
          </a:p>
          <a:p>
            <a:r>
              <a:rPr lang="es-CO" sz="2400" i="1" dirty="0" smtClean="0">
                <a:solidFill>
                  <a:schemeClr val="bg2">
                    <a:lumMod val="25000"/>
                  </a:schemeClr>
                </a:solidFill>
              </a:rPr>
              <a:t/>
            </a:r>
            <a:br>
              <a:rPr lang="es-CO" sz="2400" i="1" dirty="0" smtClean="0">
                <a:solidFill>
                  <a:schemeClr val="bg2">
                    <a:lumMod val="25000"/>
                  </a:schemeClr>
                </a:solidFill>
              </a:rPr>
            </a:br>
            <a:r>
              <a:rPr lang="es-CO" sz="2400" i="1" dirty="0" smtClean="0">
                <a:solidFill>
                  <a:schemeClr val="bg2">
                    <a:lumMod val="25000"/>
                  </a:schemeClr>
                </a:solidFill>
              </a:rPr>
              <a:t>9.- Algunas comunidades </a:t>
            </a:r>
            <a:r>
              <a:rPr lang="es-CO" sz="2400" i="1" dirty="0" err="1" smtClean="0">
                <a:solidFill>
                  <a:schemeClr val="bg2">
                    <a:lumMod val="25000"/>
                  </a:schemeClr>
                </a:solidFill>
              </a:rPr>
              <a:t>hasídicas</a:t>
            </a:r>
            <a:r>
              <a:rPr lang="es-CO" sz="2400" i="1" dirty="0" smtClean="0">
                <a:solidFill>
                  <a:schemeClr val="bg2">
                    <a:lumMod val="25000"/>
                  </a:schemeClr>
                </a:solidFill>
              </a:rPr>
              <a:t> acostumbran permanecer despiertos la primera noche de Shavuot y estudiar trozos de todo el </a:t>
            </a:r>
            <a:r>
              <a:rPr lang="es-CO" sz="2400" i="1" dirty="0" err="1" smtClean="0">
                <a:solidFill>
                  <a:schemeClr val="bg2">
                    <a:lumMod val="25000"/>
                  </a:schemeClr>
                </a:solidFill>
              </a:rPr>
              <a:t>Tanaj</a:t>
            </a:r>
            <a:r>
              <a:rPr lang="es-CO" sz="2400" i="1" dirty="0" smtClean="0">
                <a:solidFill>
                  <a:schemeClr val="bg2">
                    <a:lumMod val="25000"/>
                  </a:schemeClr>
                </a:solidFill>
              </a:rPr>
              <a:t> (Biblia), así como del </a:t>
            </a:r>
            <a:r>
              <a:rPr lang="es-CO" sz="2400" i="1" dirty="0" err="1" smtClean="0">
                <a:solidFill>
                  <a:schemeClr val="bg2">
                    <a:lumMod val="25000"/>
                  </a:schemeClr>
                </a:solidFill>
              </a:rPr>
              <a:t>Zohar</a:t>
            </a:r>
            <a:r>
              <a:rPr lang="es-CO" sz="2400" i="1" dirty="0" smtClean="0">
                <a:solidFill>
                  <a:schemeClr val="bg2">
                    <a:lumMod val="25000"/>
                  </a:schemeClr>
                </a:solidFill>
              </a:rPr>
              <a:t>, en honor a la Torá que se recibe de nuevo cada año en esta fecha.</a:t>
            </a:r>
          </a:p>
          <a:p>
            <a:endParaRPr lang="es-ES" sz="2400" i="1" dirty="0" smtClean="0">
              <a:solidFill>
                <a:schemeClr val="bg2">
                  <a:lumMod val="25000"/>
                </a:schemeClr>
              </a:solidFill>
            </a:endParaRPr>
          </a:p>
          <a:p>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FIESTA DE SHAVUOT</a:t>
            </a:r>
          </a:p>
          <a:p>
            <a:endParaRPr lang="es-CO" sz="2400" i="1" dirty="0" smtClean="0">
              <a:solidFill>
                <a:schemeClr val="bg2">
                  <a:lumMod val="25000"/>
                </a:schemeClr>
              </a:solidFill>
            </a:endParaRPr>
          </a:p>
          <a:p>
            <a:r>
              <a:rPr lang="es-CO" sz="2400" i="1" dirty="0" smtClean="0">
                <a:solidFill>
                  <a:schemeClr val="bg2">
                    <a:lumMod val="25000"/>
                  </a:schemeClr>
                </a:solidFill>
              </a:rPr>
              <a:t>10.- Se acostumbra recitar en Shavuot la </a:t>
            </a:r>
            <a:r>
              <a:rPr lang="es-CO" sz="2400" i="1" dirty="0" err="1" smtClean="0">
                <a:solidFill>
                  <a:schemeClr val="bg2">
                    <a:lumMod val="25000"/>
                  </a:schemeClr>
                </a:solidFill>
              </a:rPr>
              <a:t>Meguila</a:t>
            </a:r>
            <a:r>
              <a:rPr lang="es-CO" sz="2400" i="1" dirty="0" smtClean="0">
                <a:solidFill>
                  <a:schemeClr val="bg2">
                    <a:lumMod val="25000"/>
                  </a:schemeClr>
                </a:solidFill>
              </a:rPr>
              <a:t> de Ruth y las </a:t>
            </a:r>
            <a:r>
              <a:rPr lang="es-CO" sz="2400" i="1" dirty="0" err="1" smtClean="0">
                <a:solidFill>
                  <a:schemeClr val="bg2">
                    <a:lumMod val="25000"/>
                  </a:schemeClr>
                </a:solidFill>
              </a:rPr>
              <a:t>Azaharot</a:t>
            </a:r>
            <a:r>
              <a:rPr lang="es-CO" sz="2400" i="1" dirty="0" smtClean="0">
                <a:solidFill>
                  <a:schemeClr val="bg2">
                    <a:lumMod val="25000"/>
                  </a:schemeClr>
                </a:solidFill>
              </a:rPr>
              <a:t> -Es costumbre en las comunidades sefardíes leer el poema de </a:t>
            </a:r>
            <a:r>
              <a:rPr lang="es-CO" sz="2400" i="1" dirty="0" err="1" smtClean="0">
                <a:solidFill>
                  <a:schemeClr val="bg2">
                    <a:lumMod val="25000"/>
                  </a:schemeClr>
                </a:solidFill>
              </a:rPr>
              <a:t>Shlomó</a:t>
            </a:r>
            <a:r>
              <a:rPr lang="es-CO" sz="2400" i="1" dirty="0" smtClean="0">
                <a:solidFill>
                  <a:schemeClr val="bg2">
                    <a:lumMod val="25000"/>
                  </a:schemeClr>
                </a:solidFill>
              </a:rPr>
              <a:t> Ibn </a:t>
            </a:r>
            <a:r>
              <a:rPr lang="es-CO" sz="2400" i="1" dirty="0" err="1" smtClean="0">
                <a:solidFill>
                  <a:schemeClr val="bg2">
                    <a:lumMod val="25000"/>
                  </a:schemeClr>
                </a:solidFill>
              </a:rPr>
              <a:t>Gabirol</a:t>
            </a:r>
            <a:r>
              <a:rPr lang="es-CO" sz="2400" i="1" dirty="0" smtClean="0">
                <a:solidFill>
                  <a:schemeClr val="bg2">
                    <a:lumMod val="25000"/>
                  </a:schemeClr>
                </a:solidFill>
              </a:rPr>
              <a:t> -escritor y pensador del Siglo 11- llamado </a:t>
            </a:r>
            <a:r>
              <a:rPr lang="es-CO" sz="2400" i="1" dirty="0" err="1" smtClean="0">
                <a:solidFill>
                  <a:schemeClr val="bg2">
                    <a:lumMod val="25000"/>
                  </a:schemeClr>
                </a:solidFill>
              </a:rPr>
              <a:t>Azaharot</a:t>
            </a:r>
            <a:r>
              <a:rPr lang="es-CO" sz="2400" i="1" dirty="0" smtClean="0">
                <a:solidFill>
                  <a:schemeClr val="bg2">
                    <a:lumMod val="25000"/>
                  </a:schemeClr>
                </a:solidFill>
              </a:rPr>
              <a:t> -, el pueblo suele reunirse para leer este poema que contiene los 613 preceptos en forma de rima..</a:t>
            </a:r>
          </a:p>
          <a:p>
            <a:endParaRPr lang="es-CO" sz="2400" i="1" dirty="0" smtClean="0">
              <a:solidFill>
                <a:schemeClr val="bg2">
                  <a:lumMod val="25000"/>
                </a:schemeClr>
              </a:solidFill>
            </a:endParaRPr>
          </a:p>
          <a:p>
            <a:r>
              <a:rPr lang="es-CO" sz="2400" i="1" dirty="0" smtClean="0">
                <a:solidFill>
                  <a:schemeClr val="bg2">
                    <a:lumMod val="25000"/>
                  </a:schemeClr>
                </a:solidFill>
              </a:rPr>
              <a:t>(Los </a:t>
            </a:r>
            <a:r>
              <a:rPr lang="es-CO" sz="2400" i="1" dirty="0" err="1" smtClean="0">
                <a:solidFill>
                  <a:schemeClr val="bg2">
                    <a:lumMod val="25000"/>
                  </a:schemeClr>
                </a:solidFill>
              </a:rPr>
              <a:t>Ashkenazim</a:t>
            </a:r>
            <a:r>
              <a:rPr lang="es-CO" sz="2400" i="1" dirty="0" smtClean="0">
                <a:solidFill>
                  <a:schemeClr val="bg2">
                    <a:lumMod val="25000"/>
                  </a:schemeClr>
                </a:solidFill>
              </a:rPr>
              <a:t> acostumbran antes de la lectura de la Torá leer un poema exaltando la grandeza de Dios, llamado </a:t>
            </a:r>
            <a:r>
              <a:rPr lang="es-CO" sz="2400" i="1" dirty="0" err="1" smtClean="0">
                <a:solidFill>
                  <a:schemeClr val="bg2">
                    <a:lumMod val="25000"/>
                  </a:schemeClr>
                </a:solidFill>
              </a:rPr>
              <a:t>Akdamuth</a:t>
            </a:r>
            <a:r>
              <a:rPr lang="es-CO" sz="2400" i="1" dirty="0" smtClean="0">
                <a:solidFill>
                  <a:schemeClr val="bg2">
                    <a:lumMod val="25000"/>
                  </a:schemeClr>
                </a:solidFill>
              </a:rPr>
              <a:t> </a:t>
            </a:r>
            <a:r>
              <a:rPr lang="es-CO" sz="2400" i="1" dirty="0" err="1" smtClean="0">
                <a:solidFill>
                  <a:schemeClr val="bg2">
                    <a:lumMod val="25000"/>
                  </a:schemeClr>
                </a:solidFill>
              </a:rPr>
              <a:t>Milin</a:t>
            </a:r>
            <a:r>
              <a:rPr lang="es-CO" sz="2400" i="1" dirty="0" smtClean="0">
                <a:solidFill>
                  <a:schemeClr val="bg2">
                    <a:lumMod val="25000"/>
                  </a:schemeClr>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FIESTA DE SHAVUOT</a:t>
            </a:r>
          </a:p>
          <a:p>
            <a:endParaRPr lang="es-CO" sz="2400" i="1" dirty="0" smtClean="0">
              <a:solidFill>
                <a:schemeClr val="bg2">
                  <a:lumMod val="25000"/>
                </a:schemeClr>
              </a:solidFill>
            </a:endParaRPr>
          </a:p>
          <a:p>
            <a:endParaRPr lang="es-CO" sz="2400" i="1" dirty="0" smtClean="0">
              <a:solidFill>
                <a:schemeClr val="bg2">
                  <a:lumMod val="25000"/>
                </a:schemeClr>
              </a:solidFill>
            </a:endParaRPr>
          </a:p>
          <a:p>
            <a:r>
              <a:rPr lang="es-CO" sz="2400" i="1" dirty="0" smtClean="0">
                <a:solidFill>
                  <a:schemeClr val="bg2">
                    <a:lumMod val="25000"/>
                  </a:schemeClr>
                </a:solidFill>
              </a:rPr>
              <a:t>En la Sinagoga se abre el arca donde reposan los </a:t>
            </a:r>
            <a:r>
              <a:rPr lang="es-CO" sz="2400" i="1" dirty="0" err="1" smtClean="0">
                <a:solidFill>
                  <a:schemeClr val="bg2">
                    <a:lumMod val="25000"/>
                  </a:schemeClr>
                </a:solidFill>
              </a:rPr>
              <a:t>Sifrei</a:t>
            </a:r>
            <a:r>
              <a:rPr lang="es-CO" sz="2400" i="1" dirty="0" smtClean="0">
                <a:solidFill>
                  <a:schemeClr val="bg2">
                    <a:lumMod val="25000"/>
                  </a:schemeClr>
                </a:solidFill>
              </a:rPr>
              <a:t> Tora y se lee públicamente una </a:t>
            </a:r>
            <a:r>
              <a:rPr lang="es-CO" sz="2400" i="1" dirty="0" err="1" smtClean="0">
                <a:solidFill>
                  <a:schemeClr val="bg2">
                    <a:lumMod val="25000"/>
                  </a:schemeClr>
                </a:solidFill>
              </a:rPr>
              <a:t>Ketubá</a:t>
            </a:r>
            <a:r>
              <a:rPr lang="es-CO" sz="2400" i="1" dirty="0" smtClean="0">
                <a:solidFill>
                  <a:schemeClr val="bg2">
                    <a:lumMod val="25000"/>
                  </a:schemeClr>
                </a:solidFill>
              </a:rPr>
              <a:t>, o sea un contrato matrimonial, en donde Dios es el </a:t>
            </a:r>
            <a:r>
              <a:rPr lang="es-CO" sz="2400" i="1" dirty="0" err="1" smtClean="0">
                <a:solidFill>
                  <a:schemeClr val="bg2">
                    <a:lumMod val="25000"/>
                  </a:schemeClr>
                </a:solidFill>
              </a:rPr>
              <a:t>Katán</a:t>
            </a:r>
            <a:r>
              <a:rPr lang="es-CO" sz="2400" i="1" dirty="0" smtClean="0">
                <a:solidFill>
                  <a:schemeClr val="bg2">
                    <a:lumMod val="25000"/>
                  </a:schemeClr>
                </a:solidFill>
              </a:rPr>
              <a:t> -novio- e Israel es la </a:t>
            </a:r>
            <a:r>
              <a:rPr lang="es-CO" sz="2400" i="1" dirty="0" err="1" smtClean="0">
                <a:solidFill>
                  <a:schemeClr val="bg2">
                    <a:lumMod val="25000"/>
                  </a:schemeClr>
                </a:solidFill>
              </a:rPr>
              <a:t>Kalá</a:t>
            </a:r>
            <a:r>
              <a:rPr lang="es-CO" sz="2400" i="1" dirty="0" smtClean="0">
                <a:solidFill>
                  <a:schemeClr val="bg2">
                    <a:lumMod val="25000"/>
                  </a:schemeClr>
                </a:solidFill>
              </a:rPr>
              <a:t> -novia-, la dote es la Torá y la </a:t>
            </a:r>
            <a:r>
              <a:rPr lang="es-CO" sz="2400" i="1" dirty="0" err="1" smtClean="0">
                <a:solidFill>
                  <a:schemeClr val="bg2">
                    <a:lumMod val="25000"/>
                  </a:schemeClr>
                </a:solidFill>
              </a:rPr>
              <a:t>Ketuba</a:t>
            </a:r>
            <a:r>
              <a:rPr lang="es-CO" sz="2400" i="1" dirty="0" smtClean="0">
                <a:solidFill>
                  <a:schemeClr val="bg2">
                    <a:lumMod val="25000"/>
                  </a:schemeClr>
                </a:solidFill>
              </a:rPr>
              <a:t> solo contiene palabras de amor de intercambio y en donde los novios se comprometen a respetar el contrato eternamente.</a:t>
            </a:r>
          </a:p>
          <a:p>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FIESTA DE SHAVUOT</a:t>
            </a:r>
          </a:p>
          <a:p>
            <a:endParaRPr lang="es-CO" sz="2400" i="1" dirty="0" smtClean="0">
              <a:solidFill>
                <a:schemeClr val="bg2">
                  <a:lumMod val="25000"/>
                </a:schemeClr>
              </a:solidFill>
            </a:endParaRPr>
          </a:p>
          <a:p>
            <a:r>
              <a:rPr lang="es-CO" sz="2400" i="1" dirty="0" smtClean="0">
                <a:solidFill>
                  <a:schemeClr val="bg2">
                    <a:lumMod val="25000"/>
                  </a:schemeClr>
                </a:solidFill>
              </a:rPr>
              <a:t>Hay varias razones por las cuales se lee el Libro de Rut durante la fiesta de Shavuot.</a:t>
            </a:r>
          </a:p>
          <a:p>
            <a:endParaRPr lang="es-CO" sz="2400" i="1" dirty="0" smtClean="0">
              <a:solidFill>
                <a:schemeClr val="bg2">
                  <a:lumMod val="25000"/>
                </a:schemeClr>
              </a:solidFill>
            </a:endParaRPr>
          </a:p>
          <a:p>
            <a:r>
              <a:rPr lang="es-CO" sz="2400" i="1" dirty="0" smtClean="0">
                <a:solidFill>
                  <a:schemeClr val="bg2">
                    <a:lumMod val="25000"/>
                  </a:schemeClr>
                </a:solidFill>
              </a:rPr>
              <a:t>El Libro relata sobre la conversión de Rut al Judaísmo lo que ocurre durante la época de la recolección de Cebada (1:22) y se prolonga hasta la recolección de la cosecha de Trigo (2:23). </a:t>
            </a:r>
          </a:p>
          <a:p>
            <a:endParaRPr lang="es-CO" sz="2400" i="1" dirty="0" smtClean="0">
              <a:solidFill>
                <a:schemeClr val="bg2">
                  <a:lumMod val="25000"/>
                </a:schemeClr>
              </a:solidFill>
            </a:endParaRPr>
          </a:p>
          <a:p>
            <a:r>
              <a:rPr lang="es-CO" sz="2400" i="1" dirty="0" smtClean="0">
                <a:solidFill>
                  <a:schemeClr val="bg2">
                    <a:lumMod val="25000"/>
                  </a:schemeClr>
                </a:solidFill>
              </a:rPr>
              <a:t>Este período incluye a la Festividad de Shavuot.</a:t>
            </a:r>
          </a:p>
          <a:p>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FIESTA DE SHAVUOT</a:t>
            </a:r>
          </a:p>
          <a:p>
            <a:endParaRPr lang="es-CO" sz="2400" i="1" dirty="0" smtClean="0">
              <a:solidFill>
                <a:schemeClr val="bg2">
                  <a:lumMod val="25000"/>
                </a:schemeClr>
              </a:solidFill>
            </a:endParaRPr>
          </a:p>
          <a:p>
            <a:r>
              <a:rPr lang="es-CO" sz="2400" i="1" dirty="0" smtClean="0">
                <a:solidFill>
                  <a:schemeClr val="bg2">
                    <a:lumMod val="25000"/>
                  </a:schemeClr>
                </a:solidFill>
              </a:rPr>
              <a:t>La entrega de la Torá –</a:t>
            </a:r>
            <a:r>
              <a:rPr lang="es-CO" sz="2400" i="1" dirty="0" err="1" smtClean="0">
                <a:solidFill>
                  <a:schemeClr val="bg2">
                    <a:lumMod val="25000"/>
                  </a:schemeClr>
                </a:solidFill>
              </a:rPr>
              <a:t>Matán</a:t>
            </a:r>
            <a:r>
              <a:rPr lang="es-CO" sz="2400" i="1" dirty="0" smtClean="0">
                <a:solidFill>
                  <a:schemeClr val="bg2">
                    <a:lumMod val="25000"/>
                  </a:schemeClr>
                </a:solidFill>
              </a:rPr>
              <a:t> Torá- marca el renacimiento del pueblo Judío a un Pacto eterno con el Creador.</a:t>
            </a:r>
          </a:p>
          <a:p>
            <a:endParaRPr lang="es-CO" sz="2400" i="1" dirty="0" smtClean="0">
              <a:solidFill>
                <a:schemeClr val="bg2">
                  <a:lumMod val="25000"/>
                </a:schemeClr>
              </a:solidFill>
            </a:endParaRPr>
          </a:p>
          <a:p>
            <a:r>
              <a:rPr lang="es-CO" sz="2400" i="1" dirty="0" smtClean="0">
                <a:solidFill>
                  <a:schemeClr val="bg2">
                    <a:lumMod val="25000"/>
                  </a:schemeClr>
                </a:solidFill>
              </a:rPr>
              <a:t>El Libro de Rut relata por su lado la manera como ella ingresó a ese Pacto cuando reconoce: </a:t>
            </a:r>
          </a:p>
          <a:p>
            <a:endParaRPr lang="es-CO" sz="2400" i="1" dirty="0" smtClean="0">
              <a:solidFill>
                <a:schemeClr val="bg2">
                  <a:lumMod val="25000"/>
                </a:schemeClr>
              </a:solidFill>
            </a:endParaRPr>
          </a:p>
          <a:p>
            <a:r>
              <a:rPr lang="es-CO" sz="2400" i="1" dirty="0" smtClean="0">
                <a:solidFill>
                  <a:schemeClr val="bg2">
                    <a:lumMod val="25000"/>
                  </a:schemeClr>
                </a:solidFill>
              </a:rPr>
              <a:t>-Adonde tu vayas, yo iré</a:t>
            </a:r>
          </a:p>
          <a:p>
            <a:r>
              <a:rPr lang="es-CO" sz="2400" i="1" dirty="0" smtClean="0">
                <a:solidFill>
                  <a:schemeClr val="bg2">
                    <a:lumMod val="25000"/>
                  </a:schemeClr>
                </a:solidFill>
              </a:rPr>
              <a:t>-</a:t>
            </a:r>
            <a:r>
              <a:rPr lang="es-CO" sz="2400" i="1" dirty="0" err="1" smtClean="0">
                <a:solidFill>
                  <a:schemeClr val="bg2">
                    <a:lumMod val="25000"/>
                  </a:schemeClr>
                </a:solidFill>
              </a:rPr>
              <a:t>Dondo</a:t>
            </a:r>
            <a:r>
              <a:rPr lang="es-CO" sz="2400" i="1" dirty="0" smtClean="0">
                <a:solidFill>
                  <a:schemeClr val="bg2">
                    <a:lumMod val="25000"/>
                  </a:schemeClr>
                </a:solidFill>
              </a:rPr>
              <a:t> tu duermas, yo dormiré</a:t>
            </a:r>
          </a:p>
          <a:p>
            <a:r>
              <a:rPr lang="es-CO" sz="2400" i="1" dirty="0" smtClean="0">
                <a:solidFill>
                  <a:schemeClr val="bg2">
                    <a:lumMod val="25000"/>
                  </a:schemeClr>
                </a:solidFill>
              </a:rPr>
              <a:t>-Tu Pueblo es mi Pueblo</a:t>
            </a:r>
          </a:p>
          <a:p>
            <a:r>
              <a:rPr lang="es-CO" sz="2400" i="1" dirty="0" smtClean="0">
                <a:solidFill>
                  <a:schemeClr val="bg2">
                    <a:lumMod val="25000"/>
                  </a:schemeClr>
                </a:solidFill>
              </a:rPr>
              <a:t>-Tu Dios es mi Dios</a:t>
            </a:r>
          </a:p>
          <a:p>
            <a:r>
              <a:rPr lang="es-CO" sz="2400" i="1" dirty="0" smtClean="0">
                <a:solidFill>
                  <a:schemeClr val="bg2">
                    <a:lumMod val="25000"/>
                  </a:schemeClr>
                </a:solidFill>
              </a:rPr>
              <a:t>-Donde mueras moriré, allí seré enterrada. 1:16</a:t>
            </a:r>
          </a:p>
          <a:p>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FIESTA DE SHAVUOT</a:t>
            </a:r>
          </a:p>
          <a:p>
            <a:endParaRPr lang="es-CO" sz="2400" i="1" dirty="0" smtClean="0">
              <a:solidFill>
                <a:schemeClr val="bg2">
                  <a:lumMod val="25000"/>
                </a:schemeClr>
              </a:solidFill>
            </a:endParaRPr>
          </a:p>
          <a:p>
            <a:r>
              <a:rPr lang="es-CO" sz="2400" i="1" dirty="0" smtClean="0">
                <a:solidFill>
                  <a:schemeClr val="bg2">
                    <a:lumMod val="25000"/>
                  </a:schemeClr>
                </a:solidFill>
              </a:rPr>
              <a:t>El Libro de Rut también termina con la genealogía del rey David.</a:t>
            </a:r>
          </a:p>
          <a:p>
            <a:endParaRPr lang="es-CO" sz="2400" i="1" dirty="0" smtClean="0">
              <a:solidFill>
                <a:schemeClr val="bg2">
                  <a:lumMod val="25000"/>
                </a:schemeClr>
              </a:solidFill>
            </a:endParaRPr>
          </a:p>
          <a:p>
            <a:r>
              <a:rPr lang="es-CO" sz="2400" i="1" dirty="0" smtClean="0">
                <a:solidFill>
                  <a:schemeClr val="bg2">
                    <a:lumMod val="25000"/>
                  </a:schemeClr>
                </a:solidFill>
              </a:rPr>
              <a:t>De acuerdo a la Tradición, David nació y murió en Shavuot (Talmud Yerushalmi Jaguigá)</a:t>
            </a:r>
          </a:p>
          <a:p>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i="1" dirty="0" smtClean="0">
              <a:solidFill>
                <a:schemeClr val="bg2">
                  <a:lumMod val="25000"/>
                </a:schemeClr>
              </a:solidFill>
            </a:endParaRPr>
          </a:p>
          <a:p>
            <a:r>
              <a:rPr lang="es-CO" sz="2400" b="1" i="1" dirty="0" smtClean="0">
                <a:solidFill>
                  <a:srgbClr val="FFC000"/>
                </a:solidFill>
                <a:effectLst>
                  <a:outerShdw blurRad="38100" dist="38100" dir="2700000" algn="tl">
                    <a:srgbClr val="000000">
                      <a:alpha val="43137"/>
                    </a:srgbClr>
                  </a:outerShdw>
                </a:effectLst>
              </a:rPr>
              <a:t>"Y la Tienda de la Reunión viajaba en el campamento de </a:t>
            </a:r>
            <a:r>
              <a:rPr lang="es-CO" sz="2400" b="1" i="1" dirty="0" err="1" smtClean="0">
                <a:solidFill>
                  <a:srgbClr val="FFC000"/>
                </a:solidFill>
                <a:effectLst>
                  <a:outerShdw blurRad="38100" dist="38100" dir="2700000" algn="tl">
                    <a:srgbClr val="000000">
                      <a:alpha val="43137"/>
                    </a:srgbClr>
                  </a:outerShdw>
                </a:effectLst>
              </a:rPr>
              <a:t>Levi</a:t>
            </a:r>
            <a:r>
              <a:rPr lang="es-CO" sz="2400" b="1" i="1" dirty="0" smtClean="0">
                <a:solidFill>
                  <a:srgbClr val="FFC000"/>
                </a:solidFill>
                <a:effectLst>
                  <a:outerShdw blurRad="38100" dist="38100" dir="2700000" algn="tl">
                    <a:srgbClr val="000000">
                      <a:alpha val="43137"/>
                    </a:srgbClr>
                  </a:outerShdw>
                </a:effectLst>
              </a:rPr>
              <a:t> en medio de los campamentos..." (2:17)</a:t>
            </a:r>
            <a:r>
              <a:rPr lang="es-CO" sz="2400" dirty="0" smtClean="0">
                <a:solidFill>
                  <a:schemeClr val="bg2">
                    <a:lumMod val="25000"/>
                  </a:schemeClr>
                </a:solidFill>
              </a:rPr>
              <a:t> </a:t>
            </a:r>
          </a:p>
          <a:p>
            <a:endParaRPr lang="es-CO" sz="2400" dirty="0" smtClean="0">
              <a:solidFill>
                <a:schemeClr val="bg2">
                  <a:lumMod val="25000"/>
                </a:schemeClr>
              </a:solidFill>
            </a:endParaRPr>
          </a:p>
          <a:p>
            <a:r>
              <a:rPr lang="es-CO" sz="2400" dirty="0" smtClean="0">
                <a:solidFill>
                  <a:schemeClr val="bg2">
                    <a:lumMod val="25000"/>
                  </a:schemeClr>
                </a:solidFill>
              </a:rPr>
              <a:t>Entra a cualquier sinagoga. ¿En qué lugar se encuentra la bimá, el gran atril en el que se lee la Torá? </a:t>
            </a:r>
            <a:br>
              <a:rPr lang="es-CO" sz="2400" dirty="0" smtClean="0">
                <a:solidFill>
                  <a:schemeClr val="bg2">
                    <a:lumMod val="25000"/>
                  </a:schemeClr>
                </a:solidFill>
              </a:rPr>
            </a:br>
            <a:r>
              <a:rPr lang="es-CO" sz="2400" dirty="0" smtClean="0">
                <a:solidFill>
                  <a:schemeClr val="bg2">
                    <a:lumMod val="25000"/>
                  </a:schemeClr>
                </a:solidFill>
              </a:rPr>
              <a:t> En el centro. </a:t>
            </a:r>
          </a:p>
          <a:p>
            <a:r>
              <a:rPr lang="es-CO" sz="2400" dirty="0" smtClean="0">
                <a:solidFill>
                  <a:schemeClr val="bg2">
                    <a:lumMod val="25000"/>
                  </a:schemeClr>
                </a:solidFill>
              </a:rPr>
              <a:t/>
            </a:r>
            <a:br>
              <a:rPr lang="es-CO" sz="2400" dirty="0" smtClean="0">
                <a:solidFill>
                  <a:schemeClr val="bg2">
                    <a:lumMod val="25000"/>
                  </a:schemeClr>
                </a:solidFill>
              </a:rPr>
            </a:br>
            <a:r>
              <a:rPr lang="es-CO" sz="2400" dirty="0" smtClean="0">
                <a:solidFill>
                  <a:schemeClr val="bg2">
                    <a:lumMod val="25000"/>
                  </a:schemeClr>
                </a:solidFill>
              </a:rPr>
              <a:t> ¿Por qué no está a un costado? </a:t>
            </a:r>
            <a:br>
              <a:rPr lang="es-CO" sz="2400" dirty="0" smtClean="0">
                <a:solidFill>
                  <a:schemeClr val="bg2">
                    <a:lumMod val="25000"/>
                  </a:schemeClr>
                </a:solidFill>
              </a:rPr>
            </a:br>
            <a:r>
              <a:rPr lang="es-CO" sz="2400" dirty="0" smtClean="0">
                <a:solidFill>
                  <a:schemeClr val="bg2">
                    <a:lumMod val="25000"/>
                  </a:schemeClr>
                </a:solidFill>
              </a:rPr>
              <a:t> Cuando los Hijos de Israel viajaban por el desierto, la Tienda de la Reunión viajaba dentro del campamento de </a:t>
            </a:r>
            <a:r>
              <a:rPr lang="es-CO" sz="2400" dirty="0" err="1" smtClean="0">
                <a:solidFill>
                  <a:schemeClr val="bg2">
                    <a:lumMod val="25000"/>
                  </a:schemeClr>
                </a:solidFill>
              </a:rPr>
              <a:t>Levi</a:t>
            </a:r>
            <a:r>
              <a:rPr lang="es-CO" sz="2400" dirty="0" smtClean="0">
                <a:solidFill>
                  <a:schemeClr val="bg2">
                    <a:lumMod val="25000"/>
                  </a:schemeClr>
                </a:solidFill>
              </a:rPr>
              <a:t>, que estaba justo en el centro del campamento.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dirty="0" smtClean="0">
              <a:solidFill>
                <a:schemeClr val="bg2">
                  <a:lumMod val="25000"/>
                </a:schemeClr>
              </a:solidFill>
            </a:endParaRPr>
          </a:p>
          <a:p>
            <a:r>
              <a:rPr lang="es-CO" sz="2400" dirty="0" smtClean="0">
                <a:solidFill>
                  <a:schemeClr val="bg2">
                    <a:lumMod val="25000"/>
                  </a:schemeClr>
                </a:solidFill>
              </a:rPr>
              <a:t>La Tienda de la Reunión se encontraba allí debido a que dentro de la Tienda de la Reunión estaba el Arón, el Arca Sagrada donde se guardaba la Torá. </a:t>
            </a:r>
          </a:p>
          <a:p>
            <a:r>
              <a:rPr lang="es-CO" sz="2400" dirty="0" smtClean="0">
                <a:solidFill>
                  <a:schemeClr val="bg2">
                    <a:lumMod val="25000"/>
                  </a:schemeClr>
                </a:solidFill>
              </a:rPr>
              <a:t/>
            </a:r>
            <a:br>
              <a:rPr lang="es-CO" sz="2400" dirty="0" smtClean="0">
                <a:solidFill>
                  <a:schemeClr val="bg2">
                    <a:lumMod val="25000"/>
                  </a:schemeClr>
                </a:solidFill>
              </a:rPr>
            </a:br>
            <a:r>
              <a:rPr lang="es-CO" sz="2400" dirty="0" smtClean="0">
                <a:solidFill>
                  <a:schemeClr val="bg2">
                    <a:lumMod val="25000"/>
                  </a:schemeClr>
                </a:solidFill>
              </a:rPr>
              <a:t> La Torá tiene que estar en el centro. No está más cerca de una persona que de otra, ni más lejos de una persona que de otra. Cualquier judío puede estar tan cerca de la Torá como cualquier otro. </a:t>
            </a:r>
          </a:p>
          <a:p>
            <a:r>
              <a:rPr lang="es-CO" sz="2400" dirty="0" smtClean="0">
                <a:solidFill>
                  <a:schemeClr val="bg2">
                    <a:lumMod val="25000"/>
                  </a:schemeClr>
                </a:solidFill>
              </a:rPr>
              <a:t/>
            </a:r>
            <a:br>
              <a:rPr lang="es-CO" sz="2400" dirty="0" smtClean="0">
                <a:solidFill>
                  <a:schemeClr val="bg2">
                    <a:lumMod val="25000"/>
                  </a:schemeClr>
                </a:solidFill>
              </a:rPr>
            </a:br>
            <a:r>
              <a:rPr lang="es-CO" sz="2400" dirty="0" smtClean="0">
                <a:solidFill>
                  <a:schemeClr val="bg2">
                    <a:lumMod val="25000"/>
                  </a:schemeClr>
                </a:solidFill>
              </a:rPr>
              <a:t> Del mismo modo, el </a:t>
            </a:r>
            <a:r>
              <a:rPr lang="es-CO" sz="2400" dirty="0" err="1" smtClean="0">
                <a:solidFill>
                  <a:schemeClr val="bg2">
                    <a:lumMod val="25000"/>
                  </a:schemeClr>
                </a:solidFill>
              </a:rPr>
              <a:t>Arbol</a:t>
            </a:r>
            <a:r>
              <a:rPr lang="es-CO" sz="2400" dirty="0" smtClean="0">
                <a:solidFill>
                  <a:schemeClr val="bg2">
                    <a:lumMod val="25000"/>
                  </a:schemeClr>
                </a:solidFill>
              </a:rPr>
              <a:t> de la Vida estaba plantado en el centro del Jardín del Edén.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dirty="0" smtClean="0">
              <a:solidFill>
                <a:schemeClr val="bg2">
                  <a:lumMod val="25000"/>
                </a:schemeClr>
              </a:solidFill>
            </a:endParaRPr>
          </a:p>
          <a:p>
            <a:r>
              <a:rPr lang="es-CO" sz="2400" dirty="0" smtClean="0">
                <a:solidFill>
                  <a:schemeClr val="bg2">
                    <a:lumMod val="25000"/>
                  </a:schemeClr>
                </a:solidFill>
              </a:rPr>
              <a:t>La Torá es llamada el </a:t>
            </a:r>
            <a:r>
              <a:rPr lang="es-CO" sz="2400" dirty="0" err="1" smtClean="0">
                <a:solidFill>
                  <a:schemeClr val="bg2">
                    <a:lumMod val="25000"/>
                  </a:schemeClr>
                </a:solidFill>
              </a:rPr>
              <a:t>Arbol</a:t>
            </a:r>
            <a:r>
              <a:rPr lang="es-CO" sz="2400" dirty="0" smtClean="0">
                <a:solidFill>
                  <a:schemeClr val="bg2">
                    <a:lumMod val="25000"/>
                  </a:schemeClr>
                </a:solidFill>
              </a:rPr>
              <a:t> de la Vida a aquéllos que la sostienen. </a:t>
            </a:r>
          </a:p>
          <a:p>
            <a:endParaRPr lang="es-CO" sz="2400" dirty="0" smtClean="0">
              <a:solidFill>
                <a:schemeClr val="bg2">
                  <a:lumMod val="25000"/>
                </a:schemeClr>
              </a:solidFill>
            </a:endParaRPr>
          </a:p>
          <a:p>
            <a:r>
              <a:rPr lang="es-CO" sz="2400" dirty="0" smtClean="0">
                <a:solidFill>
                  <a:schemeClr val="bg2">
                    <a:lumMod val="25000"/>
                  </a:schemeClr>
                </a:solidFill>
              </a:rPr>
              <a:t>Las manijas con las que la asimos se llaman "</a:t>
            </a:r>
            <a:r>
              <a:rPr lang="es-CO" sz="2400" dirty="0" err="1" smtClean="0">
                <a:solidFill>
                  <a:schemeClr val="bg2">
                    <a:lumMod val="25000"/>
                  </a:schemeClr>
                </a:solidFill>
              </a:rPr>
              <a:t>Etz</a:t>
            </a:r>
            <a:r>
              <a:rPr lang="es-CO" sz="2400" dirty="0" smtClean="0">
                <a:solidFill>
                  <a:schemeClr val="bg2">
                    <a:lumMod val="25000"/>
                  </a:schemeClr>
                </a:solidFill>
              </a:rPr>
              <a:t> ha </a:t>
            </a:r>
            <a:r>
              <a:rPr lang="es-CO" sz="2400" dirty="0" err="1" smtClean="0">
                <a:solidFill>
                  <a:schemeClr val="bg2">
                    <a:lumMod val="25000"/>
                  </a:schemeClr>
                </a:solidFill>
              </a:rPr>
              <a:t>Jaim</a:t>
            </a:r>
            <a:r>
              <a:rPr lang="es-CO" sz="2400" dirty="0" smtClean="0">
                <a:solidFill>
                  <a:schemeClr val="bg2">
                    <a:lumMod val="25000"/>
                  </a:schemeClr>
                </a:solidFill>
              </a:rPr>
              <a:t>", el </a:t>
            </a:r>
            <a:r>
              <a:rPr lang="es-CO" sz="2400" dirty="0" err="1" smtClean="0">
                <a:solidFill>
                  <a:schemeClr val="bg2">
                    <a:lumMod val="25000"/>
                  </a:schemeClr>
                </a:solidFill>
              </a:rPr>
              <a:t>Arbol</a:t>
            </a:r>
            <a:r>
              <a:rPr lang="es-CO" sz="2400" dirty="0" smtClean="0">
                <a:solidFill>
                  <a:schemeClr val="bg2">
                    <a:lumMod val="25000"/>
                  </a:schemeClr>
                </a:solidFill>
              </a:rPr>
              <a:t> de la Vida. </a:t>
            </a:r>
          </a:p>
          <a:p>
            <a:endParaRPr lang="es-CO" sz="2400" dirty="0" smtClean="0">
              <a:solidFill>
                <a:schemeClr val="bg2">
                  <a:lumMod val="25000"/>
                </a:schemeClr>
              </a:solidFill>
            </a:endParaRPr>
          </a:p>
          <a:p>
            <a:r>
              <a:rPr lang="es-CO" sz="2400" dirty="0" smtClean="0">
                <a:solidFill>
                  <a:schemeClr val="bg2">
                    <a:lumMod val="25000"/>
                  </a:schemeClr>
                </a:solidFill>
              </a:rPr>
              <a:t>Las manijas están en el centro de cada uno de los rollos, así como el </a:t>
            </a:r>
            <a:r>
              <a:rPr lang="es-CO" sz="2400" dirty="0" err="1" smtClean="0">
                <a:solidFill>
                  <a:schemeClr val="bg2">
                    <a:lumMod val="25000"/>
                  </a:schemeClr>
                </a:solidFill>
              </a:rPr>
              <a:t>Arbol</a:t>
            </a:r>
            <a:r>
              <a:rPr lang="es-CO" sz="2400" dirty="0" smtClean="0">
                <a:solidFill>
                  <a:schemeClr val="bg2">
                    <a:lumMod val="25000"/>
                  </a:schemeClr>
                </a:solidFill>
              </a:rPr>
              <a:t> de la Vida estaba en el centro del Jardín del Edén.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dirty="0" smtClean="0">
              <a:solidFill>
                <a:schemeClr val="bg2">
                  <a:lumMod val="25000"/>
                </a:schemeClr>
              </a:solidFill>
            </a:endParaRPr>
          </a:p>
          <a:p>
            <a:r>
              <a:rPr lang="es-CO" sz="2400" dirty="0" smtClean="0">
                <a:solidFill>
                  <a:schemeClr val="bg2">
                    <a:lumMod val="25000"/>
                  </a:schemeClr>
                </a:solidFill>
              </a:rPr>
              <a:t>Y la Torá es el centro de la vida del judío. </a:t>
            </a:r>
          </a:p>
          <a:p>
            <a:endParaRPr lang="es-CO" sz="2400" dirty="0" smtClean="0">
              <a:solidFill>
                <a:schemeClr val="bg2">
                  <a:lumMod val="25000"/>
                </a:schemeClr>
              </a:solidFill>
            </a:endParaRPr>
          </a:p>
          <a:p>
            <a:r>
              <a:rPr lang="es-CO" sz="2400" dirty="0" smtClean="0">
                <a:solidFill>
                  <a:schemeClr val="bg2">
                    <a:lumMod val="25000"/>
                  </a:schemeClr>
                </a:solidFill>
              </a:rPr>
              <a:t>Si la mueve a un costado, relegándola a ser un pasatiempo de fin de semana, pierde todo el equilibrio y sentido de la vida. </a:t>
            </a:r>
          </a:p>
          <a:p>
            <a:endParaRPr lang="es-CO" sz="2400" dirty="0" smtClean="0">
              <a:solidFill>
                <a:schemeClr val="bg2">
                  <a:lumMod val="25000"/>
                </a:schemeClr>
              </a:solidFill>
            </a:endParaRPr>
          </a:p>
          <a:p>
            <a:r>
              <a:rPr lang="es-CO" sz="2400" dirty="0" smtClean="0">
                <a:solidFill>
                  <a:schemeClr val="bg2">
                    <a:lumMod val="25000"/>
                  </a:schemeClr>
                </a:solidFill>
              </a:rPr>
              <a:t>El materialismo enseguida se encarga de llenar el vacío que quedó al dejar "a un lado" a la Torá. </a:t>
            </a:r>
          </a:p>
          <a:p>
            <a:r>
              <a:rPr lang="es-CO" sz="2400" dirty="0" smtClean="0">
                <a:solidFill>
                  <a:schemeClr val="bg2">
                    <a:lumMod val="25000"/>
                  </a:schemeClr>
                </a:solidFill>
              </a:rPr>
              <a:t/>
            </a:r>
            <a:br>
              <a:rPr lang="es-CO" sz="2400" dirty="0" smtClean="0">
                <a:solidFill>
                  <a:schemeClr val="bg2">
                    <a:lumMod val="25000"/>
                  </a:schemeClr>
                </a:solidFill>
              </a:rPr>
            </a:br>
            <a:r>
              <a:rPr lang="es-CO" sz="2400" dirty="0" smtClean="0">
                <a:solidFill>
                  <a:schemeClr val="bg2">
                    <a:lumMod val="25000"/>
                  </a:schemeClr>
                </a:solidFill>
              </a:rPr>
              <a:t> La Torá exige concentración. Debemos concentrarla en el centro de nuestra vida. Pues ella es el corazón de nuestra fe.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dirty="0" smtClean="0">
              <a:solidFill>
                <a:schemeClr val="bg2">
                  <a:lumMod val="25000"/>
                </a:schemeClr>
              </a:solidFill>
            </a:endParaRPr>
          </a:p>
          <a:p>
            <a:r>
              <a:rPr lang="es-CO" sz="2400" dirty="0" smtClean="0">
                <a:solidFill>
                  <a:schemeClr val="bg2">
                    <a:lumMod val="25000"/>
                  </a:schemeClr>
                </a:solidFill>
              </a:rPr>
              <a:t>Y así como del corazón surge la vida misma, por lo que su sitio se encuentra en el centro del cuerpo, la Torá se encontraba en el centro de los campamentos de Israel. </a:t>
            </a:r>
          </a:p>
          <a:p>
            <a:r>
              <a:rPr lang="es-CO" sz="2400" dirty="0" smtClean="0">
                <a:solidFill>
                  <a:schemeClr val="bg2">
                    <a:lumMod val="25000"/>
                  </a:schemeClr>
                </a:solidFill>
              </a:rPr>
              <a:t/>
            </a:r>
            <a:br>
              <a:rPr lang="es-CO" sz="2400" dirty="0" smtClean="0">
                <a:solidFill>
                  <a:schemeClr val="bg2">
                    <a:lumMod val="25000"/>
                  </a:schemeClr>
                </a:solidFill>
              </a:rPr>
            </a:br>
            <a:r>
              <a:rPr lang="es-CO" sz="2400" dirty="0" smtClean="0">
                <a:solidFill>
                  <a:schemeClr val="bg2">
                    <a:lumMod val="25000"/>
                  </a:schemeClr>
                </a:solidFill>
              </a:rPr>
              <a:t> El corazón bombea la sangre a todas las extremidades del cuerpo por igual, sin </a:t>
            </a:r>
            <a:r>
              <a:rPr lang="es-CO" sz="2400" dirty="0" err="1" smtClean="0">
                <a:solidFill>
                  <a:schemeClr val="bg2">
                    <a:lumMod val="25000"/>
                  </a:schemeClr>
                </a:solidFill>
              </a:rPr>
              <a:t>descriminación</a:t>
            </a:r>
            <a:r>
              <a:rPr lang="es-CO" sz="2400" dirty="0" smtClean="0">
                <a:solidFill>
                  <a:schemeClr val="bg2">
                    <a:lumMod val="25000"/>
                  </a:schemeClr>
                </a:solidFill>
              </a:rPr>
              <a:t>, sustentando así a todos los miembros. </a:t>
            </a:r>
          </a:p>
          <a:p>
            <a:endParaRPr lang="es-CO" sz="2400" dirty="0" smtClean="0">
              <a:solidFill>
                <a:schemeClr val="bg2">
                  <a:lumMod val="25000"/>
                </a:schemeClr>
              </a:solidFill>
            </a:endParaRPr>
          </a:p>
          <a:p>
            <a:r>
              <a:rPr lang="es-CO" sz="2400" dirty="0" smtClean="0">
                <a:solidFill>
                  <a:schemeClr val="bg2">
                    <a:lumMod val="25000"/>
                  </a:schemeClr>
                </a:solidFill>
              </a:rPr>
              <a:t>La Torá Sagrada bombea la fuerza vital del judaísmo a todos los miembros del pueblo judío, sin </a:t>
            </a:r>
            <a:r>
              <a:rPr lang="es-CO" sz="2400" dirty="0" err="1" smtClean="0">
                <a:solidFill>
                  <a:schemeClr val="bg2">
                    <a:lumMod val="25000"/>
                  </a:schemeClr>
                </a:solidFill>
              </a:rPr>
              <a:t>descriminación</a:t>
            </a:r>
            <a:r>
              <a:rPr lang="es-CO" sz="2400" dirty="0" smtClean="0">
                <a:solidFill>
                  <a:schemeClr val="bg2">
                    <a:lumMod val="25000"/>
                  </a:schemeClr>
                </a:solidFill>
              </a:rPr>
              <a:t>, no importa quiénes sean. </a:t>
            </a:r>
            <a:endParaRPr lang="es-CO"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dirty="0" smtClean="0">
              <a:solidFill>
                <a:schemeClr val="bg2">
                  <a:lumMod val="25000"/>
                </a:schemeClr>
              </a:solidFill>
            </a:endParaRPr>
          </a:p>
          <a:p>
            <a:r>
              <a:rPr lang="es-CO" sz="2400" dirty="0" smtClean="0">
                <a:solidFill>
                  <a:schemeClr val="bg2">
                    <a:lumMod val="25000"/>
                  </a:schemeClr>
                </a:solidFill>
              </a:rPr>
              <a:t>La Torá fue dada en Fuego, en Agua, y en el Desierto.</a:t>
            </a:r>
          </a:p>
          <a:p>
            <a:r>
              <a:rPr lang="es-CO" sz="2400" dirty="0" smtClean="0">
                <a:solidFill>
                  <a:schemeClr val="bg2">
                    <a:lumMod val="25000"/>
                  </a:schemeClr>
                </a:solidFill>
              </a:rPr>
              <a:t> </a:t>
            </a:r>
            <a:br>
              <a:rPr lang="es-CO" sz="2400" dirty="0" smtClean="0">
                <a:solidFill>
                  <a:schemeClr val="bg2">
                    <a:lumMod val="25000"/>
                  </a:schemeClr>
                </a:solidFill>
              </a:rPr>
            </a:br>
            <a:r>
              <a:rPr lang="es-CO" sz="2400" dirty="0" smtClean="0">
                <a:solidFill>
                  <a:schemeClr val="bg2">
                    <a:lumMod val="25000"/>
                  </a:schemeClr>
                </a:solidFill>
              </a:rPr>
              <a:t> Por intermedio de Abraham </a:t>
            </a:r>
            <a:r>
              <a:rPr lang="es-CO" sz="2400" dirty="0" err="1" smtClean="0">
                <a:solidFill>
                  <a:schemeClr val="bg2">
                    <a:lumMod val="25000"/>
                  </a:schemeClr>
                </a:solidFill>
              </a:rPr>
              <a:t>Avinu</a:t>
            </a:r>
            <a:r>
              <a:rPr lang="es-CO" sz="2400" dirty="0" smtClean="0">
                <a:solidFill>
                  <a:schemeClr val="bg2">
                    <a:lumMod val="25000"/>
                  </a:schemeClr>
                </a:solidFill>
              </a:rPr>
              <a:t> recibimos la Torá en Fuego. </a:t>
            </a:r>
          </a:p>
          <a:p>
            <a:endParaRPr lang="es-CO" sz="2400" dirty="0" smtClean="0">
              <a:solidFill>
                <a:schemeClr val="bg2">
                  <a:lumMod val="25000"/>
                </a:schemeClr>
              </a:solidFill>
            </a:endParaRPr>
          </a:p>
          <a:p>
            <a:r>
              <a:rPr lang="es-CO" sz="2400" dirty="0" smtClean="0">
                <a:solidFill>
                  <a:schemeClr val="bg2">
                    <a:lumMod val="25000"/>
                  </a:schemeClr>
                </a:solidFill>
              </a:rPr>
              <a:t>Abraham pasó por el horno ardiente de </a:t>
            </a:r>
            <a:r>
              <a:rPr lang="es-CO" sz="2400" dirty="0" err="1" smtClean="0">
                <a:solidFill>
                  <a:schemeClr val="bg2">
                    <a:lumMod val="25000"/>
                  </a:schemeClr>
                </a:solidFill>
              </a:rPr>
              <a:t>Ur</a:t>
            </a:r>
            <a:r>
              <a:rPr lang="es-CO" sz="2400" dirty="0" smtClean="0">
                <a:solidFill>
                  <a:schemeClr val="bg2">
                    <a:lumMod val="25000"/>
                  </a:schemeClr>
                </a:solidFill>
              </a:rPr>
              <a:t> </a:t>
            </a:r>
            <a:r>
              <a:rPr lang="es-CO" sz="2400" dirty="0" err="1" smtClean="0">
                <a:solidFill>
                  <a:schemeClr val="bg2">
                    <a:lumMod val="25000"/>
                  </a:schemeClr>
                </a:solidFill>
              </a:rPr>
              <a:t>Kasdim</a:t>
            </a:r>
            <a:r>
              <a:rPr lang="es-CO" sz="2400" dirty="0" smtClean="0">
                <a:solidFill>
                  <a:schemeClr val="bg2">
                    <a:lumMod val="25000"/>
                  </a:schemeClr>
                </a:solidFill>
              </a:rPr>
              <a:t> para no negar a </a:t>
            </a:r>
            <a:r>
              <a:rPr lang="es-CO" sz="2400" dirty="0" err="1" smtClean="0">
                <a:solidFill>
                  <a:schemeClr val="bg2">
                    <a:lumMod val="25000"/>
                  </a:schemeClr>
                </a:solidFill>
              </a:rPr>
              <a:t>Hashem</a:t>
            </a:r>
            <a:r>
              <a:rPr lang="es-CO" sz="2400" dirty="0" smtClean="0">
                <a:solidFill>
                  <a:schemeClr val="bg2">
                    <a:lumMod val="25000"/>
                  </a:schemeClr>
                </a:solidFill>
              </a:rPr>
              <a:t>. </a:t>
            </a:r>
          </a:p>
          <a:p>
            <a:endParaRPr lang="es-CO" sz="2400" dirty="0" smtClean="0">
              <a:solidFill>
                <a:schemeClr val="bg2">
                  <a:lumMod val="25000"/>
                </a:schemeClr>
              </a:solidFill>
            </a:endParaRPr>
          </a:p>
          <a:p>
            <a:r>
              <a:rPr lang="es-CO" sz="2400" dirty="0" smtClean="0">
                <a:solidFill>
                  <a:schemeClr val="bg2">
                    <a:lumMod val="25000"/>
                  </a:schemeClr>
                </a:solidFill>
              </a:rPr>
              <a:t>El es el padre del pueblo judío. El progenitor.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dirty="0" smtClean="0">
              <a:solidFill>
                <a:schemeClr val="bg2">
                  <a:lumMod val="25000"/>
                </a:schemeClr>
              </a:solidFill>
            </a:endParaRPr>
          </a:p>
          <a:p>
            <a:r>
              <a:rPr lang="es-CO" sz="2400" dirty="0" smtClean="0">
                <a:solidFill>
                  <a:schemeClr val="bg2">
                    <a:lumMod val="25000"/>
                  </a:schemeClr>
                </a:solidFill>
              </a:rPr>
              <a:t>En el Mar Rojo, el pueblo judío, en tanto que nación, pasó la dura prueba del Agua. </a:t>
            </a:r>
          </a:p>
          <a:p>
            <a:endParaRPr lang="es-CO" sz="2400" dirty="0" smtClean="0">
              <a:solidFill>
                <a:schemeClr val="bg2">
                  <a:lumMod val="25000"/>
                </a:schemeClr>
              </a:solidFill>
            </a:endParaRPr>
          </a:p>
          <a:p>
            <a:r>
              <a:rPr lang="es-CO" sz="2400" dirty="0" smtClean="0">
                <a:solidFill>
                  <a:schemeClr val="bg2">
                    <a:lumMod val="25000"/>
                  </a:schemeClr>
                </a:solidFill>
              </a:rPr>
              <a:t>El ejército egipcio estaba determinado a arrojarlos al mar. </a:t>
            </a:r>
          </a:p>
          <a:p>
            <a:endParaRPr lang="es-CO" sz="2400" dirty="0" smtClean="0">
              <a:solidFill>
                <a:schemeClr val="bg2">
                  <a:lumMod val="25000"/>
                </a:schemeClr>
              </a:solidFill>
            </a:endParaRPr>
          </a:p>
          <a:p>
            <a:r>
              <a:rPr lang="es-CO" sz="2400" dirty="0" smtClean="0">
                <a:solidFill>
                  <a:schemeClr val="bg2">
                    <a:lumMod val="25000"/>
                  </a:schemeClr>
                </a:solidFill>
              </a:rPr>
              <a:t>Ante la orden de </a:t>
            </a:r>
            <a:r>
              <a:rPr lang="es-CO" sz="2400" dirty="0" err="1" smtClean="0">
                <a:solidFill>
                  <a:schemeClr val="bg2">
                    <a:lumMod val="25000"/>
                  </a:schemeClr>
                </a:solidFill>
              </a:rPr>
              <a:t>Hashem</a:t>
            </a:r>
            <a:r>
              <a:rPr lang="es-CO" sz="2400" dirty="0" smtClean="0">
                <a:solidFill>
                  <a:schemeClr val="bg2">
                    <a:lumMod val="25000"/>
                  </a:schemeClr>
                </a:solidFill>
              </a:rPr>
              <a:t>, toda la nación saltó al agua, y el mar se partió. </a:t>
            </a:r>
          </a:p>
          <a:p>
            <a:r>
              <a:rPr lang="es-CO" sz="2400" dirty="0" smtClean="0">
                <a:solidFill>
                  <a:schemeClr val="bg2">
                    <a:lumMod val="25000"/>
                  </a:schemeClr>
                </a:solidFill>
              </a:rPr>
              <a:t/>
            </a:r>
            <a:br>
              <a:rPr lang="es-CO" sz="2400" dirty="0" smtClean="0">
                <a:solidFill>
                  <a:schemeClr val="bg2">
                    <a:lumMod val="25000"/>
                  </a:schemeClr>
                </a:solidFill>
              </a:rPr>
            </a:br>
            <a:r>
              <a:rPr lang="es-CO" sz="2400" dirty="0" smtClean="0">
                <a:solidFill>
                  <a:schemeClr val="bg2">
                    <a:lumMod val="25000"/>
                  </a:schemeClr>
                </a:solidFill>
              </a:rPr>
              <a:t> Y al que diga que se trató de un mero instante de valentía, que se fije en el tercer hecho que selló la capacidad de abnegación del pueblo: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dirty="0" smtClean="0">
              <a:solidFill>
                <a:schemeClr val="bg2">
                  <a:lumMod val="25000"/>
                </a:schemeClr>
              </a:solidFill>
            </a:endParaRPr>
          </a:p>
          <a:p>
            <a:r>
              <a:rPr lang="es-CO" sz="2400" dirty="0" smtClean="0">
                <a:solidFill>
                  <a:schemeClr val="bg2">
                    <a:lumMod val="25000"/>
                  </a:schemeClr>
                </a:solidFill>
              </a:rPr>
              <a:t>Cuando fueron tras </a:t>
            </a:r>
            <a:r>
              <a:rPr lang="es-CO" sz="2400" dirty="0" err="1" smtClean="0">
                <a:solidFill>
                  <a:schemeClr val="bg2">
                    <a:lumMod val="25000"/>
                  </a:schemeClr>
                </a:solidFill>
              </a:rPr>
              <a:t>Moshe</a:t>
            </a:r>
            <a:r>
              <a:rPr lang="es-CO" sz="2400" dirty="0" smtClean="0">
                <a:solidFill>
                  <a:schemeClr val="bg2">
                    <a:lumMod val="25000"/>
                  </a:schemeClr>
                </a:solidFill>
              </a:rPr>
              <a:t> en la vastedad del desierto, sin comida, sin agua, sin más que una promesa de un alimento milagroso proveniente del cielo, y sin más compañía que serpientes y escorpiones. </a:t>
            </a:r>
          </a:p>
          <a:p>
            <a:r>
              <a:rPr lang="es-CO" sz="2400" dirty="0" smtClean="0">
                <a:solidFill>
                  <a:schemeClr val="bg2">
                    <a:lumMod val="25000"/>
                  </a:schemeClr>
                </a:solidFill>
              </a:rPr>
              <a:t/>
            </a:r>
            <a:br>
              <a:rPr lang="es-CO" sz="2400" dirty="0" smtClean="0">
                <a:solidFill>
                  <a:schemeClr val="bg2">
                    <a:lumMod val="25000"/>
                  </a:schemeClr>
                </a:solidFill>
              </a:rPr>
            </a:br>
            <a:r>
              <a:rPr lang="es-CO" sz="2400" dirty="0" smtClean="0">
                <a:solidFill>
                  <a:schemeClr val="bg2">
                    <a:lumMod val="25000"/>
                  </a:schemeClr>
                </a:solidFill>
              </a:rPr>
              <a:t> Esas tres duras pruebas, en el Fuego, en el Agua y en el Desierto, fueron las que sembraron en los genes espirituales del pueblo judío la capacidad de abnegación y el amor por la Torá, que son los que nos permitieron conservar nuestra sagrada Torá y nuestra fe.</a:t>
            </a:r>
            <a:r>
              <a:rPr lang="en-US" sz="2400" dirty="0" smtClean="0">
                <a:solidFill>
                  <a:schemeClr val="bg2">
                    <a:lumMod val="25000"/>
                  </a:schemeClr>
                </a:solidFill>
              </a:rPr>
              <a:t> </a:t>
            </a:r>
            <a:br>
              <a:rPr lang="en-US" sz="2400" dirty="0" smtClean="0">
                <a:solidFill>
                  <a:schemeClr val="bg2">
                    <a:lumMod val="25000"/>
                  </a:schemeClr>
                </a:solidFill>
              </a:rPr>
            </a:br>
            <a:r>
              <a:rPr lang="en-US" sz="2400" dirty="0" smtClean="0">
                <a:solidFill>
                  <a:schemeClr val="bg2">
                    <a:lumMod val="25000"/>
                  </a:schemeClr>
                </a:solidFill>
              </a:rPr>
              <a:t>    </a:t>
            </a:r>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dirty="0" smtClean="0">
              <a:solidFill>
                <a:schemeClr val="bg2">
                  <a:lumMod val="25000"/>
                </a:schemeClr>
              </a:solidFill>
            </a:endParaRPr>
          </a:p>
          <a:p>
            <a:r>
              <a:rPr lang="es-CO" sz="2400" b="1" i="1" dirty="0" smtClean="0">
                <a:solidFill>
                  <a:srgbClr val="FFC000"/>
                </a:solidFill>
                <a:effectLst>
                  <a:outerShdw blurRad="38100" dist="38100" dir="2700000" algn="tl">
                    <a:srgbClr val="000000">
                      <a:alpha val="43137"/>
                    </a:srgbClr>
                  </a:outerShdw>
                </a:effectLst>
              </a:rPr>
              <a:t>1:50  </a:t>
            </a:r>
            <a:r>
              <a:rPr lang="es-CO" sz="2400" i="1" dirty="0" err="1" smtClean="0">
                <a:solidFill>
                  <a:srgbClr val="FFC000"/>
                </a:solidFill>
                <a:effectLst>
                  <a:outerShdw blurRad="38100" dist="38100" dir="2700000" algn="tl">
                    <a:srgbClr val="000000">
                      <a:alpha val="43137"/>
                    </a:srgbClr>
                  </a:outerShdw>
                </a:effectLst>
              </a:rPr>
              <a:t>Ve'atah</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hafked</a:t>
            </a:r>
            <a:r>
              <a:rPr lang="es-CO" sz="2400" i="1" dirty="0" smtClean="0">
                <a:solidFill>
                  <a:srgbClr val="FFC000"/>
                </a:solidFill>
                <a:effectLst>
                  <a:outerShdw blurRad="38100" dist="38100" dir="2700000" algn="tl">
                    <a:srgbClr val="000000">
                      <a:alpha val="43137"/>
                    </a:srgbClr>
                  </a:outerShdw>
                </a:effectLst>
              </a:rPr>
              <a:t> et-</a:t>
            </a:r>
            <a:r>
              <a:rPr lang="es-CO" sz="2400" i="1" dirty="0" err="1" smtClean="0">
                <a:solidFill>
                  <a:srgbClr val="FFC000"/>
                </a:solidFill>
                <a:effectLst>
                  <a:outerShdw blurRad="38100" dist="38100" dir="2700000" algn="tl">
                    <a:srgbClr val="000000">
                      <a:alpha val="43137"/>
                    </a:srgbClr>
                  </a:outerShdw>
                </a:effectLst>
              </a:rPr>
              <a:t>haLevi'im</a:t>
            </a:r>
            <a:r>
              <a:rPr lang="es-CO" sz="2400" i="1" dirty="0" smtClean="0">
                <a:solidFill>
                  <a:srgbClr val="FFC000"/>
                </a:solidFill>
                <a:effectLst>
                  <a:outerShdw blurRad="38100" dist="38100" dir="2700000" algn="tl">
                    <a:srgbClr val="000000">
                      <a:alpha val="43137"/>
                    </a:srgbClr>
                  </a:outerShdw>
                </a:effectLst>
              </a:rPr>
              <a:t> al-</a:t>
            </a:r>
            <a:r>
              <a:rPr lang="es-CO" sz="2400" i="1" dirty="0" err="1" smtClean="0">
                <a:solidFill>
                  <a:srgbClr val="FFC000"/>
                </a:solidFill>
                <a:effectLst>
                  <a:outerShdw blurRad="38100" dist="38100" dir="2700000" algn="tl">
                    <a:srgbClr val="000000">
                      <a:alpha val="43137"/>
                    </a:srgbClr>
                  </a:outerShdw>
                </a:effectLst>
              </a:rPr>
              <a:t>Mishkan</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ha'edut</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ve'al</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kol-kelav</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ve'al</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kol</a:t>
            </a:r>
            <a:r>
              <a:rPr lang="es-CO" sz="2400" i="1" dirty="0" smtClean="0">
                <a:solidFill>
                  <a:srgbClr val="FFC000"/>
                </a:solidFill>
                <a:effectLst>
                  <a:outerShdw blurRad="38100" dist="38100" dir="2700000" algn="tl">
                    <a:srgbClr val="000000">
                      <a:alpha val="43137"/>
                    </a:srgbClr>
                  </a:outerShdw>
                </a:effectLst>
              </a:rPr>
              <a:t>-</a:t>
            </a:r>
            <a:r>
              <a:rPr lang="es-CO" sz="2400" i="1" dirty="0" err="1" smtClean="0">
                <a:solidFill>
                  <a:srgbClr val="FFC000"/>
                </a:solidFill>
                <a:effectLst>
                  <a:outerShdw blurRad="38100" dist="38100" dir="2700000" algn="tl">
                    <a:srgbClr val="000000">
                      <a:alpha val="43137"/>
                    </a:srgbClr>
                  </a:outerShdw>
                </a:effectLst>
              </a:rPr>
              <a:t>asher</a:t>
            </a:r>
            <a:r>
              <a:rPr lang="es-CO" sz="2400" i="1" dirty="0" smtClean="0">
                <a:solidFill>
                  <a:srgbClr val="FFC000"/>
                </a:solidFill>
                <a:effectLst>
                  <a:outerShdw blurRad="38100" dist="38100" dir="2700000" algn="tl">
                    <a:srgbClr val="000000">
                      <a:alpha val="43137"/>
                    </a:srgbClr>
                  </a:outerShdw>
                </a:effectLst>
              </a:rPr>
              <a:t>-lo </a:t>
            </a:r>
            <a:r>
              <a:rPr lang="es-CO" sz="2400" i="1" dirty="0" err="1" smtClean="0">
                <a:solidFill>
                  <a:srgbClr val="FFC000"/>
                </a:solidFill>
                <a:effectLst>
                  <a:outerShdw blurRad="38100" dist="38100" dir="2700000" algn="tl">
                    <a:srgbClr val="000000">
                      <a:alpha val="43137"/>
                    </a:srgbClr>
                  </a:outerShdw>
                </a:effectLst>
              </a:rPr>
              <a:t>hemah</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yis'u</a:t>
            </a:r>
            <a:r>
              <a:rPr lang="es-CO" sz="2400" i="1" dirty="0" smtClean="0">
                <a:solidFill>
                  <a:srgbClr val="FFC000"/>
                </a:solidFill>
                <a:effectLst>
                  <a:outerShdw blurRad="38100" dist="38100" dir="2700000" algn="tl">
                    <a:srgbClr val="000000">
                      <a:alpha val="43137"/>
                    </a:srgbClr>
                  </a:outerShdw>
                </a:effectLst>
              </a:rPr>
              <a:t> et-</a:t>
            </a:r>
            <a:r>
              <a:rPr lang="es-CO" sz="2400" i="1" dirty="0" err="1" smtClean="0">
                <a:solidFill>
                  <a:srgbClr val="FFC000"/>
                </a:solidFill>
                <a:effectLst>
                  <a:outerShdw blurRad="38100" dist="38100" dir="2700000" algn="tl">
                    <a:srgbClr val="000000">
                      <a:alpha val="43137"/>
                    </a:srgbClr>
                  </a:outerShdw>
                </a:effectLst>
              </a:rPr>
              <a:t>haMishkan</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ve'et-kol-kelav</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vehem</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yeshartuhu</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vesaviv</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laMishkan</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yajanu</a:t>
            </a:r>
            <a:r>
              <a:rPr lang="es-CO" sz="2400" i="1" dirty="0" smtClean="0">
                <a:solidFill>
                  <a:srgbClr val="FFC000"/>
                </a:solidFill>
                <a:effectLst>
                  <a:outerShdw blurRad="38100" dist="38100" dir="2700000" algn="tl">
                    <a:srgbClr val="000000">
                      <a:alpha val="43137"/>
                    </a:srgbClr>
                  </a:outerShdw>
                </a:effectLst>
              </a:rPr>
              <a:t>. </a:t>
            </a:r>
          </a:p>
          <a:p>
            <a:endParaRPr lang="es-CO" sz="2400" i="1" dirty="0" smtClean="0">
              <a:solidFill>
                <a:schemeClr val="bg2">
                  <a:lumMod val="25000"/>
                </a:schemeClr>
              </a:solidFill>
            </a:endParaRPr>
          </a:p>
          <a:p>
            <a:r>
              <a:rPr lang="es-CO" sz="2400" i="1" dirty="0" smtClean="0">
                <a:solidFill>
                  <a:schemeClr val="bg2">
                    <a:lumMod val="25000"/>
                  </a:schemeClr>
                </a:solidFill>
              </a:rPr>
              <a:t>Y tú encarga a los levitas el cuidado del Tabernáculo  del testimonio, con todos sus utensilios y todo lo que le pertenece; ellos llevarán el tabernáculo y todos sus utensilios, y ellos servirán en él; y acamparán alrededor del Tabernáculo. </a:t>
            </a:r>
            <a:r>
              <a:rPr lang="en-US" sz="2400" i="1" dirty="0" smtClean="0">
                <a:solidFill>
                  <a:schemeClr val="bg2">
                    <a:lumMod val="25000"/>
                  </a:schemeClr>
                </a:solidFill>
              </a:rPr>
              <a:t> </a:t>
            </a:r>
            <a:r>
              <a:rPr lang="en-US" sz="2400" dirty="0" smtClean="0">
                <a:solidFill>
                  <a:schemeClr val="bg2">
                    <a:lumMod val="25000"/>
                  </a:schemeClr>
                </a:solidFill>
              </a:rPr>
              <a:t> </a:t>
            </a:r>
            <a:br>
              <a:rPr lang="en-US" sz="2400" dirty="0" smtClean="0">
                <a:solidFill>
                  <a:schemeClr val="bg2">
                    <a:lumMod val="25000"/>
                  </a:schemeClr>
                </a:solidFill>
              </a:rPr>
            </a:br>
            <a:r>
              <a:rPr lang="en-US" sz="2400" dirty="0" smtClean="0">
                <a:solidFill>
                  <a:schemeClr val="bg2">
                    <a:lumMod val="25000"/>
                  </a:schemeClr>
                </a:solidFill>
              </a:rPr>
              <a:t>    </a:t>
            </a:r>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dirty="0" smtClean="0">
              <a:solidFill>
                <a:schemeClr val="bg2">
                  <a:lumMod val="25000"/>
                </a:schemeClr>
              </a:solidFill>
            </a:endParaRPr>
          </a:p>
          <a:p>
            <a:r>
              <a:rPr lang="es-CO" sz="2400" i="1" dirty="0" smtClean="0">
                <a:solidFill>
                  <a:schemeClr val="bg2">
                    <a:lumMod val="25000"/>
                  </a:schemeClr>
                </a:solidFill>
              </a:rPr>
              <a:t>Los levitas fueron instituidos cromo adjuntos y servidores de los </a:t>
            </a:r>
            <a:r>
              <a:rPr lang="es-CO" sz="2400" i="1" dirty="0" err="1" smtClean="0">
                <a:solidFill>
                  <a:schemeClr val="bg2">
                    <a:lumMod val="25000"/>
                  </a:schemeClr>
                </a:solidFill>
              </a:rPr>
              <a:t>cohanim</a:t>
            </a:r>
            <a:r>
              <a:rPr lang="es-CO" sz="2400" i="1" dirty="0" smtClean="0">
                <a:solidFill>
                  <a:schemeClr val="bg2">
                    <a:lumMod val="25000"/>
                  </a:schemeClr>
                </a:solidFill>
              </a:rPr>
              <a:t> (sacerdotes). </a:t>
            </a:r>
          </a:p>
          <a:p>
            <a:endParaRPr lang="es-CO" sz="2400" i="1" dirty="0" smtClean="0">
              <a:solidFill>
                <a:schemeClr val="bg2">
                  <a:lumMod val="25000"/>
                </a:schemeClr>
              </a:solidFill>
            </a:endParaRPr>
          </a:p>
          <a:p>
            <a:r>
              <a:rPr lang="es-CO" sz="2400" i="1" dirty="0" smtClean="0">
                <a:solidFill>
                  <a:schemeClr val="bg2">
                    <a:lumMod val="25000"/>
                  </a:schemeClr>
                </a:solidFill>
              </a:rPr>
              <a:t>Su misión principal era la de guardar todos los objetos y utensilios de la tienda de asignación, y servir a las necesidades del Tabernáculo (Números 3, 7-9). </a:t>
            </a:r>
          </a:p>
          <a:p>
            <a:endParaRPr lang="es-CO" sz="2400" i="1" dirty="0" smtClean="0">
              <a:solidFill>
                <a:schemeClr val="bg2">
                  <a:lumMod val="25000"/>
                </a:schemeClr>
              </a:solidFill>
            </a:endParaRPr>
          </a:p>
          <a:p>
            <a:r>
              <a:rPr lang="es-CO" sz="2400" i="1" dirty="0" smtClean="0">
                <a:solidFill>
                  <a:schemeClr val="bg2">
                    <a:lumMod val="25000"/>
                  </a:schemeClr>
                </a:solidFill>
              </a:rPr>
              <a:t>Aarón el sumo sacerdote, era de la tribu </a:t>
            </a:r>
            <a:r>
              <a:rPr lang="es-CO" sz="2400" i="1" dirty="0" err="1" smtClean="0">
                <a:solidFill>
                  <a:schemeClr val="bg2">
                    <a:lumMod val="25000"/>
                  </a:schemeClr>
                </a:solidFill>
              </a:rPr>
              <a:t>Leví</a:t>
            </a:r>
            <a:r>
              <a:rPr lang="es-CO" sz="2400" i="1" dirty="0" smtClean="0">
                <a:solidFill>
                  <a:schemeClr val="bg2">
                    <a:lumMod val="25000"/>
                  </a:schemeClr>
                </a:solidFill>
              </a:rPr>
              <a:t>; por eso sus descendientes son dominados frecuentemente en la </a:t>
            </a:r>
            <a:r>
              <a:rPr lang="es-CO" sz="2400" i="1" dirty="0" err="1" smtClean="0">
                <a:solidFill>
                  <a:schemeClr val="bg2">
                    <a:lumMod val="25000"/>
                  </a:schemeClr>
                </a:solidFill>
              </a:rPr>
              <a:t>Torah</a:t>
            </a:r>
            <a:r>
              <a:rPr lang="es-CO" sz="2400" i="1" dirty="0" smtClean="0">
                <a:solidFill>
                  <a:schemeClr val="bg2">
                    <a:lumMod val="25000"/>
                  </a:schemeClr>
                </a:solidFill>
              </a:rPr>
              <a:t> como </a:t>
            </a:r>
            <a:r>
              <a:rPr lang="es-CO" sz="2400" i="1" dirty="0" err="1" smtClean="0">
                <a:solidFill>
                  <a:schemeClr val="bg2">
                    <a:lumMod val="25000"/>
                  </a:schemeClr>
                </a:solidFill>
              </a:rPr>
              <a:t>hacohanim-haleviyim</a:t>
            </a:r>
            <a:r>
              <a:rPr lang="es-CO" sz="2400" i="1" dirty="0" smtClean="0">
                <a:solidFill>
                  <a:schemeClr val="bg2">
                    <a:lumMod val="25000"/>
                  </a:schemeClr>
                </a:solidFill>
              </a:rPr>
              <a:t> (los sacerdotes - levitas).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i="1" dirty="0" smtClean="0">
              <a:solidFill>
                <a:schemeClr val="bg2">
                  <a:lumMod val="25000"/>
                </a:schemeClr>
              </a:solidFill>
            </a:endParaRPr>
          </a:p>
          <a:p>
            <a:r>
              <a:rPr lang="es-CO" sz="2400" i="1" dirty="0" smtClean="0">
                <a:solidFill>
                  <a:schemeClr val="bg2">
                    <a:lumMod val="25000"/>
                  </a:schemeClr>
                </a:solidFill>
              </a:rPr>
              <a:t>Los otros miembros de la tribu de </a:t>
            </a:r>
            <a:r>
              <a:rPr lang="es-CO" sz="2400" i="1" dirty="0" err="1" smtClean="0">
                <a:solidFill>
                  <a:schemeClr val="bg2">
                    <a:lumMod val="25000"/>
                  </a:schemeClr>
                </a:solidFill>
              </a:rPr>
              <a:t>Leví</a:t>
            </a:r>
            <a:r>
              <a:rPr lang="es-CO" sz="2400" i="1" dirty="0" smtClean="0">
                <a:solidFill>
                  <a:schemeClr val="bg2">
                    <a:lumMod val="25000"/>
                  </a:schemeClr>
                </a:solidFill>
              </a:rPr>
              <a:t> son simplemente levitas; los levitas servían desde la edad de treinta años hasta los cuarenta (números 4, 1-3 y 47). *</a:t>
            </a:r>
            <a:r>
              <a:rPr lang="es-CO" sz="1200" b="1" dirty="0" smtClean="0">
                <a:solidFill>
                  <a:schemeClr val="bg2">
                    <a:lumMod val="25000"/>
                  </a:schemeClr>
                </a:solidFill>
              </a:rPr>
              <a:t>J</a:t>
            </a:r>
            <a:endParaRPr lang="es-CO" sz="2400" b="1" dirty="0" smtClean="0">
              <a:solidFill>
                <a:schemeClr val="bg2">
                  <a:lumMod val="25000"/>
                </a:schemeClr>
              </a:solidFill>
            </a:endParaRPr>
          </a:p>
          <a:p>
            <a:endParaRPr lang="es-CO" sz="2400" i="1" dirty="0" smtClean="0">
              <a:solidFill>
                <a:schemeClr val="bg2">
                  <a:lumMod val="25000"/>
                </a:schemeClr>
              </a:solidFill>
            </a:endParaRPr>
          </a:p>
          <a:p>
            <a:r>
              <a:rPr lang="es-CO" sz="2400" i="1" dirty="0" smtClean="0">
                <a:solidFill>
                  <a:schemeClr val="bg2">
                    <a:lumMod val="25000"/>
                  </a:schemeClr>
                </a:solidFill>
              </a:rPr>
              <a:t>Había también un período de aprendizaje para ellos, de los veinticinco años hasta los treinta, y un servicio auxiliar después de los cincuenta años (Números 8, 23-26). En la época del rey David, el límite de edad mínima para el servicio de los levitas fue reducido a veinte años (Crónicas 23, 24 y 27). Esta medida se aplicó también en la época de la constitución del segundo Templo (</a:t>
            </a:r>
            <a:r>
              <a:rPr lang="es-CO" sz="2400" i="1" dirty="0" err="1" smtClean="0">
                <a:solidFill>
                  <a:schemeClr val="bg2">
                    <a:lumMod val="25000"/>
                  </a:schemeClr>
                </a:solidFill>
              </a:rPr>
              <a:t>Esdrás</a:t>
            </a:r>
            <a:r>
              <a:rPr lang="es-CO" sz="2400" i="1" dirty="0" smtClean="0">
                <a:solidFill>
                  <a:schemeClr val="bg2">
                    <a:lumMod val="25000"/>
                  </a:schemeClr>
                </a:solidFill>
              </a:rPr>
              <a:t> 3, 8). </a:t>
            </a:r>
            <a:r>
              <a:rPr lang="es-CO" sz="2400" dirty="0" smtClean="0">
                <a:solidFill>
                  <a:schemeClr val="bg2">
                    <a:lumMod val="25000"/>
                  </a:schemeClr>
                </a:solidFill>
              </a:rPr>
              <a:t> </a:t>
            </a:r>
            <a:r>
              <a:rPr lang="en-US" sz="2400" dirty="0" smtClean="0">
                <a:solidFill>
                  <a:schemeClr val="bg2">
                    <a:lumMod val="25000"/>
                  </a:schemeClr>
                </a:solidFill>
              </a:rPr>
              <a:t/>
            </a:r>
            <a:br>
              <a:rPr lang="en-US" sz="2400" dirty="0" smtClean="0">
                <a:solidFill>
                  <a:schemeClr val="bg2">
                    <a:lumMod val="25000"/>
                  </a:schemeClr>
                </a:solidFill>
              </a:rPr>
            </a:br>
            <a:r>
              <a:rPr lang="en-US" sz="2400" dirty="0" smtClean="0">
                <a:solidFill>
                  <a:schemeClr val="bg2">
                    <a:lumMod val="25000"/>
                  </a:schemeClr>
                </a:solidFill>
              </a:rPr>
              <a:t>    </a:t>
            </a:r>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i="1" dirty="0" smtClean="0">
              <a:solidFill>
                <a:schemeClr val="bg2">
                  <a:lumMod val="25000"/>
                </a:schemeClr>
              </a:solidFill>
            </a:endParaRPr>
          </a:p>
          <a:p>
            <a:r>
              <a:rPr lang="es-CO" sz="2400" b="1" i="1" dirty="0" smtClean="0">
                <a:solidFill>
                  <a:srgbClr val="FFC000"/>
                </a:solidFill>
                <a:effectLst>
                  <a:outerShdw blurRad="38100" dist="38100" dir="2700000" algn="tl">
                    <a:srgbClr val="000000">
                      <a:alpha val="43137"/>
                    </a:srgbClr>
                  </a:outerShdw>
                </a:effectLst>
              </a:rPr>
              <a:t>2:2</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Ish</a:t>
            </a:r>
            <a:r>
              <a:rPr lang="es-CO" sz="2400" i="1" dirty="0" smtClean="0">
                <a:solidFill>
                  <a:srgbClr val="FFC000"/>
                </a:solidFill>
                <a:effectLst>
                  <a:outerShdw blurRad="38100" dist="38100" dir="2700000" algn="tl">
                    <a:srgbClr val="000000">
                      <a:alpha val="43137"/>
                    </a:srgbClr>
                  </a:outerShdw>
                </a:effectLst>
              </a:rPr>
              <a:t> al-</a:t>
            </a:r>
            <a:r>
              <a:rPr lang="es-CO" sz="2400" i="1" dirty="0" err="1" smtClean="0">
                <a:solidFill>
                  <a:srgbClr val="FFC000"/>
                </a:solidFill>
                <a:effectLst>
                  <a:outerShdw blurRad="38100" dist="38100" dir="2700000" algn="tl">
                    <a:srgbClr val="000000">
                      <a:alpha val="43137"/>
                    </a:srgbClr>
                  </a:outerShdw>
                </a:effectLst>
              </a:rPr>
              <a:t>diglo</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ve'otot</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leveyt</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avotam</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yajanu</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beney</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Yisra'el</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mineged</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saviv</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le'ohel-mo'ed</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yajanu</a:t>
            </a:r>
            <a:r>
              <a:rPr lang="es-CO" sz="2400" i="1" dirty="0" smtClean="0">
                <a:solidFill>
                  <a:srgbClr val="FFC000"/>
                </a:solidFill>
                <a:effectLst>
                  <a:outerShdw blurRad="38100" dist="38100" dir="2700000" algn="tl">
                    <a:srgbClr val="000000">
                      <a:alpha val="43137"/>
                    </a:srgbClr>
                  </a:outerShdw>
                </a:effectLst>
              </a:rPr>
              <a:t>. </a:t>
            </a:r>
          </a:p>
          <a:p>
            <a:endParaRPr lang="es-CO" sz="2400" i="1" dirty="0" smtClean="0">
              <a:solidFill>
                <a:schemeClr val="bg2">
                  <a:lumMod val="25000"/>
                </a:schemeClr>
              </a:solidFill>
            </a:endParaRPr>
          </a:p>
          <a:p>
            <a:r>
              <a:rPr lang="es-CO" sz="2400" i="1" dirty="0" smtClean="0">
                <a:solidFill>
                  <a:schemeClr val="bg2">
                    <a:lumMod val="25000"/>
                  </a:schemeClr>
                </a:solidFill>
              </a:rPr>
              <a:t>Los hijos de Israel acamparán  cada cual junto a su propio estandarte, bajo la insignia de la casa de sus padres; dando frente a la tienda de asignación, acamparán a su alrededor.  </a:t>
            </a:r>
          </a:p>
          <a:p>
            <a:r>
              <a:rPr lang="es-CO" sz="2400" i="1" dirty="0" smtClean="0">
                <a:solidFill>
                  <a:schemeClr val="bg2">
                    <a:lumMod val="25000"/>
                  </a:schemeClr>
                </a:solidFill>
              </a:rPr>
              <a:t/>
            </a:r>
            <a:br>
              <a:rPr lang="es-CO" sz="2400" i="1" dirty="0" smtClean="0">
                <a:solidFill>
                  <a:schemeClr val="bg2">
                    <a:lumMod val="25000"/>
                  </a:schemeClr>
                </a:solidFill>
              </a:rPr>
            </a:br>
            <a:r>
              <a:rPr lang="es-CO" sz="2400" i="1" dirty="0" smtClean="0">
                <a:solidFill>
                  <a:schemeClr val="bg2">
                    <a:lumMod val="25000"/>
                  </a:schemeClr>
                </a:solidFill>
              </a:rPr>
              <a:t>   Este capítulo relata el orden de los campamentos y de las marchas del ejército de Moisés.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i="1" dirty="0" smtClean="0">
              <a:solidFill>
                <a:schemeClr val="bg2">
                  <a:lumMod val="25000"/>
                </a:schemeClr>
              </a:solidFill>
            </a:endParaRPr>
          </a:p>
          <a:p>
            <a:r>
              <a:rPr lang="es-CO" sz="2400" i="1" dirty="0" smtClean="0">
                <a:solidFill>
                  <a:schemeClr val="bg2">
                    <a:lumMod val="25000"/>
                  </a:schemeClr>
                </a:solidFill>
              </a:rPr>
              <a:t>El Midrash (</a:t>
            </a:r>
            <a:r>
              <a:rPr lang="es-CO" sz="2400" i="1" dirty="0" err="1" smtClean="0">
                <a:solidFill>
                  <a:schemeClr val="bg2">
                    <a:lumMod val="25000"/>
                  </a:schemeClr>
                </a:solidFill>
              </a:rPr>
              <a:t>Yalcut</a:t>
            </a:r>
            <a:r>
              <a:rPr lang="es-CO" sz="2400" i="1" dirty="0" smtClean="0">
                <a:solidFill>
                  <a:schemeClr val="bg2">
                    <a:lumMod val="25000"/>
                  </a:schemeClr>
                </a:solidFill>
              </a:rPr>
              <a:t> 685) escribe que el patriarca Jacob, antes de morir, dio él mismo las últimas instrucciones de cómo debían realizarse sus funerales, y designó a cada uno de sus hijos el lugar que ocuparía alrededor del ataúd. </a:t>
            </a:r>
          </a:p>
          <a:p>
            <a:endParaRPr lang="es-CO" sz="2400" i="1" dirty="0" smtClean="0">
              <a:solidFill>
                <a:schemeClr val="bg2">
                  <a:lumMod val="25000"/>
                </a:schemeClr>
              </a:solidFill>
            </a:endParaRPr>
          </a:p>
          <a:p>
            <a:r>
              <a:rPr lang="es-CO" sz="2400" i="1" dirty="0" smtClean="0">
                <a:solidFill>
                  <a:schemeClr val="bg2">
                    <a:lumMod val="25000"/>
                  </a:schemeClr>
                </a:solidFill>
              </a:rPr>
              <a:t>Fue así como Moisés, inspirado en aquellas indicaciones del patriarca, marcó a cada tribu la posición de su campamento. </a:t>
            </a:r>
          </a:p>
          <a:p>
            <a:endParaRPr lang="es-CO" sz="2400" i="1" dirty="0" smtClean="0">
              <a:solidFill>
                <a:schemeClr val="bg2">
                  <a:lumMod val="25000"/>
                </a:schemeClr>
              </a:solidFill>
            </a:endParaRPr>
          </a:p>
          <a:p>
            <a:r>
              <a:rPr lang="es-CO" sz="2400" i="1" dirty="0" smtClean="0">
                <a:solidFill>
                  <a:schemeClr val="bg2">
                    <a:lumMod val="25000"/>
                  </a:schemeClr>
                </a:solidFill>
              </a:rPr>
              <a:t>El centro de reunión de las tropas era la tienda de asignación, guardada por los levitas.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i="1" dirty="0" smtClean="0">
              <a:solidFill>
                <a:schemeClr val="bg2">
                  <a:lumMod val="25000"/>
                </a:schemeClr>
              </a:solidFill>
            </a:endParaRPr>
          </a:p>
          <a:p>
            <a:r>
              <a:rPr lang="es-CO" sz="2200" i="1" dirty="0" smtClean="0">
                <a:solidFill>
                  <a:schemeClr val="bg2">
                    <a:lumMod val="25000"/>
                  </a:schemeClr>
                </a:solidFill>
              </a:rPr>
              <a:t>La morada de Dios simbolizaba los principios morales de los israelitas y el reinado de Dios sobre la tierra. Eran combatientes todos los hombres sanos de veinte a cincuenta años. </a:t>
            </a:r>
          </a:p>
          <a:p>
            <a:endParaRPr lang="es-CO" sz="2200" i="1" dirty="0" smtClean="0">
              <a:solidFill>
                <a:schemeClr val="bg2">
                  <a:lumMod val="25000"/>
                </a:schemeClr>
              </a:solidFill>
            </a:endParaRPr>
          </a:p>
          <a:p>
            <a:r>
              <a:rPr lang="es-CO" sz="2200" i="1" dirty="0" smtClean="0">
                <a:solidFill>
                  <a:schemeClr val="bg2">
                    <a:lumMod val="25000"/>
                  </a:schemeClr>
                </a:solidFill>
              </a:rPr>
              <a:t>A dos mil codos de distancia de la tienda de asignación, alrededor de ésta, en el lado de oriente, ondeaba el estandarte de Judá, amparando a otras dos tribus, la de </a:t>
            </a:r>
            <a:r>
              <a:rPr lang="es-CO" sz="2200" i="1" dirty="0" err="1" smtClean="0">
                <a:solidFill>
                  <a:schemeClr val="bg2">
                    <a:lumMod val="25000"/>
                  </a:schemeClr>
                </a:solidFill>
              </a:rPr>
              <a:t>Isajar</a:t>
            </a:r>
            <a:r>
              <a:rPr lang="es-CO" sz="2200" i="1" dirty="0" smtClean="0">
                <a:solidFill>
                  <a:schemeClr val="bg2">
                    <a:lumMod val="25000"/>
                  </a:schemeClr>
                </a:solidFill>
              </a:rPr>
              <a:t> y Zebulón; sus colores correspondían al de las piedras del pectoral en relación a cada tribu, y llevaba esta inscripción: "Revélate, oh Dios, para que sean dispersados tus enemigos; y huyan ante él los que te aborrecen" (Números 10, 35).</a:t>
            </a:r>
          </a:p>
          <a:p>
            <a:r>
              <a:rPr lang="en-US" sz="2400" dirty="0" smtClean="0">
                <a:solidFill>
                  <a:schemeClr val="bg2">
                    <a:lumMod val="25000"/>
                  </a:schemeClr>
                </a:solidFill>
              </a:rPr>
              <a:t> </a:t>
            </a:r>
            <a:br>
              <a:rPr lang="en-US" sz="2400" dirty="0" smtClean="0">
                <a:solidFill>
                  <a:schemeClr val="bg2">
                    <a:lumMod val="25000"/>
                  </a:schemeClr>
                </a:solidFill>
              </a:rPr>
            </a:br>
            <a:r>
              <a:rPr lang="en-US" sz="2400" dirty="0" smtClean="0">
                <a:solidFill>
                  <a:schemeClr val="bg2">
                    <a:lumMod val="25000"/>
                  </a:schemeClr>
                </a:solidFill>
              </a:rPr>
              <a:t>    </a:t>
            </a:r>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i="1" dirty="0" smtClean="0">
              <a:solidFill>
                <a:schemeClr val="bg2">
                  <a:lumMod val="25000"/>
                </a:schemeClr>
              </a:solidFill>
            </a:endParaRPr>
          </a:p>
          <a:p>
            <a:r>
              <a:rPr lang="es-CO" sz="2400" b="1" i="1" dirty="0" smtClean="0">
                <a:solidFill>
                  <a:srgbClr val="FFC000"/>
                </a:solidFill>
                <a:effectLst>
                  <a:outerShdw blurRad="38100" dist="38100" dir="2700000" algn="tl">
                    <a:srgbClr val="000000">
                      <a:alpha val="43137"/>
                    </a:srgbClr>
                  </a:outerShdw>
                </a:effectLst>
              </a:rPr>
              <a:t>2:25   </a:t>
            </a:r>
            <a:r>
              <a:rPr lang="es-CO" sz="2400" i="1" dirty="0" err="1" smtClean="0">
                <a:solidFill>
                  <a:srgbClr val="FFC000"/>
                </a:solidFill>
                <a:effectLst>
                  <a:outerShdw blurRad="38100" dist="38100" dir="2700000" algn="tl">
                    <a:srgbClr val="000000">
                      <a:alpha val="43137"/>
                    </a:srgbClr>
                  </a:outerShdw>
                </a:effectLst>
              </a:rPr>
              <a:t>Degel</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majaneh</a:t>
            </a:r>
            <a:r>
              <a:rPr lang="es-CO" sz="2400" i="1" dirty="0" smtClean="0">
                <a:solidFill>
                  <a:srgbClr val="FFC000"/>
                </a:solidFill>
                <a:effectLst>
                  <a:outerShdw blurRad="38100" dist="38100" dir="2700000" algn="tl">
                    <a:srgbClr val="000000">
                      <a:alpha val="43137"/>
                    </a:srgbClr>
                  </a:outerShdw>
                </a:effectLst>
              </a:rPr>
              <a:t> Dan </a:t>
            </a:r>
            <a:r>
              <a:rPr lang="es-CO" sz="2400" i="1" dirty="0" err="1" smtClean="0">
                <a:solidFill>
                  <a:srgbClr val="FFC000"/>
                </a:solidFill>
                <a:effectLst>
                  <a:outerShdw blurRad="38100" dist="38100" dir="2700000" algn="tl">
                    <a:srgbClr val="000000">
                      <a:alpha val="43137"/>
                    </a:srgbClr>
                  </a:outerShdw>
                </a:effectLst>
              </a:rPr>
              <a:t>tsafonah</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letsiv'otam</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venasi</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livney</a:t>
            </a:r>
            <a:r>
              <a:rPr lang="es-CO" sz="2400" i="1" dirty="0" smtClean="0">
                <a:solidFill>
                  <a:srgbClr val="FFC000"/>
                </a:solidFill>
                <a:effectLst>
                  <a:outerShdw blurRad="38100" dist="38100" dir="2700000" algn="tl">
                    <a:srgbClr val="000000">
                      <a:alpha val="43137"/>
                    </a:srgbClr>
                  </a:outerShdw>
                </a:effectLst>
              </a:rPr>
              <a:t> Dan </a:t>
            </a:r>
            <a:r>
              <a:rPr lang="es-CO" sz="2400" i="1" dirty="0" err="1" smtClean="0">
                <a:solidFill>
                  <a:srgbClr val="FFC000"/>
                </a:solidFill>
                <a:effectLst>
                  <a:outerShdw blurRad="38100" dist="38100" dir="2700000" algn="tl">
                    <a:srgbClr val="000000">
                      <a:alpha val="43137"/>
                    </a:srgbClr>
                  </a:outerShdw>
                </a:effectLst>
              </a:rPr>
              <a:t>Aji'ezer</a:t>
            </a:r>
            <a:r>
              <a:rPr lang="es-CO" sz="2400" i="1" dirty="0" smtClean="0">
                <a:solidFill>
                  <a:srgbClr val="FFC000"/>
                </a:solidFill>
                <a:effectLst>
                  <a:outerShdw blurRad="38100" dist="38100" dir="2700000" algn="tl">
                    <a:srgbClr val="000000">
                      <a:alpha val="43137"/>
                    </a:srgbClr>
                  </a:outerShdw>
                </a:effectLst>
              </a:rPr>
              <a:t> ben-</a:t>
            </a:r>
            <a:r>
              <a:rPr lang="es-CO" sz="2400" i="1" dirty="0" err="1" smtClean="0">
                <a:solidFill>
                  <a:srgbClr val="FFC000"/>
                </a:solidFill>
                <a:effectLst>
                  <a:outerShdw blurRad="38100" dist="38100" dir="2700000" algn="tl">
                    <a:srgbClr val="000000">
                      <a:alpha val="43137"/>
                    </a:srgbClr>
                  </a:outerShdw>
                </a:effectLst>
              </a:rPr>
              <a:t>Amishaday</a:t>
            </a:r>
            <a:r>
              <a:rPr lang="es-CO" sz="2400" i="1" dirty="0" smtClean="0">
                <a:solidFill>
                  <a:srgbClr val="FFC000"/>
                </a:solidFill>
                <a:effectLst>
                  <a:outerShdw blurRad="38100" dist="38100" dir="2700000" algn="tl">
                    <a:srgbClr val="000000">
                      <a:alpha val="43137"/>
                    </a:srgbClr>
                  </a:outerShdw>
                </a:effectLst>
              </a:rPr>
              <a:t>. </a:t>
            </a:r>
          </a:p>
          <a:p>
            <a:endParaRPr lang="es-CO" sz="2400" i="1" dirty="0" smtClean="0">
              <a:solidFill>
                <a:schemeClr val="bg2">
                  <a:lumMod val="25000"/>
                </a:schemeClr>
              </a:solidFill>
            </a:endParaRPr>
          </a:p>
          <a:p>
            <a:r>
              <a:rPr lang="es-CO" sz="2400" i="1" dirty="0" smtClean="0">
                <a:solidFill>
                  <a:schemeClr val="bg2">
                    <a:lumMod val="25000"/>
                  </a:schemeClr>
                </a:solidFill>
              </a:rPr>
              <a:t>Los del estandarte del campamento de Dan estarán al norte  según sus huestes, siendo el príncipe de los hijos de Dan, </a:t>
            </a:r>
            <a:r>
              <a:rPr lang="es-CO" sz="2400" i="1" dirty="0" err="1" smtClean="0">
                <a:solidFill>
                  <a:schemeClr val="bg2">
                    <a:lumMod val="25000"/>
                  </a:schemeClr>
                </a:solidFill>
              </a:rPr>
              <a:t>Ajiezer</a:t>
            </a:r>
            <a:r>
              <a:rPr lang="es-CO" sz="2400" i="1" dirty="0" smtClean="0">
                <a:solidFill>
                  <a:schemeClr val="bg2">
                    <a:lumMod val="25000"/>
                  </a:schemeClr>
                </a:solidFill>
              </a:rPr>
              <a:t>, hijo de </a:t>
            </a:r>
            <a:r>
              <a:rPr lang="es-CO" sz="2400" i="1" dirty="0" err="1" smtClean="0">
                <a:solidFill>
                  <a:schemeClr val="bg2">
                    <a:lumMod val="25000"/>
                  </a:schemeClr>
                </a:solidFill>
              </a:rPr>
              <a:t>Ammishadday</a:t>
            </a:r>
            <a:r>
              <a:rPr lang="es-CO" sz="2400" i="1" dirty="0" smtClean="0">
                <a:solidFill>
                  <a:schemeClr val="bg2">
                    <a:lumMod val="25000"/>
                  </a:schemeClr>
                </a:solidFill>
              </a:rPr>
              <a:t>;   </a:t>
            </a:r>
            <a:endParaRPr lang="es-CO" sz="2400" b="1" i="1" dirty="0" smtClean="0">
              <a:solidFill>
                <a:schemeClr val="bg2">
                  <a:lumMod val="25000"/>
                </a:schemeClr>
              </a:solidFill>
            </a:endParaRPr>
          </a:p>
          <a:p>
            <a:r>
              <a:rPr lang="es-CO" sz="2400" i="1" dirty="0" smtClean="0">
                <a:solidFill>
                  <a:schemeClr val="bg2">
                    <a:lumMod val="25000"/>
                  </a:schemeClr>
                </a:solidFill>
              </a:rPr>
              <a:t/>
            </a:r>
            <a:br>
              <a:rPr lang="es-CO" sz="2400" i="1" dirty="0" smtClean="0">
                <a:solidFill>
                  <a:schemeClr val="bg2">
                    <a:lumMod val="25000"/>
                  </a:schemeClr>
                </a:solidFill>
              </a:rPr>
            </a:br>
            <a:r>
              <a:rPr lang="es-CO" sz="2400" i="1" dirty="0" smtClean="0">
                <a:solidFill>
                  <a:schemeClr val="bg2">
                    <a:lumMod val="25000"/>
                  </a:schemeClr>
                </a:solidFill>
              </a:rPr>
              <a:t>   Las tribus de Rubén, Simón y </a:t>
            </a:r>
            <a:r>
              <a:rPr lang="es-CO" sz="2400" i="1" dirty="0" err="1" smtClean="0">
                <a:solidFill>
                  <a:schemeClr val="bg2">
                    <a:lumMod val="25000"/>
                  </a:schemeClr>
                </a:solidFill>
              </a:rPr>
              <a:t>Gad</a:t>
            </a:r>
            <a:r>
              <a:rPr lang="es-CO" sz="2400" i="1" dirty="0" smtClean="0">
                <a:solidFill>
                  <a:schemeClr val="bg2">
                    <a:lumMod val="25000"/>
                  </a:schemeClr>
                </a:solidFill>
              </a:rPr>
              <a:t>, ocupaban el lado sur. Su estandarte era igualmente tricolor, de acuerdo con las piedras del pectoral, y llevaba esta célebre frase de la </a:t>
            </a:r>
            <a:r>
              <a:rPr lang="es-CO" sz="2400" i="1" dirty="0" err="1" smtClean="0">
                <a:solidFill>
                  <a:schemeClr val="bg2">
                    <a:lumMod val="25000"/>
                  </a:schemeClr>
                </a:solidFill>
              </a:rPr>
              <a:t>Torah</a:t>
            </a:r>
            <a:r>
              <a:rPr lang="es-CO" sz="2400" i="1" dirty="0" smtClean="0">
                <a:solidFill>
                  <a:schemeClr val="bg2">
                    <a:lumMod val="25000"/>
                  </a:schemeClr>
                </a:solidFill>
              </a:rPr>
              <a:t> (Deuteronomio 6, 4): "Oye, Israel: el Eterno es nuestro Dios, el Eterno es uno" (</a:t>
            </a:r>
            <a:r>
              <a:rPr lang="es-CO" sz="2400" i="1" dirty="0" err="1" smtClean="0">
                <a:solidFill>
                  <a:schemeClr val="bg2">
                    <a:lumMod val="25000"/>
                  </a:schemeClr>
                </a:solidFill>
              </a:rPr>
              <a:t>Yalcut</a:t>
            </a:r>
            <a:r>
              <a:rPr lang="es-CO" sz="2400" i="1" dirty="0" smtClean="0">
                <a:solidFill>
                  <a:schemeClr val="bg2">
                    <a:lumMod val="25000"/>
                  </a:schemeClr>
                </a:solidFill>
              </a:rPr>
              <a:t> 685).</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i="1" dirty="0" smtClean="0">
              <a:solidFill>
                <a:schemeClr val="bg2">
                  <a:lumMod val="25000"/>
                </a:schemeClr>
              </a:solidFill>
            </a:endParaRPr>
          </a:p>
          <a:p>
            <a:r>
              <a:rPr lang="es-CO" sz="2400" i="1" dirty="0" smtClean="0">
                <a:solidFill>
                  <a:schemeClr val="bg2">
                    <a:lumMod val="25000"/>
                  </a:schemeClr>
                </a:solidFill>
              </a:rPr>
              <a:t>Al oeste estaba plantado el estandarte de Efraín, de </a:t>
            </a:r>
            <a:r>
              <a:rPr lang="es-CO" sz="2400" i="1" dirty="0" err="1" smtClean="0">
                <a:solidFill>
                  <a:schemeClr val="bg2">
                    <a:lumMod val="25000"/>
                  </a:schemeClr>
                </a:solidFill>
              </a:rPr>
              <a:t>Manasé</a:t>
            </a:r>
            <a:r>
              <a:rPr lang="es-CO" sz="2400" i="1" dirty="0" smtClean="0">
                <a:solidFill>
                  <a:schemeClr val="bg2">
                    <a:lumMod val="25000"/>
                  </a:schemeClr>
                </a:solidFill>
              </a:rPr>
              <a:t> y de Benjamín, y llevaba esta inscripción: "La nube del Eterno estaba sobre ellos de día, cuando partían del campamento" (Números 10, 34). </a:t>
            </a:r>
          </a:p>
          <a:p>
            <a:endParaRPr lang="es-CO" sz="2400" i="1" dirty="0" smtClean="0">
              <a:solidFill>
                <a:schemeClr val="bg2">
                  <a:lumMod val="25000"/>
                </a:schemeClr>
              </a:solidFill>
            </a:endParaRPr>
          </a:p>
          <a:p>
            <a:r>
              <a:rPr lang="es-CO" sz="2400" i="1" dirty="0" smtClean="0">
                <a:solidFill>
                  <a:schemeClr val="bg2">
                    <a:lumMod val="25000"/>
                  </a:schemeClr>
                </a:solidFill>
              </a:rPr>
              <a:t>Finalmente, el estandarte de Dan, </a:t>
            </a:r>
            <a:r>
              <a:rPr lang="es-CO" sz="2400" i="1" dirty="0" err="1" smtClean="0">
                <a:solidFill>
                  <a:schemeClr val="bg2">
                    <a:lumMod val="25000"/>
                  </a:schemeClr>
                </a:solidFill>
              </a:rPr>
              <a:t>Asher</a:t>
            </a:r>
            <a:r>
              <a:rPr lang="es-CO" sz="2400" i="1" dirty="0" smtClean="0">
                <a:solidFill>
                  <a:schemeClr val="bg2">
                    <a:lumMod val="25000"/>
                  </a:schemeClr>
                </a:solidFill>
              </a:rPr>
              <a:t> y </a:t>
            </a:r>
            <a:r>
              <a:rPr lang="es-CO" sz="2400" i="1" dirty="0" err="1" smtClean="0">
                <a:solidFill>
                  <a:schemeClr val="bg2">
                    <a:lumMod val="25000"/>
                  </a:schemeClr>
                </a:solidFill>
              </a:rPr>
              <a:t>Naftalí</a:t>
            </a:r>
            <a:r>
              <a:rPr lang="es-CO" sz="2400" i="1" dirty="0" smtClean="0">
                <a:solidFill>
                  <a:schemeClr val="bg2">
                    <a:lumMod val="25000"/>
                  </a:schemeClr>
                </a:solidFill>
              </a:rPr>
              <a:t> ondeaba al norte con estas palabras escritas en Números 10, 36: "Y cuando posaba el Arca (Moisés) decía: Reposa, oh Eterno, entre las decenas de miles de millares de Israel" (</a:t>
            </a:r>
            <a:r>
              <a:rPr lang="es-CO" sz="2400" i="1" dirty="0" err="1" smtClean="0">
                <a:solidFill>
                  <a:schemeClr val="bg2">
                    <a:lumMod val="25000"/>
                  </a:schemeClr>
                </a:solidFill>
              </a:rPr>
              <a:t>Yalcut</a:t>
            </a:r>
            <a:r>
              <a:rPr lang="es-CO" sz="2400" i="1" dirty="0" smtClean="0">
                <a:solidFill>
                  <a:schemeClr val="bg2">
                    <a:lumMod val="25000"/>
                  </a:schemeClr>
                </a:solidFill>
              </a:rPr>
              <a:t> 685).</a:t>
            </a:r>
          </a:p>
          <a:p>
            <a:r>
              <a:rPr lang="en-US" sz="2400" dirty="0" smtClean="0">
                <a:solidFill>
                  <a:schemeClr val="bg2">
                    <a:lumMod val="25000"/>
                  </a:schemeClr>
                </a:solidFill>
              </a:rPr>
              <a:t> </a:t>
            </a:r>
            <a:br>
              <a:rPr lang="en-US" sz="2400" dirty="0" smtClean="0">
                <a:solidFill>
                  <a:schemeClr val="bg2">
                    <a:lumMod val="25000"/>
                  </a:schemeClr>
                </a:solidFill>
              </a:rPr>
            </a:br>
            <a:r>
              <a:rPr lang="en-US" sz="2400" dirty="0" smtClean="0">
                <a:solidFill>
                  <a:schemeClr val="bg2">
                    <a:lumMod val="25000"/>
                  </a:schemeClr>
                </a:solidFill>
              </a:rPr>
              <a:t>    </a:t>
            </a:r>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i="1" dirty="0" smtClean="0">
              <a:solidFill>
                <a:schemeClr val="bg2">
                  <a:lumMod val="25000"/>
                </a:schemeClr>
              </a:solidFill>
            </a:endParaRPr>
          </a:p>
          <a:p>
            <a:r>
              <a:rPr lang="es-CO" sz="2400" b="1" i="1" dirty="0" smtClean="0">
                <a:solidFill>
                  <a:srgbClr val="FFC000"/>
                </a:solidFill>
                <a:effectLst>
                  <a:outerShdw blurRad="38100" dist="38100" dir="2700000" algn="tl">
                    <a:srgbClr val="000000">
                      <a:alpha val="43137"/>
                    </a:srgbClr>
                  </a:outerShdw>
                </a:effectLst>
              </a:rPr>
              <a:t>3:5</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Vayedaber</a:t>
            </a:r>
            <a:r>
              <a:rPr lang="es-CO" sz="2400" i="1" dirty="0" smtClean="0">
                <a:solidFill>
                  <a:srgbClr val="FFC000"/>
                </a:solidFill>
                <a:effectLst>
                  <a:outerShdw blurRad="38100" dist="38100" dir="2700000" algn="tl">
                    <a:srgbClr val="000000">
                      <a:alpha val="43137"/>
                    </a:srgbClr>
                  </a:outerShdw>
                </a:effectLst>
              </a:rPr>
              <a:t> Adonay el-</a:t>
            </a:r>
            <a:r>
              <a:rPr lang="es-CO" sz="2400" i="1" dirty="0" err="1" smtClean="0">
                <a:solidFill>
                  <a:srgbClr val="FFC000"/>
                </a:solidFill>
                <a:effectLst>
                  <a:outerShdw blurRad="38100" dist="38100" dir="2700000" algn="tl">
                    <a:srgbClr val="000000">
                      <a:alpha val="43137"/>
                    </a:srgbClr>
                  </a:outerShdw>
                </a:effectLst>
              </a:rPr>
              <a:t>Moshe</a:t>
            </a:r>
            <a:r>
              <a:rPr lang="es-CO" sz="2400" i="1" dirty="0" smtClean="0">
                <a:solidFill>
                  <a:srgbClr val="FFC000"/>
                </a:solidFill>
                <a:effectLst>
                  <a:outerShdw blurRad="38100" dist="38100" dir="2700000" algn="tl">
                    <a:srgbClr val="000000">
                      <a:alpha val="43137"/>
                    </a:srgbClr>
                  </a:outerShdw>
                </a:effectLst>
              </a:rPr>
              <a:t> </a:t>
            </a:r>
            <a:r>
              <a:rPr lang="es-CO" sz="2400" i="1" dirty="0" err="1" smtClean="0">
                <a:solidFill>
                  <a:srgbClr val="FFC000"/>
                </a:solidFill>
                <a:effectLst>
                  <a:outerShdw blurRad="38100" dist="38100" dir="2700000" algn="tl">
                    <a:srgbClr val="000000">
                      <a:alpha val="43137"/>
                    </a:srgbClr>
                  </a:outerShdw>
                </a:effectLst>
              </a:rPr>
              <a:t>lemor</a:t>
            </a:r>
            <a:r>
              <a:rPr lang="es-CO" sz="2400" i="1" dirty="0" smtClean="0">
                <a:solidFill>
                  <a:srgbClr val="FFC000"/>
                </a:solidFill>
                <a:effectLst>
                  <a:outerShdw blurRad="38100" dist="38100" dir="2700000" algn="tl">
                    <a:srgbClr val="000000">
                      <a:alpha val="43137"/>
                    </a:srgbClr>
                  </a:outerShdw>
                </a:effectLst>
              </a:rPr>
              <a:t>. </a:t>
            </a:r>
          </a:p>
          <a:p>
            <a:endParaRPr lang="es-CO" sz="2400" i="1" dirty="0" smtClean="0">
              <a:solidFill>
                <a:schemeClr val="bg2">
                  <a:lumMod val="25000"/>
                </a:schemeClr>
              </a:solidFill>
            </a:endParaRPr>
          </a:p>
          <a:p>
            <a:r>
              <a:rPr lang="es-CO" sz="2400" i="1" dirty="0" smtClean="0">
                <a:solidFill>
                  <a:schemeClr val="bg2">
                    <a:lumMod val="25000"/>
                  </a:schemeClr>
                </a:solidFill>
              </a:rPr>
              <a:t>Y habló el Eterno a Moisés, diciendo: </a:t>
            </a:r>
            <a:endParaRPr lang="es-CO" sz="2400" b="1" i="1" dirty="0" smtClean="0">
              <a:solidFill>
                <a:schemeClr val="bg2">
                  <a:lumMod val="25000"/>
                </a:schemeClr>
              </a:solidFill>
            </a:endParaRPr>
          </a:p>
          <a:p>
            <a:r>
              <a:rPr lang="es-CO" sz="2400" i="1" dirty="0" smtClean="0">
                <a:solidFill>
                  <a:schemeClr val="bg2">
                    <a:lumMod val="25000"/>
                  </a:schemeClr>
                </a:solidFill>
              </a:rPr>
              <a:t/>
            </a:r>
            <a:br>
              <a:rPr lang="es-CO" sz="2400" i="1" dirty="0" smtClean="0">
                <a:solidFill>
                  <a:schemeClr val="bg2">
                    <a:lumMod val="25000"/>
                  </a:schemeClr>
                </a:solidFill>
              </a:rPr>
            </a:br>
            <a:r>
              <a:rPr lang="es-CO" sz="2400" i="1" dirty="0" smtClean="0">
                <a:solidFill>
                  <a:schemeClr val="bg2">
                    <a:lumMod val="25000"/>
                  </a:schemeClr>
                </a:solidFill>
              </a:rPr>
              <a:t>  En la palabra </a:t>
            </a:r>
            <a:r>
              <a:rPr lang="es-CO" sz="2400" i="1" dirty="0" err="1" smtClean="0">
                <a:solidFill>
                  <a:schemeClr val="bg2">
                    <a:lumMod val="25000"/>
                  </a:schemeClr>
                </a:solidFill>
              </a:rPr>
              <a:t>lemor</a:t>
            </a:r>
            <a:r>
              <a:rPr lang="es-CO" sz="2400" i="1" dirty="0" smtClean="0">
                <a:solidFill>
                  <a:schemeClr val="bg2">
                    <a:lumMod val="25000"/>
                  </a:schemeClr>
                </a:solidFill>
              </a:rPr>
              <a:t> (para decir) se halla una notable y trascendental idea. </a:t>
            </a:r>
          </a:p>
          <a:p>
            <a:endParaRPr lang="es-CO" sz="2400" i="1" dirty="0" smtClean="0">
              <a:solidFill>
                <a:schemeClr val="bg2">
                  <a:lumMod val="25000"/>
                </a:schemeClr>
              </a:solidFill>
            </a:endParaRPr>
          </a:p>
          <a:p>
            <a:r>
              <a:rPr lang="es-CO" sz="2400" i="1" dirty="0" smtClean="0">
                <a:solidFill>
                  <a:schemeClr val="bg2">
                    <a:lumMod val="25000"/>
                  </a:schemeClr>
                </a:solidFill>
              </a:rPr>
              <a:t>Todos los preceptos de la </a:t>
            </a:r>
            <a:r>
              <a:rPr lang="es-CO" sz="2400" i="1" dirty="0" err="1" smtClean="0">
                <a:solidFill>
                  <a:schemeClr val="bg2">
                    <a:lumMod val="25000"/>
                  </a:schemeClr>
                </a:solidFill>
              </a:rPr>
              <a:t>Torah</a:t>
            </a:r>
            <a:r>
              <a:rPr lang="es-CO" sz="2400" i="1" dirty="0" smtClean="0">
                <a:solidFill>
                  <a:schemeClr val="bg2">
                    <a:lumMod val="25000"/>
                  </a:schemeClr>
                </a:solidFill>
              </a:rPr>
              <a:t> fueron dados al hombre, </a:t>
            </a:r>
            <a:r>
              <a:rPr lang="es-CO" sz="2400" i="1" dirty="0" err="1" smtClean="0">
                <a:solidFill>
                  <a:schemeClr val="bg2">
                    <a:lumMod val="25000"/>
                  </a:schemeClr>
                </a:solidFill>
              </a:rPr>
              <a:t>lemor</a:t>
            </a:r>
            <a:r>
              <a:rPr lang="es-CO" sz="2400" i="1" dirty="0" smtClean="0">
                <a:solidFill>
                  <a:schemeClr val="bg2">
                    <a:lumMod val="25000"/>
                  </a:schemeClr>
                </a:solidFill>
              </a:rPr>
              <a:t> (para decir).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r>
              <a:rPr lang="es-CO" sz="2200" i="1" dirty="0" smtClean="0">
                <a:solidFill>
                  <a:schemeClr val="bg2">
                    <a:lumMod val="25000"/>
                  </a:schemeClr>
                </a:solidFill>
              </a:rPr>
              <a:t>La entrega del precepto obliga a su transmisión de una generación a otra, y esto es posible si existe una verdadera pureza y fidelidad familiar. </a:t>
            </a:r>
          </a:p>
          <a:p>
            <a:endParaRPr lang="es-CO" sz="2200" i="1" dirty="0" smtClean="0">
              <a:solidFill>
                <a:schemeClr val="bg2">
                  <a:lumMod val="25000"/>
                </a:schemeClr>
              </a:solidFill>
            </a:endParaRPr>
          </a:p>
          <a:p>
            <a:r>
              <a:rPr lang="es-CO" sz="2200" i="1" dirty="0" smtClean="0">
                <a:solidFill>
                  <a:schemeClr val="bg2">
                    <a:lumMod val="25000"/>
                  </a:schemeClr>
                </a:solidFill>
              </a:rPr>
              <a:t>El primer versículo del capítulo 3 dice: "Y éstas son las generaciones de Aarón y de Moisés", pero en realidad enumera solamente a los hijos de Aarón (versículo 3) y no se menciona en absoluto a los hijos de Moisés. </a:t>
            </a:r>
          </a:p>
          <a:p>
            <a:endParaRPr lang="es-CO" sz="2200" i="1" dirty="0" smtClean="0">
              <a:solidFill>
                <a:schemeClr val="bg2">
                  <a:lumMod val="25000"/>
                </a:schemeClr>
              </a:solidFill>
            </a:endParaRPr>
          </a:p>
          <a:p>
            <a:r>
              <a:rPr lang="es-CO" sz="2200" i="1" dirty="0" smtClean="0">
                <a:solidFill>
                  <a:schemeClr val="bg2">
                    <a:lumMod val="25000"/>
                  </a:schemeClr>
                </a:solidFill>
              </a:rPr>
              <a:t>Esta es la explicación que nos da el Midrash: Habiendo sido los hijos de Aarón discípulos de Moisés, la </a:t>
            </a:r>
            <a:r>
              <a:rPr lang="es-CO" sz="2200" i="1" dirty="0" err="1" smtClean="0">
                <a:solidFill>
                  <a:schemeClr val="bg2">
                    <a:lumMod val="25000"/>
                  </a:schemeClr>
                </a:solidFill>
              </a:rPr>
              <a:t>Torah</a:t>
            </a:r>
            <a:r>
              <a:rPr lang="es-CO" sz="2200" i="1" dirty="0" smtClean="0">
                <a:solidFill>
                  <a:schemeClr val="bg2">
                    <a:lumMod val="25000"/>
                  </a:schemeClr>
                </a:solidFill>
              </a:rPr>
              <a:t> los considera como si fueran sus </a:t>
            </a:r>
            <a:r>
              <a:rPr lang="es-CO" sz="2200" i="1" dirty="0" err="1" smtClean="0">
                <a:solidFill>
                  <a:schemeClr val="bg2">
                    <a:lumMod val="25000"/>
                  </a:schemeClr>
                </a:solidFill>
              </a:rPr>
              <a:t>propíos</a:t>
            </a:r>
            <a:r>
              <a:rPr lang="es-CO" sz="2200" i="1" dirty="0" smtClean="0">
                <a:solidFill>
                  <a:schemeClr val="bg2">
                    <a:lumMod val="25000"/>
                  </a:schemeClr>
                </a:solidFill>
              </a:rPr>
              <a:t> hijos, puesto que "el que instruye al hijo de su semejante, tiene tanto mérito como el que lo hizo nacer" (</a:t>
            </a:r>
            <a:r>
              <a:rPr lang="es-CO" sz="2200" i="1" dirty="0" err="1" smtClean="0">
                <a:solidFill>
                  <a:schemeClr val="bg2">
                    <a:lumMod val="25000"/>
                  </a:schemeClr>
                </a:solidFill>
              </a:rPr>
              <a:t>Rashí</a:t>
            </a:r>
            <a:r>
              <a:rPr lang="es-CO" sz="2200" i="1" dirty="0" smtClean="0">
                <a:solidFill>
                  <a:schemeClr val="bg2">
                    <a:lumMod val="25000"/>
                  </a:schemeClr>
                </a:solidFill>
              </a:rPr>
              <a:t>, versículo 1).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PARASHA BAMIDBAR</a:t>
            </a:r>
          </a:p>
          <a:p>
            <a:endParaRPr lang="es-CO" sz="2400" i="1" dirty="0" smtClean="0">
              <a:solidFill>
                <a:schemeClr val="bg2">
                  <a:lumMod val="25000"/>
                </a:schemeClr>
              </a:solidFill>
            </a:endParaRPr>
          </a:p>
          <a:p>
            <a:r>
              <a:rPr lang="es-CO" sz="2400" i="1" dirty="0" smtClean="0">
                <a:solidFill>
                  <a:schemeClr val="bg2">
                    <a:lumMod val="25000"/>
                  </a:schemeClr>
                </a:solidFill>
              </a:rPr>
              <a:t>Si el padre le da la vida física, el maestro le proporciona la vida espiritual, y le enseña los medios y las razones para vivir. </a:t>
            </a:r>
          </a:p>
          <a:p>
            <a:endParaRPr lang="es-CO" sz="2400" i="1" dirty="0" smtClean="0">
              <a:solidFill>
                <a:schemeClr val="bg2">
                  <a:lumMod val="25000"/>
                </a:schemeClr>
              </a:solidFill>
            </a:endParaRPr>
          </a:p>
          <a:p>
            <a:r>
              <a:rPr lang="es-CO" sz="2400" i="1" dirty="0" smtClean="0">
                <a:solidFill>
                  <a:schemeClr val="bg2">
                    <a:lumMod val="25000"/>
                  </a:schemeClr>
                </a:solidFill>
              </a:rPr>
              <a:t>El Talmud coloca al maestro, en ciertos casos, por encima de los padres, "pues los padres dan a la criatura la vida en este mundo, pero el maestro le guía para la vida en un mundo superior" (Baba Kama 2, 11). </a:t>
            </a:r>
          </a:p>
          <a:p>
            <a:endParaRPr lang="es-CO" sz="2400" i="1" dirty="0" smtClean="0">
              <a:solidFill>
                <a:schemeClr val="bg2">
                  <a:lumMod val="25000"/>
                </a:schemeClr>
              </a:solidFill>
            </a:endParaRPr>
          </a:p>
          <a:p>
            <a:r>
              <a:rPr lang="es-CO" sz="2400" i="1" dirty="0" smtClean="0">
                <a:solidFill>
                  <a:schemeClr val="bg2">
                    <a:lumMod val="25000"/>
                  </a:schemeClr>
                </a:solidFill>
              </a:rPr>
              <a:t>Por consiguiente, instruir a los alumnos equivale a procrear hijos (</a:t>
            </a:r>
            <a:r>
              <a:rPr lang="es-CO" sz="2400" i="1" dirty="0" err="1" smtClean="0">
                <a:solidFill>
                  <a:schemeClr val="bg2">
                    <a:lumMod val="25000"/>
                  </a:schemeClr>
                </a:solidFill>
              </a:rPr>
              <a:t>Yalcut</a:t>
            </a:r>
            <a:r>
              <a:rPr lang="es-CO" sz="2400" i="1" dirty="0" smtClean="0">
                <a:solidFill>
                  <a:schemeClr val="bg2">
                    <a:lumMod val="25000"/>
                  </a:schemeClr>
                </a:solidFill>
              </a:rPr>
              <a:t> 688).</a:t>
            </a:r>
          </a:p>
          <a:p>
            <a:r>
              <a:rPr lang="en-US" sz="2400" dirty="0" smtClean="0">
                <a:solidFill>
                  <a:schemeClr val="bg2">
                    <a:lumMod val="25000"/>
                  </a:schemeClr>
                </a:solidFill>
              </a:rPr>
              <a:t> </a:t>
            </a:r>
            <a:br>
              <a:rPr lang="en-US" sz="2400" dirty="0" smtClean="0">
                <a:solidFill>
                  <a:schemeClr val="bg2">
                    <a:lumMod val="25000"/>
                  </a:schemeClr>
                </a:solidFill>
              </a:rPr>
            </a:br>
            <a:r>
              <a:rPr lang="en-US" sz="2400" dirty="0" smtClean="0">
                <a:solidFill>
                  <a:schemeClr val="bg2">
                    <a:lumMod val="25000"/>
                  </a:schemeClr>
                </a:solidFill>
              </a:rPr>
              <a:t>    </a:t>
            </a:r>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HAFTARA BAMIDBAR – HOSHEA  2:1-22</a:t>
            </a:r>
          </a:p>
          <a:p>
            <a:endParaRPr lang="es-CO" sz="2400" i="1" dirty="0" smtClean="0">
              <a:solidFill>
                <a:schemeClr val="bg2">
                  <a:lumMod val="25000"/>
                </a:schemeClr>
              </a:solidFill>
            </a:endParaRPr>
          </a:p>
          <a:p>
            <a:r>
              <a:rPr lang="es-CO" sz="2400" i="1" dirty="0" smtClean="0">
                <a:solidFill>
                  <a:schemeClr val="bg2">
                    <a:lumMod val="25000"/>
                  </a:schemeClr>
                </a:solidFill>
              </a:rPr>
              <a:t>La </a:t>
            </a:r>
            <a:r>
              <a:rPr lang="es-CO" sz="2400" i="1" dirty="0" err="1" smtClean="0">
                <a:solidFill>
                  <a:schemeClr val="bg2">
                    <a:lumMod val="25000"/>
                  </a:schemeClr>
                </a:solidFill>
              </a:rPr>
              <a:t>Haftará</a:t>
            </a:r>
            <a:r>
              <a:rPr lang="es-CO" sz="2400" i="1" dirty="0" smtClean="0">
                <a:solidFill>
                  <a:schemeClr val="bg2">
                    <a:lumMod val="25000"/>
                  </a:schemeClr>
                </a:solidFill>
              </a:rPr>
              <a:t> nos muestra una expresión muy interesante:</a:t>
            </a:r>
          </a:p>
          <a:p>
            <a:endParaRPr lang="es-CO" sz="2400" i="1" dirty="0" smtClean="0">
              <a:solidFill>
                <a:schemeClr val="bg2">
                  <a:lumMod val="25000"/>
                </a:schemeClr>
              </a:solidFill>
            </a:endParaRPr>
          </a:p>
          <a:p>
            <a:r>
              <a:rPr lang="es-CO" sz="2400" b="1" i="1" dirty="0" smtClean="0">
                <a:solidFill>
                  <a:schemeClr val="bg2">
                    <a:lumMod val="25000"/>
                  </a:schemeClr>
                </a:solidFill>
              </a:rPr>
              <a:t>"Y será en el lugar donde se dijere de ellos: 'Vosotros no sois Mi pueblo', se les dirá: 'Los hijos del Dios viviente'" (2:1)</a:t>
            </a:r>
            <a:r>
              <a:rPr lang="es-CO" sz="2400" i="1" dirty="0" smtClean="0">
                <a:solidFill>
                  <a:schemeClr val="bg2">
                    <a:lumMod val="25000"/>
                  </a:schemeClr>
                </a:solidFill>
              </a:rPr>
              <a:t> </a:t>
            </a:r>
          </a:p>
          <a:p>
            <a:endParaRPr lang="es-CO" sz="2400" i="1" dirty="0" smtClean="0">
              <a:solidFill>
                <a:schemeClr val="bg2">
                  <a:lumMod val="25000"/>
                </a:schemeClr>
              </a:solidFill>
            </a:endParaRPr>
          </a:p>
          <a:p>
            <a:r>
              <a:rPr lang="es-CO" sz="2400" i="1" dirty="0" smtClean="0">
                <a:solidFill>
                  <a:schemeClr val="bg2">
                    <a:lumMod val="25000"/>
                  </a:schemeClr>
                </a:solidFill>
              </a:rPr>
              <a:t>Contrario a lo que argumentan muchas doctrinas paganas, Dios desde antaño le dio al Pueblo Judío el recurso del reconocimiento eterno.</a:t>
            </a:r>
          </a:p>
          <a:p>
            <a:r>
              <a:rPr lang="es-CO" sz="2400" i="1" dirty="0" smtClean="0">
                <a:solidFill>
                  <a:schemeClr val="bg2">
                    <a:lumMod val="25000"/>
                  </a:schemeClr>
                </a:solidFill>
              </a:rPr>
              <a:t>Esto destruye por completo la falsa idea de la Teoría del Remplazo.</a:t>
            </a:r>
          </a:p>
          <a:p>
            <a:endParaRPr lang="es-ES" sz="2400" i="1"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sp>
        <p:nvSpPr>
          <p:cNvPr id="27650" name="Date Placeholder 2"/>
          <p:cNvSpPr>
            <a:spLocks noGrp="1"/>
          </p:cNvSpPr>
          <p:nvPr>
            <p:ph type="dt" idx="10"/>
          </p:nvPr>
        </p:nvSpPr>
        <p:spPr>
          <a:noFill/>
        </p:spPr>
        <p:txBody>
          <a:bodyPr/>
          <a:lstStyle/>
          <a:p>
            <a:r>
              <a:rPr lang="en-US" smtClean="0"/>
              <a:t>5/5/16</a:t>
            </a:r>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a:t>
            </a:r>
            <a:r>
              <a:rPr lang="es-CO" sz="1600" dirty="0" err="1" smtClean="0">
                <a:solidFill>
                  <a:srgbClr val="000000"/>
                </a:solidFill>
                <a:latin typeface="Calibri" charset="0"/>
              </a:rPr>
              <a:t>Shalom</a:t>
            </a:r>
            <a:r>
              <a:rPr lang="es-CO" sz="1600" dirty="0" smtClean="0">
                <a:solidFill>
                  <a:srgbClr val="000000"/>
                </a:solidFill>
                <a:latin typeface="Calibri" charset="0"/>
              </a:rPr>
              <a:t>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5 SIVAN 5776– Junio 11, 2016- </a:t>
            </a:r>
            <a:r>
              <a:rPr lang="es-CO" dirty="0" err="1" smtClean="0">
                <a:solidFill>
                  <a:srgbClr val="000000"/>
                </a:solidFill>
                <a:latin typeface="Calibri" charset="0"/>
              </a:rPr>
              <a:t>Monsey</a:t>
            </a:r>
            <a:r>
              <a:rPr lang="es-CO" dirty="0" smtClean="0">
                <a:solidFill>
                  <a:srgbClr val="000000"/>
                </a:solidFill>
                <a:latin typeface="Calibri" charset="0"/>
              </a:rPr>
              <a:t>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3945</TotalTime>
  <Words>2377</Words>
  <Application>Microsoft Office PowerPoint</Application>
  <PresentationFormat>On-screen Show (4:3)</PresentationFormat>
  <Paragraphs>361</Paragraphs>
  <Slides>37</Slides>
  <Notes>37</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83</cp:revision>
  <cp:lastPrinted>1601-01-01T00:00:00Z</cp:lastPrinted>
  <dcterms:created xsi:type="dcterms:W3CDTF">1601-01-01T00:00:00Z</dcterms:created>
  <dcterms:modified xsi:type="dcterms:W3CDTF">2016-06-09T21:48:01Z</dcterms:modified>
</cp:coreProperties>
</file>