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714" r:id="rId1"/>
  </p:sldMasterIdLst>
  <p:notesMasterIdLst>
    <p:notesMasterId r:id="rId42"/>
  </p:notesMasterIdLst>
  <p:handoutMasterIdLst>
    <p:handoutMasterId r:id="rId43"/>
  </p:handoutMasterIdLst>
  <p:sldIdLst>
    <p:sldId id="256" r:id="rId2"/>
    <p:sldId id="548" r:id="rId3"/>
    <p:sldId id="589" r:id="rId4"/>
    <p:sldId id="590" r:id="rId5"/>
    <p:sldId id="591" r:id="rId6"/>
    <p:sldId id="592" r:id="rId7"/>
    <p:sldId id="593" r:id="rId8"/>
    <p:sldId id="594" r:id="rId9"/>
    <p:sldId id="595" r:id="rId10"/>
    <p:sldId id="596" r:id="rId11"/>
    <p:sldId id="597" r:id="rId12"/>
    <p:sldId id="598" r:id="rId13"/>
    <p:sldId id="599" r:id="rId14"/>
    <p:sldId id="600" r:id="rId15"/>
    <p:sldId id="601" r:id="rId16"/>
    <p:sldId id="602" r:id="rId17"/>
    <p:sldId id="603" r:id="rId18"/>
    <p:sldId id="604" r:id="rId19"/>
    <p:sldId id="605" r:id="rId20"/>
    <p:sldId id="606" r:id="rId21"/>
    <p:sldId id="607" r:id="rId22"/>
    <p:sldId id="608" r:id="rId23"/>
    <p:sldId id="609" r:id="rId24"/>
    <p:sldId id="610" r:id="rId25"/>
    <p:sldId id="611" r:id="rId26"/>
    <p:sldId id="612" r:id="rId27"/>
    <p:sldId id="613" r:id="rId28"/>
    <p:sldId id="614" r:id="rId29"/>
    <p:sldId id="615" r:id="rId30"/>
    <p:sldId id="616" r:id="rId31"/>
    <p:sldId id="617" r:id="rId32"/>
    <p:sldId id="618" r:id="rId33"/>
    <p:sldId id="619" r:id="rId34"/>
    <p:sldId id="620" r:id="rId35"/>
    <p:sldId id="621" r:id="rId36"/>
    <p:sldId id="622" r:id="rId37"/>
    <p:sldId id="623" r:id="rId38"/>
    <p:sldId id="624" r:id="rId39"/>
    <p:sldId id="625" r:id="rId40"/>
    <p:sldId id="626" r:id="rId41"/>
  </p:sldIdLst>
  <p:sldSz cx="9144000" cy="6858000" type="screen4x3"/>
  <p:notesSz cx="6858000" cy="9144000"/>
  <p:defaultTextStyle>
    <a:defPPr>
      <a:defRPr lang="en-GB"/>
    </a:defPPr>
    <a:lvl1pPr algn="l" defTabSz="457200" rtl="0" fontAlgn="base" hangingPunct="0">
      <a:lnSpc>
        <a:spcPct val="93000"/>
      </a:lnSpc>
      <a:spcBef>
        <a:spcPct val="0"/>
      </a:spcBef>
      <a:spcAft>
        <a:spcPct val="0"/>
      </a:spcAft>
      <a:buClr>
        <a:srgbClr val="000000"/>
      </a:buClr>
      <a:buSzPct val="100000"/>
      <a:buFont typeface="Times New Roman" pitchFamily="16" charset="0"/>
      <a:defRPr kern="1200">
        <a:solidFill>
          <a:schemeClr val="bg1"/>
        </a:solidFill>
        <a:latin typeface="Arial" charset="0"/>
        <a:ea typeface="MS Gothic" charset="-128"/>
        <a:cs typeface="+mn-cs"/>
      </a:defRPr>
    </a:lvl1pPr>
    <a:lvl2pPr marL="742950" indent="-285750" algn="l" defTabSz="457200" rtl="0" fontAlgn="base" hangingPunct="0">
      <a:lnSpc>
        <a:spcPct val="93000"/>
      </a:lnSpc>
      <a:spcBef>
        <a:spcPct val="0"/>
      </a:spcBef>
      <a:spcAft>
        <a:spcPct val="0"/>
      </a:spcAft>
      <a:buClr>
        <a:srgbClr val="000000"/>
      </a:buClr>
      <a:buSzPct val="100000"/>
      <a:buFont typeface="Times New Roman" pitchFamily="16" charset="0"/>
      <a:defRPr kern="1200">
        <a:solidFill>
          <a:schemeClr val="bg1"/>
        </a:solidFill>
        <a:latin typeface="Arial" charset="0"/>
        <a:ea typeface="MS Gothic" charset="-128"/>
        <a:cs typeface="+mn-cs"/>
      </a:defRPr>
    </a:lvl2pPr>
    <a:lvl3pPr marL="1143000" indent="-228600" algn="l" defTabSz="457200" rtl="0" fontAlgn="base" hangingPunct="0">
      <a:lnSpc>
        <a:spcPct val="93000"/>
      </a:lnSpc>
      <a:spcBef>
        <a:spcPct val="0"/>
      </a:spcBef>
      <a:spcAft>
        <a:spcPct val="0"/>
      </a:spcAft>
      <a:buClr>
        <a:srgbClr val="000000"/>
      </a:buClr>
      <a:buSzPct val="100000"/>
      <a:buFont typeface="Times New Roman" pitchFamily="16" charset="0"/>
      <a:defRPr kern="1200">
        <a:solidFill>
          <a:schemeClr val="bg1"/>
        </a:solidFill>
        <a:latin typeface="Arial" charset="0"/>
        <a:ea typeface="MS Gothic" charset="-128"/>
        <a:cs typeface="+mn-cs"/>
      </a:defRPr>
    </a:lvl3pPr>
    <a:lvl4pPr marL="1600200" indent="-228600" algn="l" defTabSz="457200" rtl="0" fontAlgn="base" hangingPunct="0">
      <a:lnSpc>
        <a:spcPct val="93000"/>
      </a:lnSpc>
      <a:spcBef>
        <a:spcPct val="0"/>
      </a:spcBef>
      <a:spcAft>
        <a:spcPct val="0"/>
      </a:spcAft>
      <a:buClr>
        <a:srgbClr val="000000"/>
      </a:buClr>
      <a:buSzPct val="100000"/>
      <a:buFont typeface="Times New Roman" pitchFamily="16" charset="0"/>
      <a:defRPr kern="1200">
        <a:solidFill>
          <a:schemeClr val="bg1"/>
        </a:solidFill>
        <a:latin typeface="Arial" charset="0"/>
        <a:ea typeface="MS Gothic" charset="-128"/>
        <a:cs typeface="+mn-cs"/>
      </a:defRPr>
    </a:lvl4pPr>
    <a:lvl5pPr marL="2057400" indent="-228600" algn="l" defTabSz="457200" rtl="0" fontAlgn="base" hangingPunct="0">
      <a:lnSpc>
        <a:spcPct val="93000"/>
      </a:lnSpc>
      <a:spcBef>
        <a:spcPct val="0"/>
      </a:spcBef>
      <a:spcAft>
        <a:spcPct val="0"/>
      </a:spcAft>
      <a:buClr>
        <a:srgbClr val="000000"/>
      </a:buClr>
      <a:buSzPct val="100000"/>
      <a:buFont typeface="Times New Roman" pitchFamily="16" charset="0"/>
      <a:defRPr kern="1200">
        <a:solidFill>
          <a:schemeClr val="bg1"/>
        </a:solidFill>
        <a:latin typeface="Arial" charset="0"/>
        <a:ea typeface="MS Gothic" charset="-128"/>
        <a:cs typeface="+mn-cs"/>
      </a:defRPr>
    </a:lvl5pPr>
    <a:lvl6pPr marL="2286000" algn="l" defTabSz="914400" rtl="0" eaLnBrk="1" latinLnBrk="0" hangingPunct="1">
      <a:defRPr kern="1200">
        <a:solidFill>
          <a:schemeClr val="bg1"/>
        </a:solidFill>
        <a:latin typeface="Arial" charset="0"/>
        <a:ea typeface="MS Gothic" charset="-128"/>
        <a:cs typeface="+mn-cs"/>
      </a:defRPr>
    </a:lvl6pPr>
    <a:lvl7pPr marL="2743200" algn="l" defTabSz="914400" rtl="0" eaLnBrk="1" latinLnBrk="0" hangingPunct="1">
      <a:defRPr kern="1200">
        <a:solidFill>
          <a:schemeClr val="bg1"/>
        </a:solidFill>
        <a:latin typeface="Arial" charset="0"/>
        <a:ea typeface="MS Gothic" charset="-128"/>
        <a:cs typeface="+mn-cs"/>
      </a:defRPr>
    </a:lvl7pPr>
    <a:lvl8pPr marL="3200400" algn="l" defTabSz="914400" rtl="0" eaLnBrk="1" latinLnBrk="0" hangingPunct="1">
      <a:defRPr kern="1200">
        <a:solidFill>
          <a:schemeClr val="bg1"/>
        </a:solidFill>
        <a:latin typeface="Arial" charset="0"/>
        <a:ea typeface="MS Gothic" charset="-128"/>
        <a:cs typeface="+mn-cs"/>
      </a:defRPr>
    </a:lvl8pPr>
    <a:lvl9pPr marL="3657600" algn="l" defTabSz="914400" rtl="0" eaLnBrk="1" latinLnBrk="0" hangingPunct="1">
      <a:defRPr kern="1200">
        <a:solidFill>
          <a:schemeClr val="bg1"/>
        </a:solidFill>
        <a:latin typeface="Arial" charset="0"/>
        <a:ea typeface="MS Gothic"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showPr>
  <p:clrMru>
    <a:srgbClr val="FF9933"/>
    <a:srgbClr val="7A0000"/>
    <a:srgbClr val="080808"/>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375" autoAdjust="0"/>
    <p:restoredTop sz="94660"/>
  </p:normalViewPr>
  <p:slideViewPr>
    <p:cSldViewPr>
      <p:cViewPr varScale="1">
        <p:scale>
          <a:sx n="47" d="100"/>
          <a:sy n="47" d="100"/>
        </p:scale>
        <p:origin x="-802" y="-91"/>
      </p:cViewPr>
      <p:guideLst>
        <p:guide orient="horz" pos="2160"/>
        <p:guide pos="2880"/>
      </p:guideLst>
    </p:cSldViewPr>
  </p:slideViewPr>
  <p:outlineViewPr>
    <p:cViewPr varScale="1">
      <p:scale>
        <a:sx n="170" d="200"/>
        <a:sy n="170" d="200"/>
      </p:scale>
      <p:origin x="-780" y="-84"/>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68" d="100"/>
          <a:sy n="68" d="100"/>
        </p:scale>
        <p:origin x="-2622" y="-10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F900399-2329-4B99-8FB2-57F98EEC84AE}" type="datetimeFigureOut">
              <a:rPr lang="en-US" smtClean="0"/>
              <a:pPr/>
              <a:t>8/11/2016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589F87F-1659-4DEC-9B9D-D829FEE3DC41}"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3" name="AutoShape 1"/>
          <p:cNvSpPr>
            <a:spLocks noChangeArrowheads="1"/>
          </p:cNvSpPr>
          <p:nvPr/>
        </p:nvSpPr>
        <p:spPr bwMode="auto">
          <a:xfrm>
            <a:off x="0" y="0"/>
            <a:ext cx="6858000" cy="9144000"/>
          </a:xfrm>
          <a:prstGeom prst="roundRect">
            <a:avLst>
              <a:gd name="adj" fmla="val 23"/>
            </a:avLst>
          </a:prstGeom>
          <a:solidFill>
            <a:srgbClr val="FFFFFF"/>
          </a:solidFill>
          <a:ln w="9360">
            <a:noFill/>
            <a:miter lim="800000"/>
            <a:headEnd/>
            <a:tailEnd/>
          </a:ln>
          <a:effectLst/>
        </p:spPr>
        <p:txBody>
          <a:bodyPr wrap="none" anchor="ctr"/>
          <a:lstStyle/>
          <a:p>
            <a:pPr>
              <a:defRPr/>
            </a:pPr>
            <a:endParaRPr lang="en-US"/>
          </a:p>
        </p:txBody>
      </p:sp>
      <p:sp>
        <p:nvSpPr>
          <p:cNvPr id="28675" name="Rectangle 2"/>
          <p:cNvSpPr>
            <a:spLocks noGrp="1" noRot="1" noChangeAspect="1" noChangeArrowheads="1"/>
          </p:cNvSpPr>
          <p:nvPr>
            <p:ph type="sldImg"/>
          </p:nvPr>
        </p:nvSpPr>
        <p:spPr bwMode="auto">
          <a:xfrm>
            <a:off x="1371600" y="763588"/>
            <a:ext cx="5026025" cy="3768725"/>
          </a:xfrm>
          <a:prstGeom prst="rect">
            <a:avLst/>
          </a:prstGeom>
          <a:noFill/>
          <a:ln w="9525">
            <a:noFill/>
            <a:round/>
            <a:headEnd/>
            <a:tailEnd/>
          </a:ln>
        </p:spPr>
      </p:sp>
      <p:sp>
        <p:nvSpPr>
          <p:cNvPr id="3075" name="Rectangle 3"/>
          <p:cNvSpPr>
            <a:spLocks noGrp="1" noChangeArrowheads="1"/>
          </p:cNvSpPr>
          <p:nvPr>
            <p:ph type="body"/>
          </p:nvPr>
        </p:nvSpPr>
        <p:spPr bwMode="auto">
          <a:xfrm>
            <a:off x="777875" y="4776788"/>
            <a:ext cx="6215063" cy="4522787"/>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p>
            <a:pPr lvl="0"/>
            <a:endParaRPr lang="en-US" noProof="0" smtClean="0"/>
          </a:p>
        </p:txBody>
      </p:sp>
      <p:sp>
        <p:nvSpPr>
          <p:cNvPr id="3076" name="Rectangle 4"/>
          <p:cNvSpPr>
            <a:spLocks noGrp="1" noChangeArrowheads="1"/>
          </p:cNvSpPr>
          <p:nvPr>
            <p:ph type="hdr"/>
          </p:nvPr>
        </p:nvSpPr>
        <p:spPr bwMode="auto">
          <a:xfrm>
            <a:off x="0" y="0"/>
            <a:ext cx="3370263" cy="500063"/>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lvl1pPr>
              <a:lnSpc>
                <a:spcPct val="95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000000"/>
                </a:solidFill>
                <a:latin typeface="Times New Roman" pitchFamily="16" charset="0"/>
              </a:defRPr>
            </a:lvl1pPr>
          </a:lstStyle>
          <a:p>
            <a:pPr>
              <a:defRPr/>
            </a:pPr>
            <a:endParaRPr lang="en-US"/>
          </a:p>
        </p:txBody>
      </p:sp>
      <p:sp>
        <p:nvSpPr>
          <p:cNvPr id="3077" name="Rectangle 5"/>
          <p:cNvSpPr>
            <a:spLocks noGrp="1" noChangeArrowheads="1"/>
          </p:cNvSpPr>
          <p:nvPr>
            <p:ph type="dt"/>
          </p:nvPr>
        </p:nvSpPr>
        <p:spPr bwMode="auto">
          <a:xfrm>
            <a:off x="4398963" y="0"/>
            <a:ext cx="3370262" cy="500063"/>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lvl1pPr algn="r">
              <a:lnSpc>
                <a:spcPct val="95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000000"/>
                </a:solidFill>
                <a:latin typeface="Times New Roman" pitchFamily="16" charset="0"/>
              </a:defRPr>
            </a:lvl1pPr>
          </a:lstStyle>
          <a:p>
            <a:pPr>
              <a:defRPr/>
            </a:pPr>
            <a:endParaRPr lang="en-US"/>
          </a:p>
        </p:txBody>
      </p:sp>
      <p:sp>
        <p:nvSpPr>
          <p:cNvPr id="3078" name="Rectangle 6"/>
          <p:cNvSpPr>
            <a:spLocks noGrp="1" noChangeArrowheads="1"/>
          </p:cNvSpPr>
          <p:nvPr>
            <p:ph type="ftr"/>
          </p:nvPr>
        </p:nvSpPr>
        <p:spPr bwMode="auto">
          <a:xfrm>
            <a:off x="0" y="9555163"/>
            <a:ext cx="3370263" cy="500062"/>
          </a:xfrm>
          <a:prstGeom prst="rect">
            <a:avLst/>
          </a:prstGeom>
          <a:noFill/>
          <a:ln w="9525">
            <a:noFill/>
            <a:round/>
            <a:headEnd/>
            <a:tailEnd/>
          </a:ln>
          <a:effectLst/>
        </p:spPr>
        <p:txBody>
          <a:bodyPr vert="horz" wrap="square" lIns="0" tIns="0" rIns="0" bIns="0" numCol="1" anchor="b" anchorCtr="0" compatLnSpc="1">
            <a:prstTxWarp prst="textNoShape">
              <a:avLst/>
            </a:prstTxWarp>
          </a:bodyPr>
          <a:lstStyle>
            <a:lvl1pPr>
              <a:lnSpc>
                <a:spcPct val="95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000000"/>
                </a:solidFill>
                <a:latin typeface="Times New Roman" pitchFamily="16" charset="0"/>
              </a:defRPr>
            </a:lvl1pPr>
          </a:lstStyle>
          <a:p>
            <a:pPr>
              <a:defRPr/>
            </a:pPr>
            <a:endParaRPr lang="en-US"/>
          </a:p>
        </p:txBody>
      </p:sp>
      <p:sp>
        <p:nvSpPr>
          <p:cNvPr id="3079" name="Rectangle 7"/>
          <p:cNvSpPr>
            <a:spLocks noGrp="1" noChangeArrowheads="1"/>
          </p:cNvSpPr>
          <p:nvPr>
            <p:ph type="sldNum"/>
          </p:nvPr>
        </p:nvSpPr>
        <p:spPr bwMode="auto">
          <a:xfrm>
            <a:off x="4398963" y="9555163"/>
            <a:ext cx="3370262" cy="500062"/>
          </a:xfrm>
          <a:prstGeom prst="rect">
            <a:avLst/>
          </a:prstGeom>
          <a:noFill/>
          <a:ln w="9525">
            <a:noFill/>
            <a:round/>
            <a:headEnd/>
            <a:tailEnd/>
          </a:ln>
          <a:effectLst/>
        </p:spPr>
        <p:txBody>
          <a:bodyPr vert="horz" wrap="square" lIns="0" tIns="0" rIns="0" bIns="0" numCol="1" anchor="b" anchorCtr="0" compatLnSpc="1">
            <a:prstTxWarp prst="textNoShape">
              <a:avLst/>
            </a:prstTxWarp>
          </a:bodyPr>
          <a:lstStyle>
            <a:lvl1pPr algn="r">
              <a:lnSpc>
                <a:spcPct val="95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000000"/>
                </a:solidFill>
                <a:latin typeface="Times New Roman" pitchFamily="16" charset="0"/>
              </a:defRPr>
            </a:lvl1pPr>
          </a:lstStyle>
          <a:p>
            <a:pPr>
              <a:defRPr/>
            </a:pPr>
            <a:fld id="{9089E40E-97E6-4F56-A83C-455555C41C1B}"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1pPr>
    <a:lvl2pPr marL="742950" indent="-285750" algn="l" defTabSz="457200"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2pPr>
    <a:lvl3pPr marL="1143000" indent="-228600" algn="l" defTabSz="457200"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3pPr>
    <a:lvl4pPr marL="1600200" indent="-228600" algn="l" defTabSz="457200"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4pPr>
    <a:lvl5pPr marL="2057400" indent="-228600" algn="l" defTabSz="457200"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9698" name="Rectangle 7"/>
          <p:cNvSpPr>
            <a:spLocks noGrp="1" noChangeArrowheads="1"/>
          </p:cNvSpPr>
          <p:nvPr>
            <p:ph type="sldNum" sz="quarter"/>
          </p:nvPr>
        </p:nvSpPr>
        <p:spPr>
          <a:noFill/>
        </p:spPr>
        <p:txBody>
          <a:bodyPr/>
          <a:lstStyle/>
          <a:p>
            <a:fld id="{FA51E857-329A-4AAC-A492-81F3893FA826}" type="slidenum">
              <a:rPr lang="en-US" smtClean="0"/>
              <a:pPr/>
              <a:t>1</a:t>
            </a:fld>
            <a:endParaRPr lang="en-US" smtClean="0"/>
          </a:p>
        </p:txBody>
      </p:sp>
      <p:sp>
        <p:nvSpPr>
          <p:cNvPr id="29699" name="Text Box 1"/>
          <p:cNvSpPr txBox="1">
            <a:spLocks noChangeArrowheads="1"/>
          </p:cNvSpPr>
          <p:nvPr/>
        </p:nvSpPr>
        <p:spPr bwMode="auto">
          <a:xfrm>
            <a:off x="1371600" y="763588"/>
            <a:ext cx="5029200" cy="3771900"/>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29700" name="Rectangle 2"/>
          <p:cNvSpPr>
            <a:spLocks noGrp="1" noChangeArrowheads="1"/>
          </p:cNvSpPr>
          <p:nvPr>
            <p:ph type="body"/>
          </p:nvPr>
        </p:nvSpPr>
        <p:spPr>
          <a:xfrm>
            <a:off x="777875" y="4776788"/>
            <a:ext cx="6216650" cy="4525962"/>
          </a:xfrm>
          <a:noFill/>
          <a:ln/>
        </p:spPr>
        <p:txBody>
          <a:bodyPr wrap="none" anchor="ctr"/>
          <a:lstStyle/>
          <a:p>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2</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a:t>
            </a:fld>
            <a:endParaRPr lang="en-US">
              <a:solidFill>
                <a:srgbClr val="000000"/>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3</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a:t>
            </a:fld>
            <a:endParaRPr lang="en-US">
              <a:solidFill>
                <a:srgbClr val="000000"/>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4</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4</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4</a:t>
            </a:fld>
            <a:endParaRPr lang="en-US">
              <a:solidFill>
                <a:srgbClr val="000000"/>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5</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5</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5</a:t>
            </a:fld>
            <a:endParaRPr lang="en-US">
              <a:solidFill>
                <a:srgbClr val="000000"/>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6</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6</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6</a:t>
            </a:fld>
            <a:endParaRPr lang="en-US">
              <a:solidFill>
                <a:srgbClr val="000000"/>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7</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7</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7</a:t>
            </a:fld>
            <a:endParaRPr lang="en-US">
              <a:solidFill>
                <a:srgbClr val="000000"/>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8</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8</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8</a:t>
            </a:fld>
            <a:endParaRPr lang="en-US">
              <a:solidFill>
                <a:srgbClr val="000000"/>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9</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9</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9</a:t>
            </a:fld>
            <a:endParaRPr lang="en-US">
              <a:solidFill>
                <a:srgbClr val="000000"/>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10</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10</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10</a:t>
            </a:fld>
            <a:endParaRPr lang="en-US">
              <a:solidFill>
                <a:srgbClr val="000000"/>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11</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11</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11</a:t>
            </a:fld>
            <a:endParaRPr lang="en-US">
              <a:solidFill>
                <a:srgbClr val="000000"/>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12</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12</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12</a:t>
            </a:fld>
            <a:endParaRPr lang="en-US">
              <a:solidFill>
                <a:srgbClr val="000000"/>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13</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13</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13</a:t>
            </a:fld>
            <a:endParaRPr lang="en-US">
              <a:solidFill>
                <a:srgbClr val="000000"/>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9698" name="Rectangle 7"/>
          <p:cNvSpPr>
            <a:spLocks noGrp="1" noChangeArrowheads="1"/>
          </p:cNvSpPr>
          <p:nvPr>
            <p:ph type="sldNum" sz="quarter"/>
          </p:nvPr>
        </p:nvSpPr>
        <p:spPr>
          <a:noFill/>
        </p:spPr>
        <p:txBody>
          <a:bodyPr/>
          <a:lstStyle/>
          <a:p>
            <a:fld id="{FA51E857-329A-4AAC-A492-81F3893FA826}" type="slidenum">
              <a:rPr lang="en-US" smtClean="0"/>
              <a:pPr/>
              <a:t>14</a:t>
            </a:fld>
            <a:endParaRPr lang="en-US" smtClean="0"/>
          </a:p>
        </p:txBody>
      </p:sp>
      <p:sp>
        <p:nvSpPr>
          <p:cNvPr id="29699" name="Text Box 1"/>
          <p:cNvSpPr txBox="1">
            <a:spLocks noChangeArrowheads="1"/>
          </p:cNvSpPr>
          <p:nvPr/>
        </p:nvSpPr>
        <p:spPr bwMode="auto">
          <a:xfrm>
            <a:off x="1371600" y="763588"/>
            <a:ext cx="5029200" cy="3771900"/>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29700" name="Rectangle 2"/>
          <p:cNvSpPr>
            <a:spLocks noGrp="1" noChangeArrowheads="1"/>
          </p:cNvSpPr>
          <p:nvPr>
            <p:ph type="body"/>
          </p:nvPr>
        </p:nvSpPr>
        <p:spPr>
          <a:xfrm>
            <a:off x="777875" y="4776788"/>
            <a:ext cx="6216650" cy="4525962"/>
          </a:xfrm>
          <a:noFill/>
          <a:ln/>
        </p:spPr>
        <p:txBody>
          <a:bodyPr wrap="none" anchor="ctr"/>
          <a:lstStyle/>
          <a:p>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15</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15</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15</a:t>
            </a:fld>
            <a:endParaRPr lang="en-US">
              <a:solidFill>
                <a:srgbClr val="000000"/>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16</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16</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16</a:t>
            </a:fld>
            <a:endParaRPr lang="en-US">
              <a:solidFill>
                <a:srgbClr val="000000"/>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17</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17</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17</a:t>
            </a:fld>
            <a:endParaRPr lang="en-US">
              <a:solidFill>
                <a:srgbClr val="000000"/>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18</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18</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18</a:t>
            </a:fld>
            <a:endParaRPr lang="en-US">
              <a:solidFill>
                <a:srgbClr val="000000"/>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19</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19</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19</a:t>
            </a:fld>
            <a:endParaRPr lang="en-US">
              <a:solidFill>
                <a:srgbClr val="000000"/>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20</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20</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20</a:t>
            </a:fld>
            <a:endParaRPr lang="en-US">
              <a:solidFill>
                <a:srgbClr val="000000"/>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21</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21</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21</a:t>
            </a:fld>
            <a:endParaRPr lang="en-US">
              <a:solidFill>
                <a:srgbClr val="000000"/>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22</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22</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22</a:t>
            </a:fld>
            <a:endParaRPr lang="en-US">
              <a:solidFill>
                <a:srgbClr val="000000"/>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23</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23</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23</a:t>
            </a:fld>
            <a:endParaRPr lang="en-US">
              <a:solidFill>
                <a:srgbClr val="000000"/>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24</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24</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24</a:t>
            </a:fld>
            <a:endParaRPr lang="en-US">
              <a:solidFill>
                <a:srgbClr val="000000"/>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25</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25</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25</a:t>
            </a:fld>
            <a:endParaRPr lang="en-US">
              <a:solidFill>
                <a:srgbClr val="000000"/>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26</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26</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26</a:t>
            </a:fld>
            <a:endParaRPr lang="en-US">
              <a:solidFill>
                <a:srgbClr val="000000"/>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27</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27</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27</a:t>
            </a:fld>
            <a:endParaRPr lang="en-US">
              <a:solidFill>
                <a:srgbClr val="000000"/>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28</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28</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28</a:t>
            </a:fld>
            <a:endParaRPr lang="en-US">
              <a:solidFill>
                <a:srgbClr val="000000"/>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29</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29</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29</a:t>
            </a:fld>
            <a:endParaRPr lang="en-US">
              <a:solidFill>
                <a:srgbClr val="000000"/>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30</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30</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30</a:t>
            </a:fld>
            <a:endParaRPr lang="en-US">
              <a:solidFill>
                <a:srgbClr val="000000"/>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31</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31</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31</a:t>
            </a:fld>
            <a:endParaRPr lang="en-US">
              <a:solidFill>
                <a:srgbClr val="000000"/>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32</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32</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32</a:t>
            </a:fld>
            <a:endParaRPr lang="en-US">
              <a:solidFill>
                <a:srgbClr val="000000"/>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33</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33</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33</a:t>
            </a:fld>
            <a:endParaRPr lang="en-US">
              <a:solidFill>
                <a:srgbClr val="000000"/>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34</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34</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34</a:t>
            </a:fld>
            <a:endParaRPr lang="en-US">
              <a:solidFill>
                <a:srgbClr val="000000"/>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35</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35</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35</a:t>
            </a:fld>
            <a:endParaRPr lang="en-US">
              <a:solidFill>
                <a:srgbClr val="000000"/>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36</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36</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36</a:t>
            </a:fld>
            <a:endParaRPr lang="en-US">
              <a:solidFill>
                <a:srgbClr val="000000"/>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37</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37</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37</a:t>
            </a:fld>
            <a:endParaRPr lang="en-US">
              <a:solidFill>
                <a:srgbClr val="000000"/>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38</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38</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38</a:t>
            </a:fld>
            <a:endParaRPr lang="en-US">
              <a:solidFill>
                <a:srgbClr val="000000"/>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39</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39</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39</a:t>
            </a:fld>
            <a:endParaRPr lang="en-US">
              <a:solidFill>
                <a:srgbClr val="000000"/>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4274" name="Rectangle 7"/>
          <p:cNvSpPr>
            <a:spLocks noGrp="1" noChangeArrowheads="1"/>
          </p:cNvSpPr>
          <p:nvPr>
            <p:ph type="sldNum" sz="quarter"/>
          </p:nvPr>
        </p:nvSpPr>
        <p:spPr>
          <a:noFill/>
        </p:spPr>
        <p:txBody>
          <a:bodyPr/>
          <a:lstStyle/>
          <a:p>
            <a:fld id="{FED4EEB5-956E-4A4B-AD36-625C15688E39}" type="slidenum">
              <a:rPr lang="en-US" smtClean="0"/>
              <a:pPr/>
              <a:t>40</a:t>
            </a:fld>
            <a:endParaRPr lang="en-US" smtClean="0"/>
          </a:p>
        </p:txBody>
      </p:sp>
      <p:sp>
        <p:nvSpPr>
          <p:cNvPr id="54275" name="Text Box 1"/>
          <p:cNvSpPr txBox="1">
            <a:spLocks noChangeArrowheads="1"/>
          </p:cNvSpPr>
          <p:nvPr/>
        </p:nvSpPr>
        <p:spPr bwMode="auto">
          <a:xfrm>
            <a:off x="1371600" y="763588"/>
            <a:ext cx="5029200" cy="3771900"/>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54276" name="Rectangle 2"/>
          <p:cNvSpPr>
            <a:spLocks noGrp="1" noChangeArrowheads="1"/>
          </p:cNvSpPr>
          <p:nvPr>
            <p:ph type="body"/>
          </p:nvPr>
        </p:nvSpPr>
        <p:spPr>
          <a:xfrm>
            <a:off x="777875" y="4776788"/>
            <a:ext cx="6216650" cy="4525962"/>
          </a:xfrm>
          <a:noFill/>
          <a:ln/>
        </p:spPr>
        <p:txBody>
          <a:bodyPr wrap="none" anchor="ctr"/>
          <a:lstStyle/>
          <a:p>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pPr>
              <a:defRPr/>
            </a:pPr>
            <a:r>
              <a:rPr lang="en-US" smtClean="0"/>
              <a:t>5/5/16</a:t>
            </a:r>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pPr>
              <a:defRPr/>
            </a:pPr>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pPr>
              <a:defRPr/>
            </a:pPr>
            <a:fld id="{190F72FC-0998-487E-A0C5-417C428D36A7}" type="slidenum">
              <a:rPr lang="en-US" smtClean="0"/>
              <a:pPr>
                <a:defRPr/>
              </a:pPr>
              <a:t>‹#›</a:t>
            </a:fld>
            <a:fld id="{7790F671-FAEA-488A-9D17-9AD964C762DE}" type="slidenum">
              <a:rPr lang="en-US" smtClean="0"/>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pPr>
              <a:defRPr/>
            </a:pPr>
            <a:r>
              <a:rPr lang="en-US" smtClean="0"/>
              <a:t>5/5/16</a:t>
            </a:r>
            <a:endParaRPr lang="en-US"/>
          </a:p>
        </p:txBody>
      </p:sp>
      <p:sp>
        <p:nvSpPr>
          <p:cNvPr id="5" name="Footer Placeholder 4"/>
          <p:cNvSpPr>
            <a:spLocks noGrp="1"/>
          </p:cNvSpPr>
          <p:nvPr>
            <p:ph type="ftr" sz="quarter" idx="11"/>
          </p:nvPr>
        </p:nvSpPr>
        <p:spPr/>
        <p:txBody>
          <a:bodyPr/>
          <a:lstStyle>
            <a:extLst/>
          </a:lstStyle>
          <a:p>
            <a:pPr>
              <a:defRPr/>
            </a:pPr>
            <a:endParaRPr lang="en-US"/>
          </a:p>
        </p:txBody>
      </p:sp>
      <p:sp>
        <p:nvSpPr>
          <p:cNvPr id="6" name="Slide Number Placeholder 5"/>
          <p:cNvSpPr>
            <a:spLocks noGrp="1"/>
          </p:cNvSpPr>
          <p:nvPr>
            <p:ph type="sldNum" sz="quarter" idx="12"/>
          </p:nvPr>
        </p:nvSpPr>
        <p:spPr/>
        <p:txBody>
          <a:bodyPr/>
          <a:lstStyle>
            <a:extLst/>
          </a:lstStyle>
          <a:p>
            <a:pPr>
              <a:defRPr/>
            </a:pPr>
            <a:fld id="{A4C3EFA3-4554-41D6-8F26-823A96110590}" type="slidenum">
              <a:rPr lang="en-US" smtClean="0"/>
              <a:pPr>
                <a:defRPr/>
              </a:pPr>
              <a:t>‹#›</a:t>
            </a:fld>
            <a:fld id="{CF336591-98F7-4CBE-8BA7-DEABE7F0B6ED}" type="slidenum">
              <a:rPr lang="en-US" smtClean="0"/>
              <a:pPr>
                <a:defRPr/>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pPr>
              <a:defRPr/>
            </a:pPr>
            <a:r>
              <a:rPr lang="en-US" smtClean="0"/>
              <a:t>5/5/16</a:t>
            </a:r>
            <a:endParaRPr lang="en-US"/>
          </a:p>
        </p:txBody>
      </p:sp>
      <p:sp>
        <p:nvSpPr>
          <p:cNvPr id="5" name="Footer Placeholder 4"/>
          <p:cNvSpPr>
            <a:spLocks noGrp="1"/>
          </p:cNvSpPr>
          <p:nvPr>
            <p:ph type="ftr" sz="quarter" idx="11"/>
          </p:nvPr>
        </p:nvSpPr>
        <p:spPr/>
        <p:txBody>
          <a:bodyPr/>
          <a:lstStyle>
            <a:extLst/>
          </a:lstStyle>
          <a:p>
            <a:pPr>
              <a:defRPr/>
            </a:pPr>
            <a:endParaRPr lang="en-US"/>
          </a:p>
        </p:txBody>
      </p:sp>
      <p:sp>
        <p:nvSpPr>
          <p:cNvPr id="6" name="Slide Number Placeholder 5"/>
          <p:cNvSpPr>
            <a:spLocks noGrp="1"/>
          </p:cNvSpPr>
          <p:nvPr>
            <p:ph type="sldNum" sz="quarter" idx="12"/>
          </p:nvPr>
        </p:nvSpPr>
        <p:spPr/>
        <p:txBody>
          <a:bodyPr/>
          <a:lstStyle>
            <a:extLst/>
          </a:lstStyle>
          <a:p>
            <a:pPr>
              <a:defRPr/>
            </a:pPr>
            <a:fld id="{333FD469-5BCF-40F7-B960-C70C7A5318C9}" type="slidenum">
              <a:rPr lang="en-US" smtClean="0"/>
              <a:pPr>
                <a:defRPr/>
              </a:pPr>
              <a:t>‹#›</a:t>
            </a:fld>
            <a:fld id="{F8AD7B8C-98DA-4A39-B1C2-5BA61ED347EF}" type="slidenum">
              <a:rPr lang="en-US" smtClean="0"/>
              <a:pPr>
                <a:defRPr/>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pPr>
              <a:defRPr/>
            </a:pPr>
            <a:r>
              <a:rPr lang="en-US" smtClean="0"/>
              <a:t>5/5/16</a:t>
            </a:r>
            <a:endParaRPr lang="en-US"/>
          </a:p>
        </p:txBody>
      </p:sp>
      <p:sp>
        <p:nvSpPr>
          <p:cNvPr id="6" name="Footer Placeholder 5"/>
          <p:cNvSpPr>
            <a:spLocks noGrp="1"/>
          </p:cNvSpPr>
          <p:nvPr>
            <p:ph type="ftr" sz="quarter" idx="11"/>
          </p:nvPr>
        </p:nvSpPr>
        <p:spPr/>
        <p:txBody>
          <a:bodyPr/>
          <a:lstStyle>
            <a:extLst/>
          </a:lstStyle>
          <a:p>
            <a:pPr>
              <a:defRPr/>
            </a:pPr>
            <a:endParaRPr lang="en-US"/>
          </a:p>
        </p:txBody>
      </p:sp>
      <p:sp>
        <p:nvSpPr>
          <p:cNvPr id="7" name="Slide Number Placeholder 6"/>
          <p:cNvSpPr>
            <a:spLocks noGrp="1"/>
          </p:cNvSpPr>
          <p:nvPr>
            <p:ph type="sldNum" sz="quarter" idx="12"/>
          </p:nvPr>
        </p:nvSpPr>
        <p:spPr/>
        <p:txBody>
          <a:bodyPr/>
          <a:lstStyle>
            <a:extLst/>
          </a:lstStyle>
          <a:p>
            <a:pPr>
              <a:defRPr/>
            </a:pPr>
            <a:fld id="{AEB04E52-C25A-4C6D-9E63-03FE8AB3A9BD}" type="slidenum">
              <a:rPr lang="en-US" smtClean="0"/>
              <a:pPr>
                <a:defRPr/>
              </a:pPr>
              <a:t>‹#›</a:t>
            </a:fld>
            <a:fld id="{503D19B2-834A-45AF-B879-09623520C9AF}" type="slidenum">
              <a:rPr lang="en-US" smtClean="0"/>
              <a:pPr>
                <a:defRPr/>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pPr>
              <a:defRPr/>
            </a:pPr>
            <a:r>
              <a:rPr lang="en-US" smtClean="0"/>
              <a:t>5/5/16</a:t>
            </a:r>
            <a:endParaRPr lang="en-US"/>
          </a:p>
        </p:txBody>
      </p:sp>
      <p:sp>
        <p:nvSpPr>
          <p:cNvPr id="8" name="Footer Placeholder 7"/>
          <p:cNvSpPr>
            <a:spLocks noGrp="1"/>
          </p:cNvSpPr>
          <p:nvPr>
            <p:ph type="ftr" sz="quarter" idx="11"/>
          </p:nvPr>
        </p:nvSpPr>
        <p:spPr/>
        <p:txBody>
          <a:bodyPr/>
          <a:lstStyle>
            <a:extLst/>
          </a:lstStyle>
          <a:p>
            <a:pPr>
              <a:defRPr/>
            </a:pPr>
            <a:endParaRPr lang="en-US"/>
          </a:p>
        </p:txBody>
      </p:sp>
      <p:sp>
        <p:nvSpPr>
          <p:cNvPr id="9" name="Slide Number Placeholder 8"/>
          <p:cNvSpPr>
            <a:spLocks noGrp="1"/>
          </p:cNvSpPr>
          <p:nvPr>
            <p:ph type="sldNum" sz="quarter" idx="12"/>
          </p:nvPr>
        </p:nvSpPr>
        <p:spPr/>
        <p:txBody>
          <a:bodyPr/>
          <a:lstStyle>
            <a:extLst/>
          </a:lstStyle>
          <a:p>
            <a:pPr>
              <a:defRPr/>
            </a:pPr>
            <a:fld id="{EC1B69FD-57EA-47A7-801F-5B19B1F8B9C1}" type="slidenum">
              <a:rPr lang="en-US" smtClean="0"/>
              <a:pPr>
                <a:defRPr/>
              </a:pPr>
              <a:t>‹#›</a:t>
            </a:fld>
            <a:fld id="{03FA898E-BB2E-4854-89B1-64853424474C}" type="slidenum">
              <a:rPr lang="en-US" smtClean="0"/>
              <a:pPr>
                <a:defRPr/>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pPr>
              <a:defRPr/>
            </a:pPr>
            <a:r>
              <a:rPr lang="en-US" smtClean="0"/>
              <a:t>5/5/16</a:t>
            </a:r>
            <a:endParaRPr lang="en-US"/>
          </a:p>
        </p:txBody>
      </p:sp>
      <p:sp>
        <p:nvSpPr>
          <p:cNvPr id="4" name="Footer Placeholder 3"/>
          <p:cNvSpPr>
            <a:spLocks noGrp="1"/>
          </p:cNvSpPr>
          <p:nvPr>
            <p:ph type="ftr" sz="quarter" idx="11"/>
          </p:nvPr>
        </p:nvSpPr>
        <p:spPr/>
        <p:txBody>
          <a:bodyPr/>
          <a:lstStyle>
            <a:extLst/>
          </a:lstStyle>
          <a:p>
            <a:pPr>
              <a:defRPr/>
            </a:pPr>
            <a:endParaRPr lang="en-US"/>
          </a:p>
        </p:txBody>
      </p:sp>
      <p:sp>
        <p:nvSpPr>
          <p:cNvPr id="5" name="Slide Number Placeholder 4"/>
          <p:cNvSpPr>
            <a:spLocks noGrp="1"/>
          </p:cNvSpPr>
          <p:nvPr>
            <p:ph type="sldNum" sz="quarter" idx="12"/>
          </p:nvPr>
        </p:nvSpPr>
        <p:spPr/>
        <p:txBody>
          <a:bodyPr/>
          <a:lstStyle>
            <a:extLst/>
          </a:lstStyle>
          <a:p>
            <a:pPr>
              <a:defRPr/>
            </a:pPr>
            <a:fld id="{03BFE633-6AA2-4987-BC01-22919CF88CDB}" type="slidenum">
              <a:rPr lang="en-US" smtClean="0"/>
              <a:pPr>
                <a:defRPr/>
              </a:pPr>
              <a:t>‹#›</a:t>
            </a:fld>
            <a:fld id="{F71F24BC-445D-4698-BFBD-8629A2D7ACE7}" type="slidenum">
              <a:rPr lang="en-US" smtClean="0"/>
              <a:pPr>
                <a:defRPr/>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pPr>
              <a:defRPr/>
            </a:pPr>
            <a:r>
              <a:rPr lang="en-US" smtClean="0"/>
              <a:t>5/5/16</a:t>
            </a:r>
            <a:endParaRPr lang="en-US"/>
          </a:p>
        </p:txBody>
      </p:sp>
      <p:sp>
        <p:nvSpPr>
          <p:cNvPr id="3" name="Footer Placeholder 2"/>
          <p:cNvSpPr>
            <a:spLocks noGrp="1"/>
          </p:cNvSpPr>
          <p:nvPr>
            <p:ph type="ftr" sz="quarter" idx="11"/>
          </p:nvPr>
        </p:nvSpPr>
        <p:spPr/>
        <p:txBody>
          <a:bodyPr/>
          <a:lstStyle>
            <a:extLst/>
          </a:lstStyle>
          <a:p>
            <a:pPr>
              <a:defRPr/>
            </a:pPr>
            <a:endParaRPr lang="en-US"/>
          </a:p>
        </p:txBody>
      </p:sp>
      <p:sp>
        <p:nvSpPr>
          <p:cNvPr id="4" name="Slide Number Placeholder 3"/>
          <p:cNvSpPr>
            <a:spLocks noGrp="1"/>
          </p:cNvSpPr>
          <p:nvPr>
            <p:ph type="sldNum" sz="quarter" idx="12"/>
          </p:nvPr>
        </p:nvSpPr>
        <p:spPr/>
        <p:txBody>
          <a:bodyPr/>
          <a:lstStyle>
            <a:extLst/>
          </a:lstStyle>
          <a:p>
            <a:pPr>
              <a:defRPr/>
            </a:pPr>
            <a:fld id="{1836DBCA-4DE6-417E-BC1F-3CD5BDC5E576}" type="slidenum">
              <a:rPr lang="en-US" smtClean="0"/>
              <a:pPr>
                <a:defRPr/>
              </a:pPr>
              <a:t>‹#›</a:t>
            </a:fld>
            <a:fld id="{39952BE6-9F2F-4918-A05D-4BD97DEDB965}" type="slidenum">
              <a:rPr lang="en-US" smtClean="0"/>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pPr>
              <a:defRPr/>
            </a:pPr>
            <a:r>
              <a:rPr lang="en-US" smtClean="0"/>
              <a:t>5/5/16</a:t>
            </a:r>
            <a:endParaRPr lang="en-US"/>
          </a:p>
        </p:txBody>
      </p:sp>
      <p:sp>
        <p:nvSpPr>
          <p:cNvPr id="6" name="Footer Placeholder 5"/>
          <p:cNvSpPr>
            <a:spLocks noGrp="1"/>
          </p:cNvSpPr>
          <p:nvPr>
            <p:ph type="ftr" sz="quarter" idx="11"/>
          </p:nvPr>
        </p:nvSpPr>
        <p:spPr/>
        <p:txBody>
          <a:bodyPr/>
          <a:lstStyle>
            <a:extLst/>
          </a:lstStyle>
          <a:p>
            <a:pPr>
              <a:defRPr/>
            </a:pPr>
            <a:endParaRPr lang="en-US"/>
          </a:p>
        </p:txBody>
      </p:sp>
      <p:sp>
        <p:nvSpPr>
          <p:cNvPr id="7" name="Slide Number Placeholder 6"/>
          <p:cNvSpPr>
            <a:spLocks noGrp="1"/>
          </p:cNvSpPr>
          <p:nvPr>
            <p:ph type="sldNum" sz="quarter" idx="12"/>
          </p:nvPr>
        </p:nvSpPr>
        <p:spPr/>
        <p:txBody>
          <a:bodyPr/>
          <a:lstStyle>
            <a:extLst/>
          </a:lstStyle>
          <a:p>
            <a:pPr>
              <a:defRPr/>
            </a:pPr>
            <a:fld id="{E3D3815D-5C4F-44CB-B994-BB32E96E4346}" type="slidenum">
              <a:rPr lang="en-US" smtClean="0"/>
              <a:pPr>
                <a:defRPr/>
              </a:pPr>
              <a:t>‹#›</a:t>
            </a:fld>
            <a:fld id="{893AF801-4B08-468A-9F7E-04BBF710D142}" type="slidenum">
              <a:rPr lang="en-US" smtClean="0"/>
              <a:pPr>
                <a:defRPr/>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pPr>
              <a:defRPr/>
            </a:pPr>
            <a:r>
              <a:rPr lang="en-US" smtClean="0"/>
              <a:t>5/5/16</a:t>
            </a:r>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pPr>
              <a:defRPr/>
            </a:pPr>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pPr>
              <a:defRPr/>
            </a:pPr>
            <a:fld id="{37AE93E5-8EE3-4CBB-BB44-CAD2B2F940D2}" type="slidenum">
              <a:rPr lang="en-US" smtClean="0"/>
              <a:pPr>
                <a:defRPr/>
              </a:pPr>
              <a:t>‹#›</a:t>
            </a:fld>
            <a:fld id="{BFB8A6F5-3F5B-4F4B-85F0-A2CF4FDAA15F}" type="slidenum">
              <a:rPr lang="en-US" smtClean="0"/>
              <a:pPr>
                <a:defRPr/>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pPr>
              <a:defRPr/>
            </a:pPr>
            <a:r>
              <a:rPr lang="en-US" smtClean="0"/>
              <a:t>5/5/16</a:t>
            </a:r>
            <a:endParaRPr lang="en-US"/>
          </a:p>
        </p:txBody>
      </p:sp>
      <p:sp>
        <p:nvSpPr>
          <p:cNvPr id="5" name="Footer Placeholder 4"/>
          <p:cNvSpPr>
            <a:spLocks noGrp="1"/>
          </p:cNvSpPr>
          <p:nvPr>
            <p:ph type="ftr" sz="quarter" idx="11"/>
          </p:nvPr>
        </p:nvSpPr>
        <p:spPr/>
        <p:txBody>
          <a:bodyPr/>
          <a:lstStyle>
            <a:extLst/>
          </a:lstStyle>
          <a:p>
            <a:pPr>
              <a:defRPr/>
            </a:pPr>
            <a:endParaRPr lang="en-US"/>
          </a:p>
        </p:txBody>
      </p:sp>
      <p:sp>
        <p:nvSpPr>
          <p:cNvPr id="6" name="Slide Number Placeholder 5"/>
          <p:cNvSpPr>
            <a:spLocks noGrp="1"/>
          </p:cNvSpPr>
          <p:nvPr>
            <p:ph type="sldNum" sz="quarter" idx="12"/>
          </p:nvPr>
        </p:nvSpPr>
        <p:spPr/>
        <p:txBody>
          <a:bodyPr/>
          <a:lstStyle>
            <a:extLst/>
          </a:lstStyle>
          <a:p>
            <a:pPr>
              <a:defRPr/>
            </a:pPr>
            <a:fld id="{A550B5B3-4431-4B22-828F-38D9100CF3A7}" type="slidenum">
              <a:rPr lang="en-US" smtClean="0"/>
              <a:pPr>
                <a:defRPr/>
              </a:pPr>
              <a:t>‹#›</a:t>
            </a:fld>
            <a:fld id="{87C467C3-220E-4AA6-81C5-9FE4380F9C60}" type="slidenum">
              <a:rPr lang="en-US" smtClean="0"/>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pPr>
              <a:defRPr/>
            </a:pPr>
            <a:r>
              <a:rPr lang="en-US" smtClean="0"/>
              <a:t>5/5/16</a:t>
            </a:r>
            <a:endParaRPr lang="en-US"/>
          </a:p>
        </p:txBody>
      </p:sp>
      <p:sp>
        <p:nvSpPr>
          <p:cNvPr id="5" name="Footer Placeholder 4"/>
          <p:cNvSpPr>
            <a:spLocks noGrp="1"/>
          </p:cNvSpPr>
          <p:nvPr>
            <p:ph type="ftr" sz="quarter" idx="11"/>
          </p:nvPr>
        </p:nvSpPr>
        <p:spPr/>
        <p:txBody>
          <a:bodyPr/>
          <a:lstStyle>
            <a:extLst/>
          </a:lstStyle>
          <a:p>
            <a:pPr>
              <a:defRPr/>
            </a:pPr>
            <a:endParaRPr lang="en-US"/>
          </a:p>
        </p:txBody>
      </p:sp>
      <p:sp>
        <p:nvSpPr>
          <p:cNvPr id="6" name="Slide Number Placeholder 5"/>
          <p:cNvSpPr>
            <a:spLocks noGrp="1"/>
          </p:cNvSpPr>
          <p:nvPr>
            <p:ph type="sldNum" sz="quarter" idx="12"/>
          </p:nvPr>
        </p:nvSpPr>
        <p:spPr/>
        <p:txBody>
          <a:bodyPr/>
          <a:lstStyle>
            <a:extLst/>
          </a:lstStyle>
          <a:p>
            <a:pPr>
              <a:defRPr/>
            </a:pPr>
            <a:fld id="{F049BA05-7099-4C26-9C41-DD9D231A5A31}" type="slidenum">
              <a:rPr lang="en-US" smtClean="0"/>
              <a:pPr>
                <a:defRPr/>
              </a:pPr>
              <a:t>‹#›</a:t>
            </a:fld>
            <a:fld id="{606FD34F-316E-40E9-B87F-6E89A5E8A754}" type="slidenum">
              <a:rPr lang="en-US" smtClean="0"/>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685800" y="2130425"/>
            <a:ext cx="7769225" cy="1466850"/>
          </a:xfrm>
        </p:spPr>
        <p:txBody>
          <a:bodyPr/>
          <a:lstStyle/>
          <a:p>
            <a:r>
              <a:rPr lang="en-US" smtClean="0"/>
              <a:t>Click to edit Master title style</a:t>
            </a:r>
            <a:endParaRPr lang="en-US"/>
          </a:p>
        </p:txBody>
      </p:sp>
      <p:sp>
        <p:nvSpPr>
          <p:cNvPr id="3" name="Rectangle 3"/>
          <p:cNvSpPr>
            <a:spLocks noGrp="1" noChangeArrowheads="1"/>
          </p:cNvSpPr>
          <p:nvPr>
            <p:ph type="dt" idx="10"/>
          </p:nvPr>
        </p:nvSpPr>
        <p:spPr>
          <a:ln/>
        </p:spPr>
        <p:txBody>
          <a:bodyPr/>
          <a:lstStyle>
            <a:lvl1pPr>
              <a:defRPr/>
            </a:lvl1pPr>
          </a:lstStyle>
          <a:p>
            <a:pPr>
              <a:defRPr/>
            </a:pPr>
            <a:r>
              <a:rPr lang="en-US"/>
              <a:t>5/5/16</a:t>
            </a:r>
          </a:p>
        </p:txBody>
      </p:sp>
      <p:sp>
        <p:nvSpPr>
          <p:cNvPr id="4" name="Rectangle 4"/>
          <p:cNvSpPr>
            <a:spLocks noGrp="1" noChangeArrowheads="1"/>
          </p:cNvSpPr>
          <p:nvPr>
            <p:ph type="ftr" idx="11"/>
          </p:nvPr>
        </p:nvSpPr>
        <p:spPr>
          <a:ln/>
        </p:spPr>
        <p:txBody>
          <a:bodyPr/>
          <a:lstStyle>
            <a:lvl1pPr>
              <a:defRPr/>
            </a:lvl1pPr>
          </a:lstStyle>
          <a:p>
            <a:pPr>
              <a:defRPr/>
            </a:pPr>
            <a:endParaRPr lang="en-US"/>
          </a:p>
        </p:txBody>
      </p:sp>
      <p:sp>
        <p:nvSpPr>
          <p:cNvPr id="5" name="Rectangle 5"/>
          <p:cNvSpPr>
            <a:spLocks noGrp="1" noChangeArrowheads="1"/>
          </p:cNvSpPr>
          <p:nvPr>
            <p:ph type="sldNum" idx="12"/>
          </p:nvPr>
        </p:nvSpPr>
        <p:spPr>
          <a:ln/>
        </p:spPr>
        <p:txBody>
          <a:bodyPr/>
          <a:lstStyle>
            <a:lvl1pPr>
              <a:defRPr/>
            </a:lvl1pPr>
          </a:lstStyle>
          <a:p>
            <a:pPr>
              <a:defRPr/>
            </a:pPr>
            <a:fld id="{B658F0FB-3912-412D-9B98-E1D9F9C9D7B2}" type="slidenum">
              <a:rPr lang="en-US"/>
              <a:pPr>
                <a:defRPr/>
              </a:pPr>
              <a:t>‹#›</a:t>
            </a:fld>
            <a:fld id="{F1AB9981-03DE-4CFF-B93F-7A6E5E2C8A62}"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4"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pPr>
              <a:defRPr/>
            </a:pPr>
            <a:r>
              <a:rPr lang="en-US" smtClean="0"/>
              <a:t>5/5/16</a:t>
            </a:r>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pPr>
              <a:defRPr/>
            </a:pPr>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pPr>
              <a:defRPr/>
            </a:pPr>
            <a:fld id="{839A1BC2-8DAD-4532-B79A-7584BCEE0DEF}" type="slidenum">
              <a:rPr lang="en-US" smtClean="0"/>
              <a:pPr>
                <a:defRPr/>
              </a:pPr>
              <a:t>‹#›</a:t>
            </a:fld>
            <a:fld id="{7A4E1CA3-85D0-4C1A-8E8F-8E627DE86BBE}" type="slidenum">
              <a:rPr lang="en-US" smtClean="0"/>
              <a:pPr>
                <a:defRPr/>
              </a:pPr>
              <a:t>‹#›</a:t>
            </a:fld>
            <a:endParaRPr lang="en-US"/>
          </a:p>
        </p:txBody>
      </p:sp>
    </p:spTree>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Lst>
  <p:hf sldNum="0" hdr="0" ftr="0"/>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12.xml"/><Relationship Id="rId5" Type="http://schemas.openxmlformats.org/officeDocument/2006/relationships/image" Target="../media/image4.png"/><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0.xml"/><Relationship Id="rId1" Type="http://schemas.openxmlformats.org/officeDocument/2006/relationships/slideLayout" Target="../slideLayouts/slideLayout12.xml"/><Relationship Id="rId6" Type="http://schemas.openxmlformats.org/officeDocument/2006/relationships/hyperlink" Target="http://www.shalomhaverim.org/" TargetMode="External"/><Relationship Id="rId5" Type="http://schemas.openxmlformats.org/officeDocument/2006/relationships/hyperlink" Target="http://failedmessiah.typepad.com/failed_messiahcom/2005/07/rabbi_aryeh_kap.html" TargetMode="Externa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1"/>
          <p:cNvSpPr>
            <a:spLocks noGrp="1" noChangeArrowheads="1"/>
          </p:cNvSpPr>
          <p:nvPr>
            <p:ph type="title"/>
          </p:nvPr>
        </p:nvSpPr>
        <p:spPr>
          <a:xfrm>
            <a:off x="685800" y="2130425"/>
            <a:ext cx="7772400" cy="1470025"/>
          </a:xfrm>
        </p:spPr>
        <p:txBody>
          <a:bodyPr/>
          <a:lstStyle/>
          <a:p>
            <a:pPr algn="ctr" eaLnBrk="1" hangingPunct="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mtClean="0">
                <a:latin typeface="Calibri" charset="0"/>
              </a:rPr>
              <a:t> </a:t>
            </a:r>
          </a:p>
        </p:txBody>
      </p:sp>
      <p:sp>
        <p:nvSpPr>
          <p:cNvPr id="3074" name="Date Placeholder 2"/>
          <p:cNvSpPr>
            <a:spLocks noGrp="1"/>
          </p:cNvSpPr>
          <p:nvPr>
            <p:ph type="dt" idx="10"/>
          </p:nvPr>
        </p:nvSpPr>
        <p:spPr>
          <a:noFill/>
        </p:spPr>
        <p:txBody>
          <a:bodyPr/>
          <a:lstStyle/>
          <a:p>
            <a:r>
              <a:rPr lang="en-US" smtClean="0"/>
              <a:t>5/5/16</a:t>
            </a:r>
          </a:p>
        </p:txBody>
      </p:sp>
      <p:sp>
        <p:nvSpPr>
          <p:cNvPr id="3076" name="Rectangle 2"/>
          <p:cNvSpPr>
            <a:spLocks noChangeArrowheads="1"/>
          </p:cNvSpPr>
          <p:nvPr/>
        </p:nvSpPr>
        <p:spPr bwMode="auto">
          <a:xfrm>
            <a:off x="1371600" y="3886200"/>
            <a:ext cx="6400800" cy="1752600"/>
          </a:xfrm>
          <a:prstGeom prst="rect">
            <a:avLst/>
          </a:prstGeom>
          <a:noFill/>
          <a:ln w="9525">
            <a:noFill/>
            <a:round/>
            <a:headEnd/>
            <a:tailEnd/>
          </a:ln>
        </p:spPr>
        <p:txBody>
          <a:bodyPr wrap="none" anchor="ctr"/>
          <a:lstStyle/>
          <a:p>
            <a:endParaRPr lang="en-US"/>
          </a:p>
        </p:txBody>
      </p:sp>
      <p:pic>
        <p:nvPicPr>
          <p:cNvPr id="3077" name="Picture 3"/>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3078" name="Rectangle 4"/>
          <p:cNvSpPr>
            <a:spLocks noChangeArrowheads="1"/>
          </p:cNvSpPr>
          <p:nvPr/>
        </p:nvSpPr>
        <p:spPr bwMode="auto">
          <a:xfrm>
            <a:off x="685800" y="2339975"/>
            <a:ext cx="7772400" cy="1470025"/>
          </a:xfrm>
          <a:prstGeom prst="rect">
            <a:avLst/>
          </a:prstGeom>
          <a:noFill/>
          <a:ln w="9525">
            <a:noFill/>
            <a:round/>
            <a:headEnd/>
            <a:tailEnd/>
          </a:ln>
        </p:spPr>
        <p:txBody>
          <a:bodyPr lIns="90000" tIns="86400" rIns="90000" bIns="45000"/>
          <a:lstStyle/>
          <a:p>
            <a:pPr algn="ctr">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100" dirty="0" err="1">
                <a:solidFill>
                  <a:srgbClr val="000000"/>
                </a:solidFill>
                <a:latin typeface="Calibri" charset="0"/>
              </a:rPr>
              <a:t>Parashat</a:t>
            </a:r>
            <a:r>
              <a:rPr lang="en-US" sz="4100" dirty="0">
                <a:solidFill>
                  <a:srgbClr val="000000"/>
                </a:solidFill>
                <a:latin typeface="Calibri" charset="0"/>
              </a:rPr>
              <a:t>  </a:t>
            </a:r>
            <a:r>
              <a:rPr lang="en-US" sz="4100" dirty="0" err="1" smtClean="0">
                <a:solidFill>
                  <a:srgbClr val="000000"/>
                </a:solidFill>
                <a:latin typeface="Calibri" charset="0"/>
              </a:rPr>
              <a:t>Devarim</a:t>
            </a:r>
            <a:endParaRPr lang="en-US" sz="4100" dirty="0" smtClean="0">
              <a:solidFill>
                <a:srgbClr val="000000"/>
              </a:solidFill>
              <a:latin typeface="Calibri" charset="0"/>
            </a:endParaRPr>
          </a:p>
          <a:p>
            <a:pPr algn="ctr">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CO" sz="3600" dirty="0" smtClean="0">
                <a:solidFill>
                  <a:schemeClr val="accent2">
                    <a:lumMod val="75000"/>
                  </a:schemeClr>
                </a:solidFill>
                <a:effectLst>
                  <a:outerShdw blurRad="38100" dist="38100" dir="2700000" algn="tl">
                    <a:srgbClr val="000000">
                      <a:alpha val="43137"/>
                    </a:srgbClr>
                  </a:outerShdw>
                </a:effectLst>
                <a:latin typeface="Calibri" charset="0"/>
              </a:rPr>
              <a:t>LAS PALABRAS</a:t>
            </a:r>
            <a:endParaRPr lang="en-US" sz="3600" dirty="0" smtClean="0">
              <a:solidFill>
                <a:schemeClr val="accent2">
                  <a:lumMod val="75000"/>
                </a:schemeClr>
              </a:solidFill>
              <a:effectLst>
                <a:outerShdw blurRad="38100" dist="38100" dir="2700000" algn="tl">
                  <a:srgbClr val="000000">
                    <a:alpha val="43137"/>
                  </a:srgbClr>
                </a:outerShdw>
              </a:effectLst>
              <a:latin typeface="Calibri" charset="0"/>
            </a:endParaRPr>
          </a:p>
        </p:txBody>
      </p:sp>
      <p:sp>
        <p:nvSpPr>
          <p:cNvPr id="3079" name="Rectangle 5"/>
          <p:cNvSpPr>
            <a:spLocks noChangeArrowheads="1"/>
          </p:cNvSpPr>
          <p:nvPr/>
        </p:nvSpPr>
        <p:spPr bwMode="auto">
          <a:xfrm>
            <a:off x="1371600" y="3886200"/>
            <a:ext cx="6400800" cy="1752600"/>
          </a:xfrm>
          <a:prstGeom prst="rect">
            <a:avLst/>
          </a:prstGeom>
          <a:noFill/>
          <a:ln w="9525">
            <a:noFill/>
            <a:round/>
            <a:headEnd/>
            <a:tailEnd/>
          </a:ln>
        </p:spPr>
        <p:txBody>
          <a:bodyPr lIns="90000" tIns="45000" rIns="90000" bIns="45000"/>
          <a:lstStyle/>
          <a:p>
            <a:pPr algn="ctr">
              <a:lnSpc>
                <a:spcPct val="102000"/>
              </a:lnSpc>
              <a:spcBef>
                <a:spcPts val="8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a:solidFill>
                  <a:srgbClr val="000000"/>
                </a:solidFill>
                <a:latin typeface="Calibri" charset="0"/>
              </a:rPr>
              <a:t>Por: Eliyahu BaYonah</a:t>
            </a:r>
          </a:p>
          <a:p>
            <a:pPr algn="ctr">
              <a:lnSpc>
                <a:spcPct val="102000"/>
              </a:lnSpc>
              <a:spcBef>
                <a:spcPts val="8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a:solidFill>
                  <a:srgbClr val="000000"/>
                </a:solidFill>
                <a:latin typeface="Calibri" charset="0"/>
              </a:rPr>
              <a:t>Director Shalom Haverim Org</a:t>
            </a:r>
          </a:p>
          <a:p>
            <a:pPr algn="ctr">
              <a:lnSpc>
                <a:spcPct val="102000"/>
              </a:lnSpc>
              <a:spcBef>
                <a:spcPts val="8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a:solidFill>
                  <a:srgbClr val="000000"/>
                </a:solidFill>
                <a:latin typeface="Calibri" charset="0"/>
              </a:rPr>
              <a:t>New York</a:t>
            </a:r>
          </a:p>
          <a:p>
            <a:pPr algn="ctr">
              <a:lnSpc>
                <a:spcPct val="102000"/>
              </a:lnSpc>
              <a:spcBef>
                <a:spcPts val="8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3200">
              <a:solidFill>
                <a:srgbClr val="000000"/>
              </a:solidFill>
              <a:latin typeface="Calibri" charset="0"/>
            </a:endParaRPr>
          </a:p>
        </p:txBody>
      </p:sp>
      <p:pic>
        <p:nvPicPr>
          <p:cNvPr id="3080" name="Picture 6"/>
          <p:cNvPicPr>
            <a:picLocks noChangeAspect="1" noChangeArrowheads="1"/>
          </p:cNvPicPr>
          <p:nvPr/>
        </p:nvPicPr>
        <p:blipFill>
          <a:blip r:embed="rId4" cstate="print"/>
          <a:srcRect/>
          <a:stretch>
            <a:fillRect/>
          </a:stretch>
        </p:blipFill>
        <p:spPr bwMode="auto">
          <a:xfrm>
            <a:off x="2967038" y="990600"/>
            <a:ext cx="3209925" cy="1171575"/>
          </a:xfrm>
          <a:prstGeom prst="rect">
            <a:avLst/>
          </a:prstGeom>
          <a:noFill/>
          <a:ln w="9525">
            <a:noFill/>
            <a:round/>
            <a:headEnd/>
            <a:tailEnd/>
          </a:ln>
        </p:spPr>
      </p:pic>
      <p:pic>
        <p:nvPicPr>
          <p:cNvPr id="3081" name="Picture 7"/>
          <p:cNvPicPr>
            <a:picLocks noChangeAspect="1" noChangeArrowheads="1"/>
          </p:cNvPicPr>
          <p:nvPr/>
        </p:nvPicPr>
        <p:blipFill>
          <a:blip r:embed="rId5" cstate="print"/>
          <a:srcRect/>
          <a:stretch>
            <a:fillRect/>
          </a:stretch>
        </p:blipFill>
        <p:spPr bwMode="auto">
          <a:xfrm>
            <a:off x="7772400" y="6096000"/>
            <a:ext cx="1219200" cy="619125"/>
          </a:xfrm>
          <a:prstGeom prst="rect">
            <a:avLst/>
          </a:prstGeom>
          <a:noFill/>
          <a:ln w="9525">
            <a:noFill/>
            <a:round/>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i="1" u="sng" dirty="0" err="1" smtClean="0">
                <a:solidFill>
                  <a:srgbClr val="FF9933"/>
                </a:solidFill>
                <a:effectLst>
                  <a:outerShdw blurRad="38100" dist="38100" dir="2700000" algn="tl">
                    <a:srgbClr val="000000">
                      <a:alpha val="43137"/>
                    </a:srgbClr>
                  </a:outerShdw>
                </a:effectLst>
              </a:rPr>
              <a:t>Devarim</a:t>
            </a:r>
            <a:r>
              <a:rPr lang="es-CO" sz="2400" b="1" i="1" u="sng" dirty="0" smtClean="0">
                <a:solidFill>
                  <a:srgbClr val="FF9933"/>
                </a:solidFill>
                <a:effectLst>
                  <a:outerShdw blurRad="38100" dist="38100" dir="2700000" algn="tl">
                    <a:srgbClr val="000000">
                      <a:alpha val="43137"/>
                    </a:srgbClr>
                  </a:outerShdw>
                </a:effectLst>
              </a:rPr>
              <a:t> – Deuteronomio 1:1 – 3:22</a:t>
            </a:r>
            <a:endParaRPr lang="en-US" sz="2400" i="1" dirty="0" smtClean="0">
              <a:solidFill>
                <a:srgbClr val="FF9933"/>
              </a:solidFill>
              <a:effectLst>
                <a:outerShdw blurRad="38100" dist="38100" dir="2700000" algn="tl">
                  <a:srgbClr val="000000">
                    <a:alpha val="43137"/>
                  </a:srgbClr>
                </a:outerShdw>
              </a:effectLst>
            </a:endParaRPr>
          </a:p>
          <a:p>
            <a:r>
              <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rPr>
              <a:t>RESÚMEN</a:t>
            </a:r>
          </a:p>
          <a:p>
            <a:endPar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endParaRPr>
          </a:p>
          <a:p>
            <a:pPr lvl="1">
              <a:buFont typeface="Arial" pitchFamily="34" charset="0"/>
              <a:buChar char="•"/>
            </a:pPr>
            <a:r>
              <a:rPr lang="es-ES" sz="2400" dirty="0" smtClean="0">
                <a:solidFill>
                  <a:schemeClr val="bg2">
                    <a:lumMod val="10000"/>
                  </a:schemeClr>
                </a:solidFill>
              </a:rPr>
              <a:t>Esta parashá inicia el último de los Cinco Libros de la Torá: </a:t>
            </a:r>
            <a:r>
              <a:rPr lang="es-ES" sz="2400" dirty="0" err="1" smtClean="0">
                <a:solidFill>
                  <a:schemeClr val="bg2">
                    <a:lumMod val="10000"/>
                  </a:schemeClr>
                </a:solidFill>
              </a:rPr>
              <a:t>Sefer</a:t>
            </a:r>
            <a:r>
              <a:rPr lang="es-ES" sz="2400" dirty="0" smtClean="0">
                <a:solidFill>
                  <a:schemeClr val="bg2">
                    <a:lumMod val="10000"/>
                  </a:schemeClr>
                </a:solidFill>
              </a:rPr>
              <a:t> </a:t>
            </a:r>
            <a:r>
              <a:rPr lang="es-ES" sz="2400" dirty="0" err="1" smtClean="0">
                <a:solidFill>
                  <a:schemeClr val="bg2">
                    <a:lumMod val="10000"/>
                  </a:schemeClr>
                </a:solidFill>
              </a:rPr>
              <a:t>Devarim</a:t>
            </a:r>
            <a:r>
              <a:rPr lang="es-ES" sz="2400" dirty="0" smtClean="0">
                <a:solidFill>
                  <a:schemeClr val="bg2">
                    <a:lumMod val="10000"/>
                  </a:schemeClr>
                </a:solidFill>
              </a:rPr>
              <a:t>. </a:t>
            </a:r>
            <a:endParaRPr lang="es-ES" sz="2400" dirty="0" smtClean="0">
              <a:solidFill>
                <a:schemeClr val="bg2">
                  <a:lumMod val="10000"/>
                </a:schemeClr>
              </a:solidFill>
            </a:endParaRPr>
          </a:p>
          <a:p>
            <a:pPr lvl="1">
              <a:buFont typeface="Arial" pitchFamily="34" charset="0"/>
              <a:buChar char="•"/>
            </a:pPr>
            <a:endParaRPr lang="es-ES" sz="2400" dirty="0" smtClean="0">
              <a:solidFill>
                <a:schemeClr val="bg2">
                  <a:lumMod val="10000"/>
                </a:schemeClr>
              </a:solidFill>
            </a:endParaRPr>
          </a:p>
          <a:p>
            <a:pPr lvl="1">
              <a:buFont typeface="Arial" pitchFamily="34" charset="0"/>
              <a:buChar char="•"/>
            </a:pPr>
            <a:r>
              <a:rPr lang="es-ES" sz="2400" dirty="0" smtClean="0">
                <a:solidFill>
                  <a:schemeClr val="bg2">
                    <a:lumMod val="10000"/>
                  </a:schemeClr>
                </a:solidFill>
              </a:rPr>
              <a:t>Este </a:t>
            </a:r>
            <a:r>
              <a:rPr lang="es-ES" sz="2400" dirty="0" smtClean="0">
                <a:solidFill>
                  <a:schemeClr val="bg2">
                    <a:lumMod val="10000"/>
                  </a:schemeClr>
                </a:solidFill>
              </a:rPr>
              <a:t>Libro se llama también “Mishné Torá”, literalmente "la repetición de la Torá" (y de allí el nombre griego-castellano de Deuteronomio). </a:t>
            </a:r>
            <a:endParaRPr lang="es-ES" sz="2400" dirty="0" smtClean="0">
              <a:solidFill>
                <a:schemeClr val="bg2">
                  <a:lumMod val="10000"/>
                </a:schemeClr>
              </a:solidFill>
            </a:endParaRPr>
          </a:p>
          <a:p>
            <a:pPr lvl="1">
              <a:buFont typeface="Arial" pitchFamily="34" charset="0"/>
              <a:buChar char="•"/>
            </a:pPr>
            <a:endParaRPr lang="es-ES" sz="2400" dirty="0" smtClean="0">
              <a:solidFill>
                <a:schemeClr val="bg2">
                  <a:lumMod val="10000"/>
                </a:schemeClr>
              </a:solidFill>
            </a:endParaRPr>
          </a:p>
          <a:p>
            <a:pPr lvl="1">
              <a:buFont typeface="Arial" pitchFamily="34" charset="0"/>
              <a:buChar char="•"/>
            </a:pPr>
            <a:r>
              <a:rPr lang="es-ES" sz="2400" dirty="0" err="1" smtClean="0">
                <a:solidFill>
                  <a:schemeClr val="bg2">
                    <a:lumMod val="10000"/>
                  </a:schemeClr>
                </a:solidFill>
              </a:rPr>
              <a:t>Sefer</a:t>
            </a:r>
            <a:r>
              <a:rPr lang="es-ES" sz="2400" dirty="0" smtClean="0">
                <a:solidFill>
                  <a:schemeClr val="bg2">
                    <a:lumMod val="10000"/>
                  </a:schemeClr>
                </a:solidFill>
              </a:rPr>
              <a:t> </a:t>
            </a:r>
            <a:r>
              <a:rPr lang="es-ES" sz="2400" dirty="0" err="1" smtClean="0">
                <a:solidFill>
                  <a:schemeClr val="bg2">
                    <a:lumMod val="10000"/>
                  </a:schemeClr>
                </a:solidFill>
              </a:rPr>
              <a:t>Devarim</a:t>
            </a:r>
            <a:r>
              <a:rPr lang="es-ES" sz="2400" dirty="0" smtClean="0">
                <a:solidFill>
                  <a:schemeClr val="bg2">
                    <a:lumMod val="10000"/>
                  </a:schemeClr>
                </a:solidFill>
              </a:rPr>
              <a:t> relata lo que Moshé les dijo a los israelitas durante las últimas cinco semanas de su vida, cuando se aprestaban a cruzar el Jordán para ingresar a </a:t>
            </a:r>
            <a:r>
              <a:rPr lang="es-ES" sz="2400" dirty="0" err="1" smtClean="0">
                <a:solidFill>
                  <a:schemeClr val="bg2">
                    <a:lumMod val="10000"/>
                  </a:schemeClr>
                </a:solidFill>
              </a:rPr>
              <a:t>Eretz</a:t>
            </a:r>
            <a:r>
              <a:rPr lang="es-ES" sz="2400" dirty="0" smtClean="0">
                <a:solidFill>
                  <a:schemeClr val="bg2">
                    <a:lumMod val="10000"/>
                  </a:schemeClr>
                </a:solidFill>
              </a:rPr>
              <a:t> Israel.</a:t>
            </a:r>
            <a:br>
              <a:rPr lang="es-ES" sz="2400" dirty="0" smtClean="0">
                <a:solidFill>
                  <a:schemeClr val="bg2">
                    <a:lumMod val="10000"/>
                  </a:schemeClr>
                </a:solidFill>
              </a:rPr>
            </a:br>
            <a:r>
              <a:rPr lang="es-ES" sz="2400" dirty="0" smtClean="0">
                <a:solidFill>
                  <a:schemeClr val="bg2">
                    <a:lumMod val="10000"/>
                  </a:schemeClr>
                </a:solidFill>
              </a:rPr>
              <a:t> </a:t>
            </a:r>
            <a:endParaRPr lang="es-CO" sz="2400" b="1" dirty="0" smtClean="0">
              <a:solidFill>
                <a:schemeClr val="bg2">
                  <a:lumMod val="10000"/>
                </a:schemeClr>
              </a:solidFill>
              <a:effectLst>
                <a:outerShdw blurRad="38100" dist="38100" dir="2700000" algn="tl">
                  <a:srgbClr val="000000">
                    <a:alpha val="43137"/>
                  </a:srgbClr>
                </a:outerShdw>
              </a:effectLst>
              <a:latin typeface="Calibri"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i="1" u="sng" dirty="0" err="1" smtClean="0">
                <a:solidFill>
                  <a:srgbClr val="FF9933"/>
                </a:solidFill>
                <a:effectLst>
                  <a:outerShdw blurRad="38100" dist="38100" dir="2700000" algn="tl">
                    <a:srgbClr val="000000">
                      <a:alpha val="43137"/>
                    </a:srgbClr>
                  </a:outerShdw>
                </a:effectLst>
              </a:rPr>
              <a:t>Devarim</a:t>
            </a:r>
            <a:r>
              <a:rPr lang="es-CO" sz="2400" b="1" i="1" u="sng" dirty="0" smtClean="0">
                <a:solidFill>
                  <a:srgbClr val="FF9933"/>
                </a:solidFill>
                <a:effectLst>
                  <a:outerShdw blurRad="38100" dist="38100" dir="2700000" algn="tl">
                    <a:srgbClr val="000000">
                      <a:alpha val="43137"/>
                    </a:srgbClr>
                  </a:outerShdw>
                </a:effectLst>
              </a:rPr>
              <a:t> – Deuteronomio 1:1 – 3:22</a:t>
            </a:r>
            <a:endParaRPr lang="en-US" sz="2400" i="1" dirty="0" smtClean="0">
              <a:solidFill>
                <a:srgbClr val="FF9933"/>
              </a:solidFill>
              <a:effectLst>
                <a:outerShdw blurRad="38100" dist="38100" dir="2700000" algn="tl">
                  <a:srgbClr val="000000">
                    <a:alpha val="43137"/>
                  </a:srgbClr>
                </a:outerShdw>
              </a:effectLst>
            </a:endParaRPr>
          </a:p>
          <a:p>
            <a:r>
              <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rPr>
              <a:t>RESÚMEN</a:t>
            </a:r>
          </a:p>
          <a:p>
            <a:endPar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endParaRPr>
          </a:p>
          <a:p>
            <a:pPr lvl="1">
              <a:buFont typeface="Arial" pitchFamily="34" charset="0"/>
              <a:buChar char="•"/>
            </a:pPr>
            <a:r>
              <a:rPr lang="es-ES" sz="2400" dirty="0" smtClean="0">
                <a:solidFill>
                  <a:schemeClr val="bg2">
                    <a:lumMod val="10000"/>
                  </a:schemeClr>
                </a:solidFill>
              </a:rPr>
              <a:t> Moshé repasa las mitzvot, enfatizando el cambio de estilo de vida que están por sufrir: pasarán de la existencia milagrosa y sobrenatural del desierto, bajo su mando, al modo de vida aparentemente natural que experimentarán al mando de Yehoshúa en </a:t>
            </a:r>
            <a:r>
              <a:rPr lang="es-ES" sz="2400" dirty="0" err="1" smtClean="0">
                <a:solidFill>
                  <a:schemeClr val="bg2">
                    <a:lumMod val="10000"/>
                  </a:schemeClr>
                </a:solidFill>
              </a:rPr>
              <a:t>Eretz</a:t>
            </a:r>
            <a:r>
              <a:rPr lang="es-ES" sz="2400" dirty="0" smtClean="0">
                <a:solidFill>
                  <a:schemeClr val="bg2">
                    <a:lumMod val="10000"/>
                  </a:schemeClr>
                </a:solidFill>
              </a:rPr>
              <a:t> Israel. </a:t>
            </a:r>
            <a:endParaRPr lang="es-ES" sz="2400" dirty="0" smtClean="0">
              <a:solidFill>
                <a:schemeClr val="bg2">
                  <a:lumMod val="10000"/>
                </a:schemeClr>
              </a:solidFill>
            </a:endParaRPr>
          </a:p>
          <a:p>
            <a:pPr lvl="1">
              <a:buFont typeface="Arial" pitchFamily="34" charset="0"/>
              <a:buChar char="•"/>
            </a:pPr>
            <a:endParaRPr lang="es-ES" sz="2400" dirty="0" smtClean="0">
              <a:solidFill>
                <a:schemeClr val="bg2">
                  <a:lumMod val="10000"/>
                </a:schemeClr>
              </a:solidFill>
            </a:endParaRPr>
          </a:p>
          <a:p>
            <a:pPr lvl="1">
              <a:buFont typeface="Arial" pitchFamily="34" charset="0"/>
              <a:buChar char="•"/>
            </a:pPr>
            <a:r>
              <a:rPr lang="es-ES" sz="2400" dirty="0" smtClean="0">
                <a:solidFill>
                  <a:schemeClr val="bg2">
                    <a:lumMod val="10000"/>
                  </a:schemeClr>
                </a:solidFill>
              </a:rPr>
              <a:t>El </a:t>
            </a:r>
            <a:r>
              <a:rPr lang="es-ES" sz="2400" dirty="0" smtClean="0">
                <a:solidFill>
                  <a:schemeClr val="bg2">
                    <a:lumMod val="10000"/>
                  </a:schemeClr>
                </a:solidFill>
              </a:rPr>
              <a:t>tema central de esta semana es el pecado de los espías, los </a:t>
            </a:r>
            <a:r>
              <a:rPr lang="es-ES" sz="2400" dirty="0" err="1" smtClean="0">
                <a:solidFill>
                  <a:schemeClr val="bg2">
                    <a:lumMod val="10000"/>
                  </a:schemeClr>
                </a:solidFill>
              </a:rPr>
              <a:t>meraglim</a:t>
            </a:r>
            <a:r>
              <a:rPr lang="es-ES" sz="2400" dirty="0" smtClean="0">
                <a:solidFill>
                  <a:schemeClr val="bg2">
                    <a:lumMod val="10000"/>
                  </a:schemeClr>
                </a:solidFill>
              </a:rPr>
              <a:t>.</a:t>
            </a:r>
            <a:br>
              <a:rPr lang="es-ES" sz="2400" dirty="0" smtClean="0">
                <a:solidFill>
                  <a:schemeClr val="bg2">
                    <a:lumMod val="10000"/>
                  </a:schemeClr>
                </a:solidFill>
              </a:rPr>
            </a:br>
            <a:r>
              <a:rPr lang="es-ES" sz="2400" dirty="0" smtClean="0">
                <a:solidFill>
                  <a:schemeClr val="bg2">
                    <a:lumMod val="10000"/>
                  </a:schemeClr>
                </a:solidFill>
              </a:rPr>
              <a:t> </a:t>
            </a:r>
            <a:br>
              <a:rPr lang="es-ES" sz="2400" dirty="0" smtClean="0">
                <a:solidFill>
                  <a:schemeClr val="bg2">
                    <a:lumMod val="10000"/>
                  </a:schemeClr>
                </a:solidFill>
              </a:rPr>
            </a:br>
            <a:r>
              <a:rPr lang="es-ES" sz="2400" dirty="0" smtClean="0">
                <a:solidFill>
                  <a:schemeClr val="bg2">
                    <a:lumMod val="10000"/>
                  </a:schemeClr>
                </a:solidFill>
              </a:rPr>
              <a:t> </a:t>
            </a:r>
            <a:endParaRPr lang="es-CO" sz="2400" b="1" dirty="0" smtClean="0">
              <a:solidFill>
                <a:schemeClr val="bg2">
                  <a:lumMod val="10000"/>
                </a:schemeClr>
              </a:solidFill>
              <a:effectLst>
                <a:outerShdw blurRad="38100" dist="38100" dir="2700000" algn="tl">
                  <a:srgbClr val="000000">
                    <a:alpha val="43137"/>
                  </a:srgbClr>
                </a:outerShdw>
              </a:effectLst>
              <a:latin typeface="Calibri"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i="1" u="sng" dirty="0" err="1" smtClean="0">
                <a:solidFill>
                  <a:srgbClr val="FF9933"/>
                </a:solidFill>
                <a:effectLst>
                  <a:outerShdw blurRad="38100" dist="38100" dir="2700000" algn="tl">
                    <a:srgbClr val="000000">
                      <a:alpha val="43137"/>
                    </a:srgbClr>
                  </a:outerShdw>
                </a:effectLst>
              </a:rPr>
              <a:t>Devarim</a:t>
            </a:r>
            <a:r>
              <a:rPr lang="es-CO" sz="2400" b="1" i="1" u="sng" dirty="0" smtClean="0">
                <a:solidFill>
                  <a:srgbClr val="FF9933"/>
                </a:solidFill>
                <a:effectLst>
                  <a:outerShdw blurRad="38100" dist="38100" dir="2700000" algn="tl">
                    <a:srgbClr val="000000">
                      <a:alpha val="43137"/>
                    </a:srgbClr>
                  </a:outerShdw>
                </a:effectLst>
              </a:rPr>
              <a:t> – Deuteronomio 1:1 – 3:22</a:t>
            </a:r>
            <a:endParaRPr lang="en-US" sz="2400" i="1" dirty="0" smtClean="0">
              <a:solidFill>
                <a:srgbClr val="FF9933"/>
              </a:solidFill>
              <a:effectLst>
                <a:outerShdw blurRad="38100" dist="38100" dir="2700000" algn="tl">
                  <a:srgbClr val="000000">
                    <a:alpha val="43137"/>
                  </a:srgbClr>
                </a:outerShdw>
              </a:effectLst>
            </a:endParaRPr>
          </a:p>
          <a:p>
            <a:r>
              <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rPr>
              <a:t>RESÚMEN</a:t>
            </a:r>
          </a:p>
          <a:p>
            <a:endPar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endParaRPr>
          </a:p>
          <a:p>
            <a:pPr lvl="1">
              <a:buFont typeface="Arial" pitchFamily="34" charset="0"/>
              <a:buChar char="•"/>
            </a:pPr>
            <a:r>
              <a:rPr lang="es-ES" sz="2400" dirty="0" smtClean="0">
                <a:solidFill>
                  <a:schemeClr val="bg2">
                    <a:lumMod val="10000"/>
                  </a:schemeClr>
                </a:solidFill>
              </a:rPr>
              <a:t>  La parashá se inicia con Moshé que hace alusión a los pecados de la generación previa, que murió en los cuarenta años que estuvieron en el desierto</a:t>
            </a:r>
            <a:r>
              <a:rPr lang="es-ES" sz="2400" dirty="0" smtClean="0">
                <a:solidFill>
                  <a:schemeClr val="bg2">
                    <a:lumMod val="10000"/>
                  </a:schemeClr>
                </a:solidFill>
              </a:rPr>
              <a:t>.</a:t>
            </a:r>
          </a:p>
          <a:p>
            <a:pPr lvl="1">
              <a:buFont typeface="Arial" pitchFamily="34" charset="0"/>
              <a:buChar char="•"/>
            </a:pPr>
            <a:endParaRPr lang="es-ES" sz="2400" dirty="0" smtClean="0">
              <a:solidFill>
                <a:schemeClr val="bg2">
                  <a:lumMod val="10000"/>
                </a:schemeClr>
              </a:solidFill>
            </a:endParaRPr>
          </a:p>
          <a:p>
            <a:pPr lvl="1">
              <a:buFont typeface="Arial" pitchFamily="34" charset="0"/>
              <a:buChar char="•"/>
            </a:pPr>
            <a:r>
              <a:rPr lang="es-ES" sz="2400" dirty="0" smtClean="0">
                <a:solidFill>
                  <a:schemeClr val="bg2">
                    <a:lumMod val="10000"/>
                  </a:schemeClr>
                </a:solidFill>
              </a:rPr>
              <a:t> </a:t>
            </a:r>
            <a:r>
              <a:rPr lang="es-ES" sz="2400" dirty="0" smtClean="0">
                <a:solidFill>
                  <a:schemeClr val="bg2">
                    <a:lumMod val="10000"/>
                  </a:schemeClr>
                </a:solidFill>
              </a:rPr>
              <a:t>Moshé les ofrece a los israelitas una descripción de lo que hubiera ocurrido si no hubieran pecado al enviar los espías a </a:t>
            </a:r>
            <a:r>
              <a:rPr lang="es-ES" sz="2400" dirty="0" err="1" smtClean="0">
                <a:solidFill>
                  <a:schemeClr val="bg2">
                    <a:lumMod val="10000"/>
                  </a:schemeClr>
                </a:solidFill>
              </a:rPr>
              <a:t>Eretz</a:t>
            </a:r>
            <a:r>
              <a:rPr lang="es-ES" sz="2400" dirty="0" smtClean="0">
                <a:solidFill>
                  <a:schemeClr val="bg2">
                    <a:lumMod val="10000"/>
                  </a:schemeClr>
                </a:solidFill>
              </a:rPr>
              <a:t> Israel. Les dice que Hashem les habría dado toda la tierra desde el Mediterráneo hasta el </a:t>
            </a:r>
            <a:r>
              <a:rPr lang="es-ES" sz="2400" dirty="0" err="1" smtClean="0">
                <a:solidFill>
                  <a:schemeClr val="bg2">
                    <a:lumMod val="10000"/>
                  </a:schemeClr>
                </a:solidFill>
              </a:rPr>
              <a:t>Eufrates</a:t>
            </a:r>
            <a:r>
              <a:rPr lang="es-ES" sz="2400" dirty="0" smtClean="0">
                <a:solidFill>
                  <a:schemeClr val="bg2">
                    <a:lumMod val="10000"/>
                  </a:schemeClr>
                </a:solidFill>
              </a:rPr>
              <a:t>, incluyendo los territorios de Amón, </a:t>
            </a:r>
            <a:r>
              <a:rPr lang="es-ES" sz="2400" dirty="0" err="1" smtClean="0">
                <a:solidFill>
                  <a:schemeClr val="bg2">
                    <a:lumMod val="10000"/>
                  </a:schemeClr>
                </a:solidFill>
              </a:rPr>
              <a:t>Moab</a:t>
            </a:r>
            <a:r>
              <a:rPr lang="es-ES" sz="2400" dirty="0" smtClean="0">
                <a:solidFill>
                  <a:schemeClr val="bg2">
                    <a:lumMod val="10000"/>
                  </a:schemeClr>
                </a:solidFill>
              </a:rPr>
              <a:t> y </a:t>
            </a:r>
            <a:r>
              <a:rPr lang="es-ES" sz="2400" dirty="0" err="1" smtClean="0">
                <a:solidFill>
                  <a:schemeClr val="bg2">
                    <a:lumMod val="10000"/>
                  </a:schemeClr>
                </a:solidFill>
              </a:rPr>
              <a:t>Edom</a:t>
            </a:r>
            <a:r>
              <a:rPr lang="es-ES" sz="2400" dirty="0" smtClean="0">
                <a:solidFill>
                  <a:schemeClr val="bg2">
                    <a:lumMod val="10000"/>
                  </a:schemeClr>
                </a:solidFill>
              </a:rPr>
              <a:t>, sin necesidad de luchar.</a:t>
            </a:r>
            <a:br>
              <a:rPr lang="es-ES" sz="2400" dirty="0" smtClean="0">
                <a:solidFill>
                  <a:schemeClr val="bg2">
                    <a:lumMod val="10000"/>
                  </a:schemeClr>
                </a:solidFill>
              </a:rPr>
            </a:br>
            <a:r>
              <a:rPr lang="es-ES" sz="2400" dirty="0" smtClean="0">
                <a:solidFill>
                  <a:schemeClr val="bg2">
                    <a:lumMod val="10000"/>
                  </a:schemeClr>
                </a:solidFill>
              </a:rPr>
              <a:t> </a:t>
            </a:r>
            <a:endParaRPr lang="es-CO" sz="2400" b="1" dirty="0" smtClean="0">
              <a:solidFill>
                <a:schemeClr val="bg2">
                  <a:lumMod val="10000"/>
                </a:schemeClr>
              </a:solidFill>
              <a:effectLst>
                <a:outerShdw blurRad="38100" dist="38100" dir="2700000" algn="tl">
                  <a:srgbClr val="000000">
                    <a:alpha val="43137"/>
                  </a:srgbClr>
                </a:outerShdw>
              </a:effectLst>
              <a:latin typeface="Calibri"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i="1" u="sng" dirty="0" err="1" smtClean="0">
                <a:solidFill>
                  <a:srgbClr val="FF9933"/>
                </a:solidFill>
                <a:effectLst>
                  <a:outerShdw blurRad="38100" dist="38100" dir="2700000" algn="tl">
                    <a:srgbClr val="000000">
                      <a:alpha val="43137"/>
                    </a:srgbClr>
                  </a:outerShdw>
                </a:effectLst>
              </a:rPr>
              <a:t>Devarim</a:t>
            </a:r>
            <a:r>
              <a:rPr lang="es-CO" sz="2400" b="1" i="1" u="sng" dirty="0" smtClean="0">
                <a:solidFill>
                  <a:srgbClr val="FF9933"/>
                </a:solidFill>
                <a:effectLst>
                  <a:outerShdw blurRad="38100" dist="38100" dir="2700000" algn="tl">
                    <a:srgbClr val="000000">
                      <a:alpha val="43137"/>
                    </a:srgbClr>
                  </a:outerShdw>
                </a:effectLst>
              </a:rPr>
              <a:t> – Deuteronomio 1:1 – 3:22</a:t>
            </a:r>
            <a:endParaRPr lang="en-US" sz="2400" i="1" dirty="0" smtClean="0">
              <a:solidFill>
                <a:srgbClr val="FF9933"/>
              </a:solidFill>
              <a:effectLst>
                <a:outerShdw blurRad="38100" dist="38100" dir="2700000" algn="tl">
                  <a:srgbClr val="000000">
                    <a:alpha val="43137"/>
                  </a:srgbClr>
                </a:outerShdw>
              </a:effectLst>
            </a:endParaRPr>
          </a:p>
          <a:p>
            <a:r>
              <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rPr>
              <a:t>RESÚMEN</a:t>
            </a:r>
          </a:p>
          <a:p>
            <a:pPr lvl="1">
              <a:buFont typeface="Arial" pitchFamily="34" charset="0"/>
              <a:buChar char="•"/>
            </a:pPr>
            <a:r>
              <a:rPr lang="es-ES" sz="2400" dirty="0" smtClean="0">
                <a:solidFill>
                  <a:schemeClr val="bg2">
                    <a:lumMod val="10000"/>
                  </a:schemeClr>
                </a:solidFill>
              </a:rPr>
              <a:t> Luego detalla los pecados sutiles que culminaron con el pecado de los espías, y revisa a fondo el pecado de los espías, y las consecuencias de dicho pecado: toda la generación debía morir en el desierto, y Moshé no podría ingresar a </a:t>
            </a:r>
            <a:r>
              <a:rPr lang="es-ES" sz="2400" dirty="0" err="1" smtClean="0">
                <a:solidFill>
                  <a:schemeClr val="bg2">
                    <a:lumMod val="10000"/>
                  </a:schemeClr>
                </a:solidFill>
              </a:rPr>
              <a:t>Eretz</a:t>
            </a:r>
            <a:r>
              <a:rPr lang="es-ES" sz="2400" dirty="0" smtClean="0">
                <a:solidFill>
                  <a:schemeClr val="bg2">
                    <a:lumMod val="10000"/>
                  </a:schemeClr>
                </a:solidFill>
              </a:rPr>
              <a:t> Israel, sino que entonces estarían al mando de Yehoshúa </a:t>
            </a:r>
            <a:r>
              <a:rPr lang="es-ES" sz="2400" dirty="0" err="1" smtClean="0">
                <a:solidFill>
                  <a:schemeClr val="bg2">
                    <a:lumMod val="10000"/>
                  </a:schemeClr>
                </a:solidFill>
              </a:rPr>
              <a:t>bin</a:t>
            </a:r>
            <a:r>
              <a:rPr lang="es-ES" sz="2400" dirty="0" smtClean="0">
                <a:solidFill>
                  <a:schemeClr val="bg2">
                    <a:lumMod val="10000"/>
                  </a:schemeClr>
                </a:solidFill>
              </a:rPr>
              <a:t> Nun. </a:t>
            </a:r>
            <a:endParaRPr lang="es-ES" sz="2400" dirty="0" smtClean="0">
              <a:solidFill>
                <a:schemeClr val="bg2">
                  <a:lumMod val="10000"/>
                </a:schemeClr>
              </a:solidFill>
            </a:endParaRPr>
          </a:p>
          <a:p>
            <a:pPr lvl="1">
              <a:buFont typeface="Arial" pitchFamily="34" charset="0"/>
              <a:buChar char="•"/>
            </a:pPr>
            <a:endParaRPr lang="es-ES" sz="2400" dirty="0" smtClean="0">
              <a:solidFill>
                <a:schemeClr val="bg2">
                  <a:lumMod val="10000"/>
                </a:schemeClr>
              </a:solidFill>
            </a:endParaRPr>
          </a:p>
          <a:p>
            <a:pPr lvl="1">
              <a:buFont typeface="Arial" pitchFamily="34" charset="0"/>
              <a:buChar char="•"/>
            </a:pPr>
            <a:r>
              <a:rPr lang="es-ES" sz="2400" dirty="0" smtClean="0">
                <a:solidFill>
                  <a:schemeClr val="bg2">
                    <a:lumMod val="10000"/>
                  </a:schemeClr>
                </a:solidFill>
              </a:rPr>
              <a:t>Les </a:t>
            </a:r>
            <a:r>
              <a:rPr lang="es-ES" sz="2400" dirty="0" smtClean="0">
                <a:solidFill>
                  <a:schemeClr val="bg2">
                    <a:lumMod val="10000"/>
                  </a:schemeClr>
                </a:solidFill>
              </a:rPr>
              <a:t>recuerda que su reacción inmediata al decreto de Hashem fue querer "levantarse y luchar", para reparar el pecado . </a:t>
            </a:r>
            <a:endParaRPr lang="es-ES" sz="2400" dirty="0" smtClean="0">
              <a:solidFill>
                <a:schemeClr val="bg2">
                  <a:lumMod val="10000"/>
                </a:schemeClr>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i="1" u="sng" dirty="0" err="1" smtClean="0">
                <a:solidFill>
                  <a:srgbClr val="FF9933"/>
                </a:solidFill>
                <a:effectLst>
                  <a:outerShdw blurRad="38100" dist="38100" dir="2700000" algn="tl">
                    <a:srgbClr val="000000">
                      <a:alpha val="43137"/>
                    </a:srgbClr>
                  </a:outerShdw>
                </a:effectLst>
              </a:rPr>
              <a:t>Devarim</a:t>
            </a:r>
            <a:r>
              <a:rPr lang="es-CO" sz="2400" b="1" i="1" u="sng" dirty="0" smtClean="0">
                <a:solidFill>
                  <a:srgbClr val="FF9933"/>
                </a:solidFill>
                <a:effectLst>
                  <a:outerShdw blurRad="38100" dist="38100" dir="2700000" algn="tl">
                    <a:srgbClr val="000000">
                      <a:alpha val="43137"/>
                    </a:srgbClr>
                  </a:outerShdw>
                </a:effectLst>
              </a:rPr>
              <a:t> – Deuteronomio 1:1 – 3:22</a:t>
            </a:r>
            <a:endParaRPr lang="en-US" sz="2400" i="1" dirty="0" smtClean="0">
              <a:solidFill>
                <a:srgbClr val="FF9933"/>
              </a:solidFill>
              <a:effectLst>
                <a:outerShdw blurRad="38100" dist="38100" dir="2700000" algn="tl">
                  <a:srgbClr val="000000">
                    <a:alpha val="43137"/>
                  </a:srgbClr>
                </a:outerShdw>
              </a:effectLst>
            </a:endParaRPr>
          </a:p>
          <a:p>
            <a:r>
              <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rPr>
              <a:t>RESÚMEN</a:t>
            </a:r>
          </a:p>
          <a:p>
            <a:pPr lvl="1">
              <a:buFont typeface="Arial" pitchFamily="34" charset="0"/>
              <a:buChar char="•"/>
            </a:pPr>
            <a:r>
              <a:rPr lang="es-ES" sz="2400" dirty="0" smtClean="0">
                <a:solidFill>
                  <a:schemeClr val="bg2">
                    <a:lumMod val="10000"/>
                  </a:schemeClr>
                </a:solidFill>
              </a:rPr>
              <a:t> </a:t>
            </a:r>
            <a:r>
              <a:rPr lang="es-ES" sz="2400" dirty="0" smtClean="0">
                <a:solidFill>
                  <a:schemeClr val="bg2">
                    <a:lumMod val="10000"/>
                  </a:schemeClr>
                </a:solidFill>
              </a:rPr>
              <a:t>Les </a:t>
            </a:r>
            <a:r>
              <a:rPr lang="es-ES" sz="2400" dirty="0" smtClean="0">
                <a:solidFill>
                  <a:schemeClr val="bg2">
                    <a:lumMod val="10000"/>
                  </a:schemeClr>
                </a:solidFill>
              </a:rPr>
              <a:t>relata cómo no quisieron escuchar cuando les dijo que no fueran, pues ya no tenían méritos para vencer a sus enemigos en forma milagrosa. Pero ellos lo ignoraron, y sufrieron una derrota masiva.</a:t>
            </a:r>
            <a:br>
              <a:rPr lang="es-ES" sz="2400" dirty="0" smtClean="0">
                <a:solidFill>
                  <a:schemeClr val="bg2">
                    <a:lumMod val="10000"/>
                  </a:schemeClr>
                </a:solidFill>
              </a:rPr>
            </a:br>
            <a:r>
              <a:rPr lang="es-ES" sz="2400" dirty="0" smtClean="0">
                <a:solidFill>
                  <a:schemeClr val="bg2">
                    <a:lumMod val="10000"/>
                  </a:schemeClr>
                </a:solidFill>
              </a:rPr>
              <a:t> </a:t>
            </a:r>
            <a:br>
              <a:rPr lang="es-ES" sz="2400" dirty="0" smtClean="0">
                <a:solidFill>
                  <a:schemeClr val="bg2">
                    <a:lumMod val="10000"/>
                  </a:schemeClr>
                </a:solidFill>
              </a:rPr>
            </a:br>
            <a:r>
              <a:rPr lang="es-ES" sz="2400" dirty="0" smtClean="0">
                <a:solidFill>
                  <a:schemeClr val="bg2">
                    <a:lumMod val="10000"/>
                  </a:schemeClr>
                </a:solidFill>
              </a:rPr>
              <a:t> No se les permitió luchar con los reinos de Esav, </a:t>
            </a:r>
            <a:r>
              <a:rPr lang="es-ES" sz="2400" dirty="0" err="1" smtClean="0">
                <a:solidFill>
                  <a:schemeClr val="bg2">
                    <a:lumMod val="10000"/>
                  </a:schemeClr>
                </a:solidFill>
              </a:rPr>
              <a:t>Moab</a:t>
            </a:r>
            <a:r>
              <a:rPr lang="es-ES" sz="2400" dirty="0" smtClean="0">
                <a:solidFill>
                  <a:schemeClr val="bg2">
                    <a:lumMod val="10000"/>
                  </a:schemeClr>
                </a:solidFill>
              </a:rPr>
              <a:t> ni Amón, pues esas tierras no formarían parte del mapa de </a:t>
            </a:r>
            <a:r>
              <a:rPr lang="es-ES" sz="2400" dirty="0" err="1" smtClean="0">
                <a:solidFill>
                  <a:schemeClr val="bg2">
                    <a:lumMod val="10000"/>
                  </a:schemeClr>
                </a:solidFill>
              </a:rPr>
              <a:t>Eretz</a:t>
            </a:r>
            <a:r>
              <a:rPr lang="es-ES" sz="2400" dirty="0" smtClean="0">
                <a:solidFill>
                  <a:schemeClr val="bg2">
                    <a:lumMod val="10000"/>
                  </a:schemeClr>
                </a:solidFill>
              </a:rPr>
              <a:t> Israel por el momento. Cuando la conquista de Canaán comience con </a:t>
            </a:r>
            <a:r>
              <a:rPr lang="es-ES" sz="2400" dirty="0" err="1" smtClean="0">
                <a:solidFill>
                  <a:schemeClr val="bg2">
                    <a:lumMod val="10000"/>
                  </a:schemeClr>
                </a:solidFill>
              </a:rPr>
              <a:t>Sijón</a:t>
            </a:r>
            <a:r>
              <a:rPr lang="es-ES" sz="2400" dirty="0" smtClean="0">
                <a:solidFill>
                  <a:schemeClr val="bg2">
                    <a:lumMod val="10000"/>
                  </a:schemeClr>
                </a:solidFill>
              </a:rPr>
              <a:t> y </a:t>
            </a:r>
            <a:r>
              <a:rPr lang="es-ES" sz="2400" dirty="0" err="1" smtClean="0">
                <a:solidFill>
                  <a:schemeClr val="bg2">
                    <a:lumMod val="10000"/>
                  </a:schemeClr>
                </a:solidFill>
              </a:rPr>
              <a:t>Og</a:t>
            </a:r>
            <a:r>
              <a:rPr lang="es-ES" sz="2400" dirty="0" smtClean="0">
                <a:solidFill>
                  <a:schemeClr val="bg2">
                    <a:lumMod val="10000"/>
                  </a:schemeClr>
                </a:solidFill>
              </a:rPr>
              <a:t>, deberá adoptar la forma natural de la guerra.</a:t>
            </a:r>
            <a:endParaRPr lang="es-CO" sz="2400" b="1" dirty="0" smtClean="0">
              <a:solidFill>
                <a:schemeClr val="bg2">
                  <a:lumMod val="10000"/>
                </a:schemeClr>
              </a:solidFill>
              <a:effectLst>
                <a:outerShdw blurRad="38100" dist="38100" dir="2700000" algn="tl">
                  <a:srgbClr val="000000">
                    <a:alpha val="43137"/>
                  </a:srgbClr>
                </a:outerShdw>
              </a:effectLst>
              <a:latin typeface="Calibri"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ES" sz="2400" dirty="0" smtClean="0">
                <a:solidFill>
                  <a:schemeClr val="tx2"/>
                </a:solidFill>
              </a:rPr>
              <a:t>Estas son las palabras...” (1:1)</a:t>
            </a:r>
            <a:br>
              <a:rPr lang="es-ES" sz="2400" dirty="0" smtClean="0">
                <a:solidFill>
                  <a:schemeClr val="tx2"/>
                </a:solidFill>
              </a:rPr>
            </a:br>
            <a:r>
              <a:rPr lang="es-ES" sz="2400" dirty="0" smtClean="0">
                <a:solidFill>
                  <a:schemeClr val="tx2"/>
                </a:solidFill>
              </a:rPr>
              <a:t> </a:t>
            </a:r>
            <a:br>
              <a:rPr lang="es-ES" sz="2400" dirty="0" smtClean="0">
                <a:solidFill>
                  <a:schemeClr val="tx2"/>
                </a:solidFill>
              </a:rPr>
            </a:br>
            <a:r>
              <a:rPr lang="es-ES" sz="2400" dirty="0" smtClean="0">
                <a:solidFill>
                  <a:schemeClr val="tx2"/>
                </a:solidFill>
              </a:rPr>
              <a:t> En hebreo, la palabra “palabra” y la palabra “cosa” provienen de la misma raíz: </a:t>
            </a:r>
            <a:r>
              <a:rPr lang="es-ES" sz="2400" dirty="0" err="1" smtClean="0">
                <a:solidFill>
                  <a:schemeClr val="tx2"/>
                </a:solidFill>
              </a:rPr>
              <a:t>davar</a:t>
            </a:r>
            <a:r>
              <a:rPr lang="es-ES" sz="2400" dirty="0" smtClean="0">
                <a:solidFill>
                  <a:schemeClr val="tx2"/>
                </a:solidFill>
              </a:rPr>
              <a:t>. Al crear el mundo, </a:t>
            </a:r>
            <a:br>
              <a:rPr lang="es-ES" sz="2400" dirty="0" smtClean="0">
                <a:solidFill>
                  <a:schemeClr val="tx2"/>
                </a:solidFill>
              </a:rPr>
            </a:br>
            <a:r>
              <a:rPr lang="es-ES" sz="2400" dirty="0" smtClean="0">
                <a:solidFill>
                  <a:schemeClr val="tx2"/>
                </a:solidFill>
              </a:rPr>
              <a:t> Dios empleó el habla para llamar a cada cosa a la existencia. “Y Dios dijo: ‘Que haya luz’ Y hubo luz”.</a:t>
            </a:r>
            <a:br>
              <a:rPr lang="es-ES" sz="2400" dirty="0" smtClean="0">
                <a:solidFill>
                  <a:schemeClr val="tx2"/>
                </a:solidFill>
              </a:rPr>
            </a:br>
            <a:r>
              <a:rPr lang="es-ES" sz="2400" dirty="0" smtClean="0">
                <a:solidFill>
                  <a:schemeClr val="tx2"/>
                </a:solidFill>
              </a:rPr>
              <a:t> </a:t>
            </a:r>
            <a:br>
              <a:rPr lang="es-ES" sz="2400" dirty="0" smtClean="0">
                <a:solidFill>
                  <a:schemeClr val="tx2"/>
                </a:solidFill>
              </a:rPr>
            </a:br>
            <a:r>
              <a:rPr lang="es-ES" sz="2400" dirty="0" smtClean="0">
                <a:solidFill>
                  <a:schemeClr val="tx2"/>
                </a:solidFill>
              </a:rPr>
              <a:t> No es solamente que Dios llamó a las cosas a la existencia y a partir de entonces poseen una existencia independiente, sino que todo lo que existe en este mundo no es más que Dios “hablando”. </a:t>
            </a:r>
            <a:endParaRPr lang="es-ES" sz="2400" dirty="0" smtClean="0">
              <a:solidFill>
                <a:schemeClr val="tx2"/>
              </a:solidFill>
            </a:endParaRPr>
          </a:p>
          <a:p>
            <a:endParaRPr lang="es-ES" sz="2400" dirty="0" smtClean="0">
              <a:solidFill>
                <a:schemeClr val="tx2"/>
              </a:solidFill>
            </a:endParaRPr>
          </a:p>
          <a:p>
            <a:r>
              <a:rPr lang="es-ES" sz="2400" dirty="0" smtClean="0">
                <a:solidFill>
                  <a:schemeClr val="tx2"/>
                </a:solidFill>
              </a:rPr>
              <a:t>Las </a:t>
            </a:r>
            <a:r>
              <a:rPr lang="es-ES" sz="2400" dirty="0" smtClean="0">
                <a:solidFill>
                  <a:schemeClr val="tx2"/>
                </a:solidFill>
              </a:rPr>
              <a:t>cosas no son más que las palabras de Dios. </a:t>
            </a:r>
            <a:endParaRPr lang="es-ES" sz="2400" dirty="0" smtClean="0">
              <a:solidFill>
                <a:schemeClr val="tx2"/>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ES" sz="2200" dirty="0" smtClean="0">
                <a:solidFill>
                  <a:schemeClr val="tx2"/>
                </a:solidFill>
              </a:rPr>
              <a:t>Las </a:t>
            </a:r>
            <a:r>
              <a:rPr lang="es-ES" sz="2200" dirty="0" smtClean="0">
                <a:solidFill>
                  <a:schemeClr val="tx2"/>
                </a:solidFill>
              </a:rPr>
              <a:t>“cosas” son las “palabras” debido a que un objeto sólo puede existir en este mundo mientras Dios continúe “hablándolo”. Dios te está “hablando”. Me está “hablando”. En este mismo instante.</a:t>
            </a:r>
            <a:br>
              <a:rPr lang="es-ES" sz="2200" dirty="0" smtClean="0">
                <a:solidFill>
                  <a:schemeClr val="tx2"/>
                </a:solidFill>
              </a:rPr>
            </a:br>
            <a:r>
              <a:rPr lang="es-ES" sz="2200" dirty="0" smtClean="0">
                <a:solidFill>
                  <a:schemeClr val="tx2"/>
                </a:solidFill>
              </a:rPr>
              <a:t> </a:t>
            </a:r>
            <a:br>
              <a:rPr lang="es-ES" sz="2200" dirty="0" smtClean="0">
                <a:solidFill>
                  <a:schemeClr val="tx2"/>
                </a:solidFill>
              </a:rPr>
            </a:br>
            <a:r>
              <a:rPr lang="es-ES" sz="2200" dirty="0" smtClean="0">
                <a:solidFill>
                  <a:schemeClr val="tx2"/>
                </a:solidFill>
              </a:rPr>
              <a:t> No hay nada que posea realidad fuera del Creador. Cuando la Torá dice: “No hay nada fuera de El” no significa que no hay otros dioses fuera de El. Significa que no hay nada en absoluto fuera de El.</a:t>
            </a:r>
            <a:br>
              <a:rPr lang="es-ES" sz="2200" dirty="0" smtClean="0">
                <a:solidFill>
                  <a:schemeClr val="tx2"/>
                </a:solidFill>
              </a:rPr>
            </a:br>
            <a:r>
              <a:rPr lang="es-ES" sz="2200" dirty="0" smtClean="0">
                <a:solidFill>
                  <a:schemeClr val="tx2"/>
                </a:solidFill>
              </a:rPr>
              <a:t> </a:t>
            </a:r>
            <a:br>
              <a:rPr lang="es-ES" sz="2200" dirty="0" smtClean="0">
                <a:solidFill>
                  <a:schemeClr val="tx2"/>
                </a:solidFill>
              </a:rPr>
            </a:br>
            <a:r>
              <a:rPr lang="es-ES" sz="2200" dirty="0" smtClean="0">
                <a:solidFill>
                  <a:schemeClr val="tx2"/>
                </a:solidFill>
              </a:rPr>
              <a:t> La idolatría no significa necesariamente inclinarse ante muñecos gigantes. Porque inclusive si la persona admite que Dios creó un objeto pero al mismo tiempo afirma que ahora éste posee una existencia independiente, eso también es idolatría.</a:t>
            </a:r>
            <a:br>
              <a:rPr lang="es-ES" sz="2200" dirty="0" smtClean="0">
                <a:solidFill>
                  <a:schemeClr val="tx2"/>
                </a:solidFill>
              </a:rPr>
            </a:br>
            <a:r>
              <a:rPr lang="es-ES" sz="2200" dirty="0" smtClean="0">
                <a:solidFill>
                  <a:schemeClr val="tx2"/>
                </a:solidFill>
              </a:rPr>
              <a:t> </a:t>
            </a:r>
            <a:endParaRPr lang="es-CO" sz="2200" b="1" dirty="0" smtClean="0">
              <a:solidFill>
                <a:schemeClr val="tx2"/>
              </a:solidFill>
              <a:effectLst>
                <a:outerShdw blurRad="38100" dist="38100" dir="2700000" algn="tl">
                  <a:srgbClr val="000000">
                    <a:alpha val="43137"/>
                  </a:srgbClr>
                </a:outerShdw>
              </a:effectLst>
              <a:latin typeface="Calibri"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ES" sz="2400" dirty="0" smtClean="0">
                <a:solidFill>
                  <a:schemeClr val="tx2"/>
                </a:solidFill>
              </a:rPr>
              <a:t> ¿Cómo se inició la idolatría? </a:t>
            </a:r>
            <a:endParaRPr lang="es-ES" sz="2400" dirty="0" smtClean="0">
              <a:solidFill>
                <a:schemeClr val="tx2"/>
              </a:solidFill>
            </a:endParaRPr>
          </a:p>
          <a:p>
            <a:endParaRPr lang="es-ES" sz="2400" dirty="0" smtClean="0">
              <a:solidFill>
                <a:schemeClr val="tx2"/>
              </a:solidFill>
            </a:endParaRPr>
          </a:p>
          <a:p>
            <a:r>
              <a:rPr lang="es-ES" sz="2400" dirty="0" smtClean="0">
                <a:solidFill>
                  <a:schemeClr val="tx2"/>
                </a:solidFill>
              </a:rPr>
              <a:t>Las </a:t>
            </a:r>
            <a:r>
              <a:rPr lang="es-ES" sz="2400" dirty="0" smtClean="0">
                <a:solidFill>
                  <a:schemeClr val="tx2"/>
                </a:solidFill>
              </a:rPr>
              <a:t>primeras generaciones no tenían dudas de que Dios creó el mundo y todo lo que hay en él. </a:t>
            </a:r>
            <a:endParaRPr lang="es-ES" sz="2400" dirty="0" smtClean="0">
              <a:solidFill>
                <a:schemeClr val="tx2"/>
              </a:solidFill>
            </a:endParaRPr>
          </a:p>
          <a:p>
            <a:endParaRPr lang="es-ES" sz="2400" dirty="0" smtClean="0">
              <a:solidFill>
                <a:schemeClr val="tx2"/>
              </a:solidFill>
            </a:endParaRPr>
          </a:p>
          <a:p>
            <a:r>
              <a:rPr lang="es-ES" sz="2400" dirty="0" smtClean="0">
                <a:solidFill>
                  <a:schemeClr val="tx2"/>
                </a:solidFill>
              </a:rPr>
              <a:t>Pero </a:t>
            </a:r>
            <a:r>
              <a:rPr lang="es-ES" sz="2400" dirty="0" smtClean="0">
                <a:solidFill>
                  <a:schemeClr val="tx2"/>
                </a:solidFill>
              </a:rPr>
              <a:t>en la generación de </a:t>
            </a:r>
            <a:r>
              <a:rPr lang="es-ES" sz="2400" dirty="0" err="1" smtClean="0">
                <a:solidFill>
                  <a:schemeClr val="tx2"/>
                </a:solidFill>
              </a:rPr>
              <a:t>Enosh</a:t>
            </a:r>
            <a:r>
              <a:rPr lang="es-ES" sz="2400" dirty="0" smtClean="0">
                <a:solidFill>
                  <a:schemeClr val="tx2"/>
                </a:solidFill>
              </a:rPr>
              <a:t>, la tercera generación desde la Creación, la gente cometió un error simple pero fundamental: si bien entendían que el sol, la luna y las estrellas no eran más que los vasallos de Dios, pensaron que, en tanto que Sus “representantes”, a los cuerpos celestes también se les debía respeto. </a:t>
            </a:r>
            <a:endParaRPr lang="es-ES" sz="2400" dirty="0" smtClean="0">
              <a:solidFill>
                <a:schemeClr val="tx2"/>
              </a:solidFill>
            </a:endParaRPr>
          </a:p>
          <a:p>
            <a:endParaRPr lang="es-ES" sz="2400" dirty="0" smtClean="0">
              <a:solidFill>
                <a:schemeClr val="tx2"/>
              </a:solidFill>
            </a:endParaRPr>
          </a:p>
          <a:p>
            <a:r>
              <a:rPr lang="es-ES" sz="2400" dirty="0" smtClean="0">
                <a:solidFill>
                  <a:schemeClr val="tx2"/>
                </a:solidFill>
              </a:rPr>
              <a:t>Por </a:t>
            </a:r>
            <a:r>
              <a:rPr lang="es-ES" sz="2400" dirty="0" smtClean="0">
                <a:solidFill>
                  <a:schemeClr val="tx2"/>
                </a:solidFill>
              </a:rPr>
              <a:t>supuesto que no por ellos mismos, sino por ser los siervos del Rey. </a:t>
            </a:r>
            <a:endParaRPr lang="es-ES" sz="2400" dirty="0" smtClean="0">
              <a:solidFill>
                <a:schemeClr val="tx2"/>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ES" sz="2200" dirty="0" smtClean="0">
                <a:solidFill>
                  <a:schemeClr val="tx2"/>
                </a:solidFill>
              </a:rPr>
              <a:t>Ellos </a:t>
            </a:r>
            <a:r>
              <a:rPr lang="es-ES" sz="2200" dirty="0" smtClean="0">
                <a:solidFill>
                  <a:schemeClr val="tx2"/>
                </a:solidFill>
              </a:rPr>
              <a:t>pensaron que la Voluntad de Dios era que Sus representantes debían ser honrados. Y al hacerlo, sentían que estaban honrando al propio Rey.</a:t>
            </a:r>
            <a:br>
              <a:rPr lang="es-ES" sz="2200" dirty="0" smtClean="0">
                <a:solidFill>
                  <a:schemeClr val="tx2"/>
                </a:solidFill>
              </a:rPr>
            </a:br>
            <a:r>
              <a:rPr lang="es-ES" sz="2200" dirty="0" smtClean="0">
                <a:solidFill>
                  <a:schemeClr val="tx2"/>
                </a:solidFill>
              </a:rPr>
              <a:t> </a:t>
            </a:r>
            <a:br>
              <a:rPr lang="es-ES" sz="2200" dirty="0" smtClean="0">
                <a:solidFill>
                  <a:schemeClr val="tx2"/>
                </a:solidFill>
              </a:rPr>
            </a:br>
            <a:r>
              <a:rPr lang="es-ES" sz="2200" dirty="0" smtClean="0">
                <a:solidFill>
                  <a:schemeClr val="tx2"/>
                </a:solidFill>
              </a:rPr>
              <a:t> Esa fue la raíz de la idolatría, y su esencia: ver el sol, la luna o las estrellas como agentes independientes, como algo separado de Dios. Porque nada en este mundo es más que el hacha en la mano del Hachero. Una simple herramienta. Absolutamente impotente sin la Mano que la sostiene.</a:t>
            </a:r>
            <a:br>
              <a:rPr lang="es-ES" sz="2200" dirty="0" smtClean="0">
                <a:solidFill>
                  <a:schemeClr val="tx2"/>
                </a:solidFill>
              </a:rPr>
            </a:br>
            <a:r>
              <a:rPr lang="es-ES" sz="2200" dirty="0" smtClean="0">
                <a:solidFill>
                  <a:schemeClr val="tx2"/>
                </a:solidFill>
              </a:rPr>
              <a:t> </a:t>
            </a:r>
            <a:br>
              <a:rPr lang="es-ES" sz="2200" dirty="0" smtClean="0">
                <a:solidFill>
                  <a:schemeClr val="tx2"/>
                </a:solidFill>
              </a:rPr>
            </a:br>
            <a:r>
              <a:rPr lang="es-ES" sz="2200" dirty="0" smtClean="0">
                <a:solidFill>
                  <a:schemeClr val="tx2"/>
                </a:solidFill>
              </a:rPr>
              <a:t> Todo lo que existe es solamente las palabras que Dios está hablando. Eso es lo que son las cosas.</a:t>
            </a:r>
            <a:br>
              <a:rPr lang="es-ES" sz="2200" dirty="0" smtClean="0">
                <a:solidFill>
                  <a:schemeClr val="tx2"/>
                </a:solidFill>
              </a:rPr>
            </a:br>
            <a:r>
              <a:rPr lang="es-ES" sz="2200" dirty="0" smtClean="0">
                <a:solidFill>
                  <a:schemeClr val="tx2"/>
                </a:solidFill>
              </a:rPr>
              <a:t> </a:t>
            </a:r>
            <a:br>
              <a:rPr lang="es-ES" sz="2200" dirty="0" smtClean="0">
                <a:solidFill>
                  <a:schemeClr val="tx2"/>
                </a:solidFill>
              </a:rPr>
            </a:br>
            <a:r>
              <a:rPr lang="es-ES" dirty="0" smtClean="0">
                <a:solidFill>
                  <a:schemeClr val="tx2"/>
                </a:solidFill>
              </a:rPr>
              <a:t> </a:t>
            </a:r>
            <a:r>
              <a:rPr lang="es-ES" dirty="0" err="1" smtClean="0">
                <a:solidFill>
                  <a:schemeClr val="tx2"/>
                </a:solidFill>
              </a:rPr>
              <a:t>Maharal</a:t>
            </a:r>
            <a:r>
              <a:rPr lang="es-ES" dirty="0" smtClean="0">
                <a:solidFill>
                  <a:schemeClr val="tx2"/>
                </a:solidFill>
              </a:rPr>
              <a:t>, </a:t>
            </a:r>
            <a:r>
              <a:rPr lang="es-ES" dirty="0" err="1" smtClean="0">
                <a:solidFill>
                  <a:schemeClr val="tx2"/>
                </a:solidFill>
              </a:rPr>
              <a:t>Drash</a:t>
            </a:r>
            <a:r>
              <a:rPr lang="es-ES" dirty="0" smtClean="0">
                <a:solidFill>
                  <a:schemeClr val="tx2"/>
                </a:solidFill>
              </a:rPr>
              <a:t> Le Shabat ha Gadol; Rambam </a:t>
            </a:r>
            <a:r>
              <a:rPr lang="es-ES" dirty="0" err="1" smtClean="0">
                <a:solidFill>
                  <a:schemeClr val="tx2"/>
                </a:solidFill>
              </a:rPr>
              <a:t>Hiljot</a:t>
            </a:r>
            <a:r>
              <a:rPr lang="es-ES" dirty="0" smtClean="0">
                <a:solidFill>
                  <a:schemeClr val="tx2"/>
                </a:solidFill>
              </a:rPr>
              <a:t> </a:t>
            </a:r>
            <a:r>
              <a:rPr lang="es-ES" dirty="0" err="1" smtClean="0">
                <a:solidFill>
                  <a:schemeClr val="tx2"/>
                </a:solidFill>
              </a:rPr>
              <a:t>Avodat</a:t>
            </a:r>
            <a:r>
              <a:rPr lang="es-ES" dirty="0" smtClean="0">
                <a:solidFill>
                  <a:schemeClr val="tx2"/>
                </a:solidFill>
              </a:rPr>
              <a:t> </a:t>
            </a:r>
            <a:r>
              <a:rPr lang="es-ES" dirty="0" err="1" smtClean="0">
                <a:solidFill>
                  <a:schemeClr val="tx2"/>
                </a:solidFill>
              </a:rPr>
              <a:t>Kojavim</a:t>
            </a:r>
            <a:r>
              <a:rPr lang="es-ES" dirty="0" smtClean="0">
                <a:solidFill>
                  <a:schemeClr val="tx2"/>
                </a:solidFill>
              </a:rPr>
              <a:t> 1</a:t>
            </a:r>
            <a:endParaRPr lang="es-CO" sz="2200" b="1" dirty="0" smtClean="0">
              <a:solidFill>
                <a:schemeClr val="tx2"/>
              </a:solidFill>
              <a:effectLst>
                <a:outerShdw blurRad="38100" dist="38100" dir="2700000" algn="tl">
                  <a:srgbClr val="000000">
                    <a:alpha val="43137"/>
                  </a:srgbClr>
                </a:outerShdw>
              </a:effectLst>
              <a:latin typeface="Calibri"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ES" sz="2200" i="1" dirty="0" smtClean="0">
                <a:solidFill>
                  <a:schemeClr val="tx2"/>
                </a:solidFill>
              </a:rPr>
              <a:t>"Estas son las palabras que Moisés habló a todo Israel" (verso 1). </a:t>
            </a:r>
            <a:endParaRPr lang="es-ES" sz="2200" i="1" dirty="0" smtClean="0">
              <a:solidFill>
                <a:schemeClr val="tx2"/>
              </a:solidFill>
            </a:endParaRPr>
          </a:p>
          <a:p>
            <a:endParaRPr lang="es-ES" sz="2200" i="1" dirty="0" smtClean="0">
              <a:solidFill>
                <a:schemeClr val="tx2"/>
              </a:solidFill>
            </a:endParaRPr>
          </a:p>
          <a:p>
            <a:r>
              <a:rPr lang="es-ES" sz="2200" i="1" dirty="0" smtClean="0">
                <a:solidFill>
                  <a:schemeClr val="tx2"/>
                </a:solidFill>
              </a:rPr>
              <a:t>El </a:t>
            </a:r>
            <a:r>
              <a:rPr lang="es-ES" sz="2200" i="1" dirty="0" smtClean="0">
                <a:solidFill>
                  <a:schemeClr val="tx2"/>
                </a:solidFill>
              </a:rPr>
              <a:t>Midrash (Yalcut 788) pregunta: "¿Solamente estas palabras son las que Moisés habló a Israel? </a:t>
            </a:r>
            <a:endParaRPr lang="es-ES" sz="2200" i="1" dirty="0" smtClean="0">
              <a:solidFill>
                <a:schemeClr val="tx2"/>
              </a:solidFill>
            </a:endParaRPr>
          </a:p>
          <a:p>
            <a:endParaRPr lang="es-ES" sz="2200" i="1" dirty="0" smtClean="0">
              <a:solidFill>
                <a:schemeClr val="tx2"/>
              </a:solidFill>
            </a:endParaRPr>
          </a:p>
          <a:p>
            <a:r>
              <a:rPr lang="es-ES" sz="2200" i="1" dirty="0" smtClean="0">
                <a:solidFill>
                  <a:schemeClr val="tx2"/>
                </a:solidFill>
              </a:rPr>
              <a:t>¡</a:t>
            </a:r>
            <a:r>
              <a:rPr lang="es-ES" sz="2200" i="1" dirty="0" smtClean="0">
                <a:solidFill>
                  <a:schemeClr val="tx2"/>
                </a:solidFill>
              </a:rPr>
              <a:t>Desde el Éxodo hasta aquí el profeta no dejó de hablarle continuamente! " </a:t>
            </a:r>
            <a:endParaRPr lang="es-ES" sz="2200" i="1" dirty="0" smtClean="0">
              <a:solidFill>
                <a:schemeClr val="tx2"/>
              </a:solidFill>
            </a:endParaRPr>
          </a:p>
          <a:p>
            <a:endParaRPr lang="es-ES" sz="2200" i="1" dirty="0" smtClean="0">
              <a:solidFill>
                <a:schemeClr val="tx2"/>
              </a:solidFill>
            </a:endParaRPr>
          </a:p>
          <a:p>
            <a:r>
              <a:rPr lang="es-ES" sz="2200" i="1" dirty="0" smtClean="0">
                <a:solidFill>
                  <a:schemeClr val="tx2"/>
                </a:solidFill>
              </a:rPr>
              <a:t>Pero </a:t>
            </a:r>
            <a:r>
              <a:rPr lang="es-ES" sz="2200" i="1" dirty="0" smtClean="0">
                <a:solidFill>
                  <a:schemeClr val="tx2"/>
                </a:solidFill>
              </a:rPr>
              <a:t>éstas, explica el Midrash, son palabras de amonestación y reprensión. </a:t>
            </a:r>
            <a:endParaRPr lang="es-ES" sz="2200" i="1" dirty="0" smtClean="0">
              <a:solidFill>
                <a:schemeClr val="tx2"/>
              </a:solidFill>
            </a:endParaRPr>
          </a:p>
          <a:p>
            <a:endParaRPr lang="es-ES" sz="2200" i="1" dirty="0" smtClean="0">
              <a:solidFill>
                <a:schemeClr val="tx2"/>
              </a:solidFill>
            </a:endParaRPr>
          </a:p>
          <a:p>
            <a:r>
              <a:rPr lang="es-ES" sz="2200" i="1" dirty="0" smtClean="0">
                <a:solidFill>
                  <a:schemeClr val="tx2"/>
                </a:solidFill>
              </a:rPr>
              <a:t>Antes </a:t>
            </a:r>
            <a:r>
              <a:rPr lang="es-ES" sz="2200" i="1" dirty="0" smtClean="0">
                <a:solidFill>
                  <a:schemeClr val="tx2"/>
                </a:solidFill>
              </a:rPr>
              <a:t>de morir, Moisés quiso recordar una vez más a los israelitas, los errores y las faltas del pasado, para impedirles que los repitiesen. </a:t>
            </a:r>
            <a:endParaRPr lang="es-ES" sz="2200" i="1" dirty="0" smtClean="0">
              <a:solidFill>
                <a:schemeClr val="tx2"/>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76400"/>
            <a:ext cx="7924800" cy="4800600"/>
          </a:xfrm>
          <a:prstGeom prst="rect">
            <a:avLst/>
          </a:prstGeom>
          <a:noFill/>
          <a:ln w="9525">
            <a:noFill/>
            <a:round/>
            <a:headEnd/>
            <a:tailEnd/>
          </a:ln>
        </p:spPr>
        <p:txBody>
          <a:bodyPr lIns="90000" tIns="45000" rIns="90000" bIns="45000"/>
          <a:lstStyle/>
          <a:p>
            <a:r>
              <a:rPr lang="es-ES" sz="2400" i="1" dirty="0" smtClean="0">
                <a:solidFill>
                  <a:schemeClr val="tx2"/>
                </a:solidFill>
              </a:rPr>
              <a:t>Las </a:t>
            </a:r>
            <a:r>
              <a:rPr lang="es-ES" sz="2400" i="1" dirty="0" smtClean="0">
                <a:solidFill>
                  <a:schemeClr val="tx2"/>
                </a:solidFill>
              </a:rPr>
              <a:t>palabras de Moisés se suceden con simplicidad y magnitud, sencillez y magnificencia, belleza y amor, pero en todas ellas se nota la severa expresión de un padre que amonesta a sus hijos. </a:t>
            </a:r>
            <a:endParaRPr lang="es-ES" sz="2400" i="1" dirty="0" smtClean="0">
              <a:solidFill>
                <a:schemeClr val="tx2"/>
              </a:solidFill>
            </a:endParaRPr>
          </a:p>
          <a:p>
            <a:endParaRPr lang="es-ES" sz="2400" i="1" dirty="0" smtClean="0">
              <a:solidFill>
                <a:schemeClr val="tx2"/>
              </a:solidFill>
            </a:endParaRPr>
          </a:p>
          <a:p>
            <a:r>
              <a:rPr lang="es-ES" sz="2400" i="1" dirty="0" smtClean="0">
                <a:solidFill>
                  <a:schemeClr val="tx2"/>
                </a:solidFill>
              </a:rPr>
              <a:t>Los </a:t>
            </a:r>
            <a:r>
              <a:rPr lang="es-ES" sz="2400" i="1" dirty="0" smtClean="0">
                <a:solidFill>
                  <a:schemeClr val="tx2"/>
                </a:solidFill>
              </a:rPr>
              <a:t>rabinos del Talmud nos dicen: siempre que en el Tanaj (Biblia) está mencionada la palabra </a:t>
            </a:r>
            <a:r>
              <a:rPr lang="es-ES" sz="2400" i="1" dirty="0" err="1" smtClean="0">
                <a:solidFill>
                  <a:schemeClr val="tx2"/>
                </a:solidFill>
              </a:rPr>
              <a:t>devarim</a:t>
            </a:r>
            <a:r>
              <a:rPr lang="es-ES" sz="2400" i="1" dirty="0" smtClean="0">
                <a:solidFill>
                  <a:schemeClr val="tx2"/>
                </a:solidFill>
              </a:rPr>
              <a:t> o sus diferentes inflexiones como </a:t>
            </a:r>
            <a:r>
              <a:rPr lang="es-ES" sz="2400" i="1" dirty="0" err="1" smtClean="0">
                <a:solidFill>
                  <a:schemeClr val="tx2"/>
                </a:solidFill>
              </a:rPr>
              <a:t>divré</a:t>
            </a:r>
            <a:r>
              <a:rPr lang="es-ES" sz="2400" i="1" dirty="0" smtClean="0">
                <a:solidFill>
                  <a:schemeClr val="tx2"/>
                </a:solidFill>
              </a:rPr>
              <a:t>, etc., inmediatamente después encontramos </a:t>
            </a:r>
            <a:r>
              <a:rPr lang="es-ES" sz="2400" i="1" dirty="0" err="1" smtClean="0">
                <a:solidFill>
                  <a:schemeClr val="tx2"/>
                </a:solidFill>
              </a:rPr>
              <a:t>tojajá</a:t>
            </a:r>
            <a:r>
              <a:rPr lang="es-ES" sz="2400" i="1" dirty="0" smtClean="0">
                <a:solidFill>
                  <a:schemeClr val="tx2"/>
                </a:solidFill>
              </a:rPr>
              <a:t>, que significa amonestación, corrección y reprensión. </a:t>
            </a:r>
            <a:endParaRPr lang="es-ES" sz="2400" i="1" dirty="0" smtClean="0">
              <a:solidFill>
                <a:schemeClr val="tx2"/>
              </a:solidFill>
            </a:endParaRPr>
          </a:p>
          <a:p>
            <a:endParaRPr lang="es-ES" sz="2400" i="1" dirty="0" smtClean="0">
              <a:solidFill>
                <a:schemeClr val="tx2"/>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381000" y="228600"/>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ES" sz="2400" i="1" dirty="0" smtClean="0">
                <a:solidFill>
                  <a:schemeClr val="tx2"/>
                </a:solidFill>
              </a:rPr>
              <a:t>El </a:t>
            </a:r>
            <a:r>
              <a:rPr lang="es-ES" sz="2400" i="1" dirty="0" smtClean="0">
                <a:solidFill>
                  <a:schemeClr val="tx2"/>
                </a:solidFill>
              </a:rPr>
              <a:t>verdadero significado de la </a:t>
            </a:r>
            <a:r>
              <a:rPr lang="es-ES" sz="2400" i="1" dirty="0" err="1" smtClean="0">
                <a:solidFill>
                  <a:schemeClr val="tx2"/>
                </a:solidFill>
              </a:rPr>
              <a:t>tojajá</a:t>
            </a:r>
            <a:r>
              <a:rPr lang="es-ES" sz="2400" i="1" dirty="0" smtClean="0">
                <a:solidFill>
                  <a:schemeClr val="tx2"/>
                </a:solidFill>
              </a:rPr>
              <a:t> no es de ninguna manera reproche, sino al contrario, corrección, es decir, que la </a:t>
            </a:r>
            <a:r>
              <a:rPr lang="es-ES" sz="2400" i="1" dirty="0" err="1" smtClean="0">
                <a:solidFill>
                  <a:schemeClr val="tx2"/>
                </a:solidFill>
              </a:rPr>
              <a:t>tojajá</a:t>
            </a:r>
            <a:r>
              <a:rPr lang="es-ES" sz="2400" i="1" dirty="0" smtClean="0">
                <a:solidFill>
                  <a:schemeClr val="tx2"/>
                </a:solidFill>
              </a:rPr>
              <a:t> no tiene sentido negativo sino únicamente positivo; no significa rebajar hacia el mal sino elevar hacia el bien, o sea convertir el mal en bien. </a:t>
            </a:r>
            <a:endParaRPr lang="es-ES" sz="2400" i="1" dirty="0" smtClean="0">
              <a:solidFill>
                <a:schemeClr val="tx2"/>
              </a:solidFill>
            </a:endParaRPr>
          </a:p>
          <a:p>
            <a:endParaRPr lang="es-ES" sz="2400" i="1" dirty="0" smtClean="0">
              <a:solidFill>
                <a:schemeClr val="tx2"/>
              </a:solidFill>
            </a:endParaRPr>
          </a:p>
          <a:p>
            <a:r>
              <a:rPr lang="es-ES" sz="2400" i="1" dirty="0" smtClean="0">
                <a:solidFill>
                  <a:schemeClr val="tx2"/>
                </a:solidFill>
              </a:rPr>
              <a:t>La </a:t>
            </a:r>
            <a:r>
              <a:rPr lang="es-ES" sz="2400" i="1" dirty="0" err="1" smtClean="0">
                <a:solidFill>
                  <a:schemeClr val="tx2"/>
                </a:solidFill>
              </a:rPr>
              <a:t>tojajá</a:t>
            </a:r>
            <a:r>
              <a:rPr lang="es-ES" sz="2400" i="1" dirty="0" smtClean="0">
                <a:solidFill>
                  <a:schemeClr val="tx2"/>
                </a:solidFill>
              </a:rPr>
              <a:t> se expresa en una mitzvá (precepto) especial: </a:t>
            </a:r>
            <a:r>
              <a:rPr lang="es-ES" sz="2400" i="1" dirty="0" err="1" smtClean="0">
                <a:solidFill>
                  <a:schemeClr val="tx2"/>
                </a:solidFill>
              </a:rPr>
              <a:t>hojéaj</a:t>
            </a:r>
            <a:r>
              <a:rPr lang="es-ES" sz="2400" i="1" dirty="0" smtClean="0">
                <a:solidFill>
                  <a:schemeClr val="tx2"/>
                </a:solidFill>
              </a:rPr>
              <a:t> </a:t>
            </a:r>
            <a:r>
              <a:rPr lang="es-ES" sz="2400" i="1" dirty="0" err="1" smtClean="0">
                <a:solidFill>
                  <a:schemeClr val="tx2"/>
                </a:solidFill>
              </a:rPr>
              <a:t>tojíaj</a:t>
            </a:r>
            <a:r>
              <a:rPr lang="es-ES" sz="2400" i="1" dirty="0" smtClean="0">
                <a:solidFill>
                  <a:schemeClr val="tx2"/>
                </a:solidFill>
              </a:rPr>
              <a:t> et </a:t>
            </a:r>
            <a:r>
              <a:rPr lang="es-ES" sz="2400" i="1" dirty="0" err="1" smtClean="0">
                <a:solidFill>
                  <a:schemeClr val="tx2"/>
                </a:solidFill>
              </a:rPr>
              <a:t>amiteja</a:t>
            </a:r>
            <a:r>
              <a:rPr lang="es-ES" sz="2400" i="1" dirty="0" smtClean="0">
                <a:solidFill>
                  <a:schemeClr val="tx2"/>
                </a:solidFill>
              </a:rPr>
              <a:t>, "amonestarás a tu compañero", y ésta es la </a:t>
            </a:r>
            <a:r>
              <a:rPr lang="es-ES" sz="2400" i="1" dirty="0" err="1" smtClean="0">
                <a:solidFill>
                  <a:schemeClr val="tx2"/>
                </a:solidFill>
              </a:rPr>
              <a:t>mitzva</a:t>
            </a:r>
            <a:r>
              <a:rPr lang="es-ES" sz="2400" i="1" dirty="0" smtClean="0">
                <a:solidFill>
                  <a:schemeClr val="tx2"/>
                </a:solidFill>
              </a:rPr>
              <a:t> que Moisés realizó en sus últimos días.</a:t>
            </a:r>
            <a:endParaRPr lang="es-CO" sz="2200" b="1" dirty="0" smtClean="0">
              <a:solidFill>
                <a:schemeClr val="tx2"/>
              </a:solidFill>
              <a:effectLst>
                <a:outerShdw blurRad="38100" dist="38100" dir="2700000" algn="tl">
                  <a:srgbClr val="000000">
                    <a:alpha val="43137"/>
                  </a:srgbClr>
                </a:outerShdw>
              </a:effectLst>
              <a:latin typeface="Calibri"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1"/>
          <p:cNvSpPr>
            <a:spLocks noGrp="1" noChangeArrowheads="1"/>
          </p:cNvSpPr>
          <p:nvPr>
            <p:ph type="title"/>
          </p:nvPr>
        </p:nvSpPr>
        <p:spPr>
          <a:xfrm>
            <a:off x="685800" y="2130425"/>
            <a:ext cx="7772400" cy="1470025"/>
          </a:xfrm>
        </p:spPr>
        <p:txBody>
          <a:bodyPr/>
          <a:lstStyle/>
          <a:p>
            <a:pPr algn="ctr" eaLnBrk="1" hangingPunct="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mtClean="0">
                <a:latin typeface="Calibri" charset="0"/>
              </a:rPr>
              <a:t> </a:t>
            </a:r>
          </a:p>
        </p:txBody>
      </p:sp>
      <p:sp>
        <p:nvSpPr>
          <p:cNvPr id="3074" name="Date Placeholder 2"/>
          <p:cNvSpPr>
            <a:spLocks noGrp="1"/>
          </p:cNvSpPr>
          <p:nvPr>
            <p:ph type="dt" idx="10"/>
          </p:nvPr>
        </p:nvSpPr>
        <p:spPr>
          <a:noFill/>
        </p:spPr>
        <p:txBody>
          <a:bodyPr/>
          <a:lstStyle/>
          <a:p>
            <a:r>
              <a:rPr lang="en-US" smtClean="0"/>
              <a:t>5/5/16</a:t>
            </a:r>
          </a:p>
        </p:txBody>
      </p:sp>
      <p:sp>
        <p:nvSpPr>
          <p:cNvPr id="3076" name="Rectangle 2"/>
          <p:cNvSpPr>
            <a:spLocks noChangeArrowheads="1"/>
          </p:cNvSpPr>
          <p:nvPr/>
        </p:nvSpPr>
        <p:spPr bwMode="auto">
          <a:xfrm>
            <a:off x="1371600" y="3886200"/>
            <a:ext cx="6400800" cy="1752600"/>
          </a:xfrm>
          <a:prstGeom prst="rect">
            <a:avLst/>
          </a:prstGeom>
          <a:noFill/>
          <a:ln w="9525">
            <a:noFill/>
            <a:round/>
            <a:headEnd/>
            <a:tailEnd/>
          </a:ln>
        </p:spPr>
        <p:txBody>
          <a:bodyPr wrap="none" anchor="ctr"/>
          <a:lstStyle/>
          <a:p>
            <a:endParaRPr lang="en-US"/>
          </a:p>
        </p:txBody>
      </p:sp>
      <p:pic>
        <p:nvPicPr>
          <p:cNvPr id="3077" name="Picture 3"/>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3078" name="Rectangle 4"/>
          <p:cNvSpPr>
            <a:spLocks noChangeArrowheads="1"/>
          </p:cNvSpPr>
          <p:nvPr/>
        </p:nvSpPr>
        <p:spPr bwMode="auto">
          <a:xfrm>
            <a:off x="685800" y="2339975"/>
            <a:ext cx="7772400" cy="1470025"/>
          </a:xfrm>
          <a:prstGeom prst="rect">
            <a:avLst/>
          </a:prstGeom>
          <a:noFill/>
          <a:ln w="9525">
            <a:noFill/>
            <a:round/>
            <a:headEnd/>
            <a:tailEnd/>
          </a:ln>
        </p:spPr>
        <p:txBody>
          <a:bodyPr lIns="90000" tIns="86400" rIns="90000" bIns="45000"/>
          <a:lstStyle/>
          <a:p>
            <a:pPr algn="ctr">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100" dirty="0" err="1" smtClean="0">
                <a:solidFill>
                  <a:srgbClr val="000000"/>
                </a:solidFill>
                <a:latin typeface="Calibri" charset="0"/>
              </a:rPr>
              <a:t>Ayuno</a:t>
            </a:r>
            <a:r>
              <a:rPr lang="en-US" sz="4100" dirty="0" smtClean="0">
                <a:solidFill>
                  <a:srgbClr val="000000"/>
                </a:solidFill>
                <a:latin typeface="Calibri" charset="0"/>
              </a:rPr>
              <a:t> </a:t>
            </a:r>
            <a:r>
              <a:rPr lang="en-US" sz="4100" dirty="0" err="1" smtClean="0">
                <a:solidFill>
                  <a:srgbClr val="000000"/>
                </a:solidFill>
                <a:latin typeface="Calibri" charset="0"/>
              </a:rPr>
              <a:t>Tish</a:t>
            </a:r>
            <a:r>
              <a:rPr lang="en-US" sz="4100" dirty="0" err="1" smtClean="0">
                <a:solidFill>
                  <a:srgbClr val="000000"/>
                </a:solidFill>
                <a:latin typeface="Calibri" charset="0"/>
              </a:rPr>
              <a:t>a</a:t>
            </a:r>
            <a:r>
              <a:rPr lang="en-US" sz="4100" dirty="0" smtClean="0">
                <a:solidFill>
                  <a:srgbClr val="000000"/>
                </a:solidFill>
                <a:latin typeface="Calibri" charset="0"/>
              </a:rPr>
              <a:t> Be Av</a:t>
            </a:r>
          </a:p>
          <a:p>
            <a:pPr algn="ctr">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CO" sz="3200" dirty="0" smtClean="0">
                <a:solidFill>
                  <a:srgbClr val="FF0000"/>
                </a:solidFill>
                <a:effectLst>
                  <a:outerShdw blurRad="38100" dist="38100" dir="2700000" algn="tl">
                    <a:srgbClr val="000000">
                      <a:alpha val="43137"/>
                    </a:srgbClr>
                  </a:outerShdw>
                </a:effectLst>
                <a:latin typeface="Calibri" charset="0"/>
              </a:rPr>
              <a:t>Notas y Cuestionario</a:t>
            </a:r>
            <a:endParaRPr lang="en-US" sz="3200" dirty="0" smtClean="0">
              <a:solidFill>
                <a:srgbClr val="FF0000"/>
              </a:solidFill>
              <a:effectLst>
                <a:outerShdw blurRad="38100" dist="38100" dir="2700000" algn="tl">
                  <a:srgbClr val="000000">
                    <a:alpha val="43137"/>
                  </a:srgbClr>
                </a:outerShdw>
              </a:effectLst>
              <a:latin typeface="Calibri" charset="0"/>
            </a:endParaRPr>
          </a:p>
        </p:txBody>
      </p:sp>
      <p:sp>
        <p:nvSpPr>
          <p:cNvPr id="3079" name="Rectangle 5"/>
          <p:cNvSpPr>
            <a:spLocks noChangeArrowheads="1"/>
          </p:cNvSpPr>
          <p:nvPr/>
        </p:nvSpPr>
        <p:spPr bwMode="auto">
          <a:xfrm>
            <a:off x="1371600" y="3886200"/>
            <a:ext cx="6400800" cy="1752600"/>
          </a:xfrm>
          <a:prstGeom prst="rect">
            <a:avLst/>
          </a:prstGeom>
          <a:noFill/>
          <a:ln w="9525">
            <a:noFill/>
            <a:round/>
            <a:headEnd/>
            <a:tailEnd/>
          </a:ln>
        </p:spPr>
        <p:txBody>
          <a:bodyPr lIns="90000" tIns="45000" rIns="90000" bIns="45000"/>
          <a:lstStyle/>
          <a:p>
            <a:pPr algn="ctr">
              <a:lnSpc>
                <a:spcPct val="102000"/>
              </a:lnSpc>
              <a:spcBef>
                <a:spcPts val="8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a:solidFill>
                  <a:srgbClr val="000000"/>
                </a:solidFill>
                <a:latin typeface="Calibri" charset="0"/>
              </a:rPr>
              <a:t>Por: Eliyahu BaYonah</a:t>
            </a:r>
          </a:p>
          <a:p>
            <a:pPr algn="ctr">
              <a:lnSpc>
                <a:spcPct val="102000"/>
              </a:lnSpc>
              <a:spcBef>
                <a:spcPts val="8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a:solidFill>
                  <a:srgbClr val="000000"/>
                </a:solidFill>
                <a:latin typeface="Calibri" charset="0"/>
              </a:rPr>
              <a:t>Director Shalom Haverim Org</a:t>
            </a:r>
          </a:p>
          <a:p>
            <a:pPr algn="ctr">
              <a:lnSpc>
                <a:spcPct val="102000"/>
              </a:lnSpc>
              <a:spcBef>
                <a:spcPts val="8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a:solidFill>
                  <a:srgbClr val="000000"/>
                </a:solidFill>
                <a:latin typeface="Calibri" charset="0"/>
              </a:rPr>
              <a:t>New York</a:t>
            </a:r>
          </a:p>
          <a:p>
            <a:pPr algn="ctr">
              <a:lnSpc>
                <a:spcPct val="102000"/>
              </a:lnSpc>
              <a:spcBef>
                <a:spcPts val="8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3200">
              <a:solidFill>
                <a:srgbClr val="000000"/>
              </a:solidFill>
              <a:latin typeface="Calibri" charset="0"/>
            </a:endParaRPr>
          </a:p>
        </p:txBody>
      </p:sp>
      <p:pic>
        <p:nvPicPr>
          <p:cNvPr id="3080" name="Picture 6"/>
          <p:cNvPicPr>
            <a:picLocks noChangeAspect="1" noChangeArrowheads="1"/>
          </p:cNvPicPr>
          <p:nvPr/>
        </p:nvPicPr>
        <p:blipFill>
          <a:blip r:embed="rId4" cstate="print"/>
          <a:srcRect/>
          <a:stretch>
            <a:fillRect/>
          </a:stretch>
        </p:blipFill>
        <p:spPr bwMode="auto">
          <a:xfrm>
            <a:off x="2967038" y="990600"/>
            <a:ext cx="3209925" cy="1171575"/>
          </a:xfrm>
          <a:prstGeom prst="rect">
            <a:avLst/>
          </a:prstGeom>
          <a:noFill/>
          <a:ln w="9525">
            <a:noFill/>
            <a:round/>
            <a:headEnd/>
            <a:tailEnd/>
          </a:ln>
        </p:spPr>
      </p:pic>
      <p:pic>
        <p:nvPicPr>
          <p:cNvPr id="3081" name="Picture 7"/>
          <p:cNvPicPr>
            <a:picLocks noChangeAspect="1" noChangeArrowheads="1"/>
          </p:cNvPicPr>
          <p:nvPr/>
        </p:nvPicPr>
        <p:blipFill>
          <a:blip r:embed="rId5" cstate="print"/>
          <a:srcRect/>
          <a:stretch>
            <a:fillRect/>
          </a:stretch>
        </p:blipFill>
        <p:spPr bwMode="auto">
          <a:xfrm>
            <a:off x="7772400" y="6096000"/>
            <a:ext cx="1219200" cy="619125"/>
          </a:xfrm>
          <a:prstGeom prst="rect">
            <a:avLst/>
          </a:prstGeom>
          <a:noFill/>
          <a:ln w="9525">
            <a:noFill/>
            <a:round/>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i="1" u="sng" dirty="0" err="1" smtClean="0">
                <a:solidFill>
                  <a:srgbClr val="FF9933"/>
                </a:solidFill>
                <a:effectLst>
                  <a:outerShdw blurRad="38100" dist="38100" dir="2700000" algn="tl">
                    <a:srgbClr val="000000">
                      <a:alpha val="43137"/>
                    </a:srgbClr>
                  </a:outerShdw>
                </a:effectLst>
              </a:rPr>
              <a:t>Tisha</a:t>
            </a:r>
            <a:r>
              <a:rPr lang="es-CO" sz="2400" b="1" i="1" u="sng" dirty="0" smtClean="0">
                <a:solidFill>
                  <a:srgbClr val="FF9933"/>
                </a:solidFill>
                <a:effectLst>
                  <a:outerShdw blurRad="38100" dist="38100" dir="2700000" algn="tl">
                    <a:srgbClr val="000000">
                      <a:alpha val="43137"/>
                    </a:srgbClr>
                  </a:outerShdw>
                </a:effectLst>
              </a:rPr>
              <a:t> Be Av – 9 del mes de Av</a:t>
            </a:r>
            <a:endParaRPr lang="en-US" sz="2400" i="1" dirty="0" smtClean="0">
              <a:solidFill>
                <a:srgbClr val="FF9933"/>
              </a:solidFill>
              <a:effectLst>
                <a:outerShdw blurRad="38100" dist="38100" dir="2700000" algn="tl">
                  <a:srgbClr val="000000">
                    <a:alpha val="43137"/>
                  </a:srgbClr>
                </a:outerShdw>
              </a:effectLst>
            </a:endParaRPr>
          </a:p>
          <a:p>
            <a:endParaRPr lang="es-CO" sz="2400" b="1" dirty="0" smtClean="0">
              <a:solidFill>
                <a:schemeClr val="bg2">
                  <a:lumMod val="10000"/>
                </a:schemeClr>
              </a:solidFill>
              <a:effectLst>
                <a:outerShdw blurRad="38100" dist="38100" dir="2700000" algn="tl">
                  <a:srgbClr val="000000">
                    <a:alpha val="43137"/>
                  </a:srgbClr>
                </a:outerShdw>
              </a:effectLst>
              <a:latin typeface="Calibri" charset="0"/>
            </a:endParaRPr>
          </a:p>
          <a:p>
            <a:pPr lvl="1"/>
            <a:r>
              <a:rPr lang="es-CO" sz="2400" dirty="0" smtClean="0">
                <a:solidFill>
                  <a:srgbClr val="FF0000"/>
                </a:solidFill>
                <a:effectLst>
                  <a:outerShdw blurRad="38100" dist="38100" dir="2700000" algn="tl">
                    <a:srgbClr val="000000">
                      <a:alpha val="43137"/>
                    </a:srgbClr>
                  </a:outerShdw>
                </a:effectLst>
              </a:rPr>
              <a:t>Shabat Jazón</a:t>
            </a:r>
            <a:endParaRPr lang="en-US" sz="2400" dirty="0" smtClean="0">
              <a:solidFill>
                <a:srgbClr val="FF0000"/>
              </a:solidFill>
              <a:effectLst>
                <a:outerShdw blurRad="38100" dist="38100" dir="2700000" algn="tl">
                  <a:srgbClr val="000000">
                    <a:alpha val="43137"/>
                  </a:srgbClr>
                </a:outerShdw>
              </a:effectLst>
            </a:endParaRPr>
          </a:p>
          <a:p>
            <a:r>
              <a:rPr lang="es-CO" sz="2400" dirty="0" smtClean="0">
                <a:solidFill>
                  <a:schemeClr val="bg2">
                    <a:lumMod val="10000"/>
                  </a:schemeClr>
                </a:solidFill>
              </a:rPr>
              <a:t> </a:t>
            </a:r>
            <a:endParaRPr lang="en-US" sz="2400" dirty="0" smtClean="0">
              <a:solidFill>
                <a:schemeClr val="bg2">
                  <a:lumMod val="10000"/>
                </a:schemeClr>
              </a:solidFill>
            </a:endParaRPr>
          </a:p>
          <a:p>
            <a:pPr lvl="1">
              <a:buFont typeface="Arial" pitchFamily="34" charset="0"/>
              <a:buChar char="•"/>
            </a:pPr>
            <a:r>
              <a:rPr lang="es-CO" sz="2400" dirty="0" smtClean="0">
                <a:solidFill>
                  <a:schemeClr val="bg2">
                    <a:lumMod val="10000"/>
                  </a:schemeClr>
                </a:solidFill>
              </a:rPr>
              <a:t>El Shabat anterior al Nueve de Av es llamado Shabat </a:t>
            </a:r>
            <a:r>
              <a:rPr lang="es-CO" sz="2400" dirty="0" smtClean="0">
                <a:solidFill>
                  <a:schemeClr val="bg2">
                    <a:lumMod val="10000"/>
                  </a:schemeClr>
                </a:solidFill>
              </a:rPr>
              <a:t>Jazón- </a:t>
            </a:r>
            <a:r>
              <a:rPr lang="es-CO" sz="2400" dirty="0" smtClean="0">
                <a:solidFill>
                  <a:schemeClr val="bg2">
                    <a:lumMod val="10000"/>
                  </a:schemeClr>
                </a:solidFill>
              </a:rPr>
              <a:t>"Shabat de la Visión." </a:t>
            </a:r>
            <a:endParaRPr lang="en-US" sz="2400" dirty="0" smtClean="0">
              <a:solidFill>
                <a:schemeClr val="bg2">
                  <a:lumMod val="10000"/>
                </a:schemeClr>
              </a:solidFill>
            </a:endParaRPr>
          </a:p>
          <a:p>
            <a:pPr lvl="1">
              <a:buFont typeface="Arial" pitchFamily="34" charset="0"/>
              <a:buChar char="•"/>
            </a:pPr>
            <a:r>
              <a:rPr lang="es-CO" sz="2400" dirty="0" smtClean="0">
                <a:solidFill>
                  <a:schemeClr val="bg2">
                    <a:lumMod val="10000"/>
                  </a:schemeClr>
                </a:solidFill>
              </a:rPr>
              <a:t>La lectura de esta Shabat de los Profetas comienza con las palabras </a:t>
            </a:r>
            <a:r>
              <a:rPr lang="es-CO" sz="2400" i="1" dirty="0" smtClean="0">
                <a:solidFill>
                  <a:schemeClr val="bg2">
                    <a:lumMod val="10000"/>
                  </a:schemeClr>
                </a:solidFill>
                <a:effectLst>
                  <a:outerShdw blurRad="38100" dist="38100" dir="2700000" algn="tl">
                    <a:srgbClr val="000000">
                      <a:alpha val="43137"/>
                    </a:srgbClr>
                  </a:outerShdw>
                </a:effectLst>
              </a:rPr>
              <a:t>Jazón Yeshayahu, la "visión de Isaías"</a:t>
            </a:r>
            <a:r>
              <a:rPr lang="es-CO" sz="2400" dirty="0" smtClean="0">
                <a:solidFill>
                  <a:schemeClr val="bg2">
                    <a:lumMod val="10000"/>
                  </a:schemeClr>
                </a:solidFill>
              </a:rPr>
              <a:t> con respecto a la destrucción del Templo. </a:t>
            </a:r>
            <a:endParaRPr lang="en-US" sz="2400" dirty="0" smtClean="0">
              <a:solidFill>
                <a:schemeClr val="bg2">
                  <a:lumMod val="10000"/>
                </a:schemeClr>
              </a:solidFill>
            </a:endParaRPr>
          </a:p>
          <a:p>
            <a:pPr lvl="1">
              <a:buFont typeface="Arial" pitchFamily="34" charset="0"/>
              <a:buChar char="•"/>
            </a:pPr>
            <a:r>
              <a:rPr lang="es-CO" sz="2400" dirty="0" smtClean="0">
                <a:solidFill>
                  <a:schemeClr val="bg2">
                    <a:lumMod val="10000"/>
                  </a:schemeClr>
                </a:solidFill>
              </a:rPr>
              <a:t>El legendario maestro jasídico Rabí </a:t>
            </a:r>
            <a:r>
              <a:rPr lang="es-CO" sz="2400" dirty="0" err="1" smtClean="0">
                <a:solidFill>
                  <a:schemeClr val="bg2">
                    <a:lumMod val="10000"/>
                  </a:schemeClr>
                </a:solidFill>
              </a:rPr>
              <a:t>Levi</a:t>
            </a:r>
            <a:r>
              <a:rPr lang="es-CO" sz="2400" dirty="0" smtClean="0">
                <a:solidFill>
                  <a:schemeClr val="bg2">
                    <a:lumMod val="10000"/>
                  </a:schemeClr>
                </a:solidFill>
              </a:rPr>
              <a:t> </a:t>
            </a:r>
            <a:r>
              <a:rPr lang="es-CO" sz="2400" dirty="0" err="1" smtClean="0">
                <a:solidFill>
                  <a:schemeClr val="bg2">
                    <a:lumMod val="10000"/>
                  </a:schemeClr>
                </a:solidFill>
              </a:rPr>
              <a:t>Itzjak</a:t>
            </a:r>
            <a:r>
              <a:rPr lang="es-CO" sz="2400" dirty="0" smtClean="0">
                <a:solidFill>
                  <a:schemeClr val="bg2">
                    <a:lumMod val="10000"/>
                  </a:schemeClr>
                </a:solidFill>
              </a:rPr>
              <a:t> de </a:t>
            </a:r>
            <a:r>
              <a:rPr lang="es-CO" sz="2400" dirty="0" err="1" smtClean="0">
                <a:solidFill>
                  <a:schemeClr val="bg2">
                    <a:lumMod val="10000"/>
                  </a:schemeClr>
                </a:solidFill>
              </a:rPr>
              <a:t>Berdichev</a:t>
            </a:r>
            <a:r>
              <a:rPr lang="es-CO" sz="2400" dirty="0" smtClean="0">
                <a:solidFill>
                  <a:schemeClr val="bg2">
                    <a:lumMod val="10000"/>
                  </a:schemeClr>
                </a:solidFill>
              </a:rPr>
              <a:t> dijo que en este Shabat especial, a cada alma judía se le muestra una visión del </a:t>
            </a:r>
            <a:r>
              <a:rPr lang="es-CO" sz="2400" dirty="0" smtClean="0">
                <a:solidFill>
                  <a:schemeClr val="bg2">
                    <a:lumMod val="10000"/>
                  </a:schemeClr>
                </a:solidFill>
              </a:rPr>
              <a:t>Tercer </a:t>
            </a:r>
            <a:r>
              <a:rPr lang="es-CO" sz="2400" dirty="0" smtClean="0">
                <a:solidFill>
                  <a:schemeClr val="bg2">
                    <a:lumMod val="10000"/>
                  </a:schemeClr>
                </a:solidFill>
              </a:rPr>
              <a:t>Templo. </a:t>
            </a:r>
            <a:endParaRPr lang="en-US" sz="2400" dirty="0">
              <a:solidFill>
                <a:schemeClr val="bg2">
                  <a:lumMod val="10000"/>
                </a:schemeClr>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buFont typeface="Arial" pitchFamily="34" charset="0"/>
              <a:buChar char="•"/>
            </a:pPr>
            <a:r>
              <a:rPr lang="es-CO" sz="2400" dirty="0" smtClean="0">
                <a:solidFill>
                  <a:schemeClr val="tx2"/>
                </a:solidFill>
              </a:rPr>
              <a:t>El propósito de esta visión es despertar dentro de cada </a:t>
            </a:r>
            <a:r>
              <a:rPr lang="es-CO" sz="2400" dirty="0" smtClean="0">
                <a:solidFill>
                  <a:schemeClr val="tx2"/>
                </a:solidFill>
              </a:rPr>
              <a:t>Judío </a:t>
            </a:r>
            <a:r>
              <a:rPr lang="es-CO" sz="2400" dirty="0" smtClean="0">
                <a:solidFill>
                  <a:schemeClr val="tx2"/>
                </a:solidFill>
              </a:rPr>
              <a:t>un anhelo de ver realmente este edificio que será construido por Dios, y para hacer tantas mitzvot como sea posible con el fin de realizar este sueño. </a:t>
            </a:r>
            <a:endParaRPr lang="es-CO" sz="2400" dirty="0" smtClean="0">
              <a:solidFill>
                <a:schemeClr val="tx2"/>
              </a:solidFill>
            </a:endParaRPr>
          </a:p>
          <a:p>
            <a:pPr lvl="1">
              <a:buFont typeface="Arial" pitchFamily="34" charset="0"/>
              <a:buChar char="•"/>
            </a:pPr>
            <a:endParaRPr lang="es-CO" sz="2400" dirty="0" smtClean="0">
              <a:solidFill>
                <a:schemeClr val="tx2"/>
              </a:solidFill>
            </a:endParaRPr>
          </a:p>
          <a:p>
            <a:pPr lvl="1">
              <a:buFont typeface="Arial" pitchFamily="34" charset="0"/>
              <a:buChar char="•"/>
            </a:pPr>
            <a:r>
              <a:rPr lang="es-CO" sz="2400" dirty="0" smtClean="0">
                <a:solidFill>
                  <a:schemeClr val="tx2"/>
                </a:solidFill>
              </a:rPr>
              <a:t>Si </a:t>
            </a:r>
            <a:r>
              <a:rPr lang="es-CO" sz="2400" dirty="0" smtClean="0">
                <a:solidFill>
                  <a:schemeClr val="tx2"/>
                </a:solidFill>
              </a:rPr>
              <a:t>bien esta visión no puede ser detectada con los ojos físicos, el alma experimenta sin duda esta visión, y que afecta a la persona en el nivel subconsciente</a:t>
            </a:r>
            <a:r>
              <a:rPr lang="es-CO" sz="2400" dirty="0" smtClean="0">
                <a:solidFill>
                  <a:schemeClr val="tx2"/>
                </a:solidFill>
              </a:rPr>
              <a:t>.</a:t>
            </a:r>
          </a:p>
          <a:p>
            <a:pPr lvl="1">
              <a:buFont typeface="Arial" pitchFamily="34" charset="0"/>
              <a:buChar char="•"/>
            </a:pPr>
            <a:endParaRPr lang="en-US" sz="2400" dirty="0" smtClean="0">
              <a:solidFill>
                <a:schemeClr val="tx2"/>
              </a:solidFill>
            </a:endParaRPr>
          </a:p>
          <a:p>
            <a:pPr lvl="1">
              <a:buFont typeface="Arial" pitchFamily="34" charset="0"/>
              <a:buChar char="•"/>
            </a:pPr>
            <a:r>
              <a:rPr lang="en-US" sz="2400" dirty="0" smtClean="0">
                <a:solidFill>
                  <a:schemeClr val="tx2"/>
                </a:solidFill>
              </a:rPr>
              <a:t>Este Shabat se </a:t>
            </a:r>
            <a:r>
              <a:rPr lang="en-US" sz="2400" dirty="0" err="1" smtClean="0">
                <a:solidFill>
                  <a:schemeClr val="tx2"/>
                </a:solidFill>
              </a:rPr>
              <a:t>celebra</a:t>
            </a:r>
            <a:r>
              <a:rPr lang="en-US" sz="2400" dirty="0" smtClean="0">
                <a:solidFill>
                  <a:schemeClr val="tx2"/>
                </a:solidFill>
              </a:rPr>
              <a:t> </a:t>
            </a:r>
            <a:r>
              <a:rPr lang="en-US" sz="2400" dirty="0" err="1" smtClean="0">
                <a:solidFill>
                  <a:schemeClr val="tx2"/>
                </a:solidFill>
              </a:rPr>
              <a:t>Tisha</a:t>
            </a:r>
            <a:r>
              <a:rPr lang="en-US" sz="2400" dirty="0" smtClean="0">
                <a:solidFill>
                  <a:schemeClr val="tx2"/>
                </a:solidFill>
              </a:rPr>
              <a:t> Be Av</a:t>
            </a:r>
          </a:p>
          <a:p>
            <a:pPr lvl="1"/>
            <a:endParaRPr lang="es-CO" sz="2400" dirty="0" smtClean="0">
              <a:solidFill>
                <a:srgbClr val="FF9933"/>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buFont typeface="Arial" pitchFamily="34" charset="0"/>
              <a:buChar char="•"/>
            </a:pPr>
            <a:r>
              <a:rPr lang="es-CO" sz="2400" dirty="0" smtClean="0">
                <a:solidFill>
                  <a:schemeClr val="tx2"/>
                </a:solidFill>
              </a:rPr>
              <a:t>Al ser Shabat se </a:t>
            </a:r>
            <a:r>
              <a:rPr lang="es-CO" sz="2400" dirty="0" smtClean="0">
                <a:solidFill>
                  <a:schemeClr val="tx2"/>
                </a:solidFill>
              </a:rPr>
              <a:t>pospone </a:t>
            </a:r>
            <a:r>
              <a:rPr lang="es-CO" sz="2400" dirty="0" smtClean="0">
                <a:solidFill>
                  <a:schemeClr val="tx2"/>
                </a:solidFill>
              </a:rPr>
              <a:t>para el </a:t>
            </a:r>
            <a:r>
              <a:rPr lang="es-CO" sz="2400" dirty="0" smtClean="0">
                <a:solidFill>
                  <a:schemeClr val="tx2"/>
                </a:solidFill>
              </a:rPr>
              <a:t>día </a:t>
            </a:r>
            <a:r>
              <a:rPr lang="es-CO" sz="2400" dirty="0" smtClean="0">
                <a:solidFill>
                  <a:schemeClr val="tx2"/>
                </a:solidFill>
              </a:rPr>
              <a:t>siguiente, el Domingo</a:t>
            </a:r>
            <a:r>
              <a:rPr lang="es-CO" sz="2400" dirty="0" smtClean="0">
                <a:solidFill>
                  <a:schemeClr val="tx2"/>
                </a:solidFill>
              </a:rPr>
              <a:t>.</a:t>
            </a:r>
          </a:p>
          <a:p>
            <a:pPr lvl="1">
              <a:buFont typeface="Arial" pitchFamily="34" charset="0"/>
              <a:buChar char="•"/>
            </a:pPr>
            <a:endParaRPr lang="en-US" sz="2400" dirty="0" smtClean="0">
              <a:solidFill>
                <a:schemeClr val="tx2"/>
              </a:solidFill>
            </a:endParaRPr>
          </a:p>
          <a:p>
            <a:pPr lvl="1">
              <a:buFont typeface="Arial" pitchFamily="34" charset="0"/>
              <a:buChar char="•"/>
            </a:pPr>
            <a:r>
              <a:rPr lang="es-CO" sz="2400" dirty="0" smtClean="0">
                <a:solidFill>
                  <a:schemeClr val="tx2"/>
                </a:solidFill>
              </a:rPr>
              <a:t>Se comienza a celebrar el </a:t>
            </a:r>
            <a:r>
              <a:rPr lang="es-CO" sz="2400" dirty="0" smtClean="0">
                <a:solidFill>
                  <a:schemeClr val="tx2"/>
                </a:solidFill>
              </a:rPr>
              <a:t>Sábado </a:t>
            </a:r>
            <a:r>
              <a:rPr lang="es-CO" sz="2400" dirty="0" smtClean="0">
                <a:solidFill>
                  <a:schemeClr val="tx2"/>
                </a:solidFill>
              </a:rPr>
              <a:t>por la tarde</a:t>
            </a:r>
            <a:r>
              <a:rPr lang="es-CO" sz="2400" dirty="0" smtClean="0">
                <a:solidFill>
                  <a:schemeClr val="tx2"/>
                </a:solidFill>
              </a:rPr>
              <a:t>.</a:t>
            </a:r>
          </a:p>
          <a:p>
            <a:pPr lvl="1">
              <a:buFont typeface="Arial" pitchFamily="34" charset="0"/>
              <a:buChar char="•"/>
            </a:pPr>
            <a:endParaRPr lang="en-US" sz="2400" dirty="0" smtClean="0">
              <a:solidFill>
                <a:schemeClr val="tx2"/>
              </a:solidFill>
            </a:endParaRPr>
          </a:p>
          <a:p>
            <a:pPr lvl="1">
              <a:buFont typeface="Arial" pitchFamily="34" charset="0"/>
              <a:buChar char="•"/>
            </a:pPr>
            <a:r>
              <a:rPr lang="es-CO" sz="2400" b="1" i="1" dirty="0" smtClean="0">
                <a:solidFill>
                  <a:schemeClr val="tx2"/>
                </a:solidFill>
              </a:rPr>
              <a:t>Debido a qué?</a:t>
            </a:r>
            <a:endParaRPr lang="en-US" sz="2400" b="1" i="1" dirty="0" smtClean="0">
              <a:solidFill>
                <a:schemeClr val="tx2"/>
              </a:solidFill>
            </a:endParaRPr>
          </a:p>
          <a:p>
            <a:pPr lvl="1">
              <a:buFont typeface="Arial" pitchFamily="34" charset="0"/>
              <a:buChar char="•"/>
            </a:pPr>
            <a:r>
              <a:rPr lang="es-CO" sz="2400" dirty="0" smtClean="0">
                <a:solidFill>
                  <a:schemeClr val="tx2"/>
                </a:solidFill>
              </a:rPr>
              <a:t>A que en Shabat estamos ordenados a regocijarnos, a comer, a cantar, a beber y no podemos mostrar ningún síntoma de duelo</a:t>
            </a:r>
            <a:r>
              <a:rPr lang="es-CO" sz="2400" dirty="0" smtClean="0">
                <a:solidFill>
                  <a:schemeClr val="tx2"/>
                </a:solidFill>
              </a:rPr>
              <a:t>.</a:t>
            </a:r>
          </a:p>
          <a:p>
            <a:pPr lvl="1">
              <a:buFont typeface="Arial" pitchFamily="34" charset="0"/>
              <a:buChar char="•"/>
            </a:pPr>
            <a:endParaRPr lang="en-US" sz="2400" dirty="0" smtClean="0">
              <a:solidFill>
                <a:schemeClr val="tx2"/>
              </a:solidFill>
            </a:endParaRPr>
          </a:p>
          <a:p>
            <a:pPr lvl="1">
              <a:buFont typeface="Arial" pitchFamily="34" charset="0"/>
              <a:buChar char="•"/>
            </a:pPr>
            <a:r>
              <a:rPr lang="es-CO" sz="2400" dirty="0" smtClean="0">
                <a:solidFill>
                  <a:schemeClr val="tx2"/>
                </a:solidFill>
              </a:rPr>
              <a:t>Pero encontramos 2 excepciones cuando 9 de Av cae en Shabat o en este caso se corre al domingo:</a:t>
            </a:r>
            <a:endParaRPr lang="en-US" sz="2400" dirty="0" smtClean="0">
              <a:solidFill>
                <a:schemeClr val="tx2"/>
              </a:solidFill>
            </a:endParaRPr>
          </a:p>
          <a:p>
            <a:pPr lvl="1"/>
            <a:endParaRPr lang="es-CO" sz="2400" dirty="0" smtClean="0">
              <a:solidFill>
                <a:srgbClr val="FF9933"/>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buFont typeface="Arial" pitchFamily="34" charset="0"/>
              <a:buChar char="•"/>
            </a:pPr>
            <a:r>
              <a:rPr lang="es-CO" sz="2400" dirty="0" smtClean="0">
                <a:solidFill>
                  <a:schemeClr val="tx2"/>
                </a:solidFill>
              </a:rPr>
              <a:t>No se pueden tener relaciones </a:t>
            </a:r>
            <a:r>
              <a:rPr lang="es-CO" sz="2400" dirty="0" smtClean="0">
                <a:solidFill>
                  <a:schemeClr val="tx2"/>
                </a:solidFill>
              </a:rPr>
              <a:t>maritales</a:t>
            </a:r>
          </a:p>
          <a:p>
            <a:pPr lvl="1">
              <a:buFont typeface="Arial" pitchFamily="34" charset="0"/>
              <a:buChar char="•"/>
            </a:pPr>
            <a:endParaRPr lang="en-US" sz="2400" dirty="0" smtClean="0">
              <a:solidFill>
                <a:schemeClr val="tx2"/>
              </a:solidFill>
            </a:endParaRPr>
          </a:p>
          <a:p>
            <a:pPr lvl="1">
              <a:buFont typeface="Arial" pitchFamily="34" charset="0"/>
              <a:buChar char="•"/>
            </a:pPr>
            <a:r>
              <a:rPr lang="es-CO" sz="2400" dirty="0" smtClean="0">
                <a:solidFill>
                  <a:schemeClr val="tx2"/>
                </a:solidFill>
              </a:rPr>
              <a:t>Esto debido a que la abstención de las relaciones no constituye una demostración pública de luto</a:t>
            </a:r>
            <a:r>
              <a:rPr lang="es-CO" sz="2400" dirty="0" smtClean="0">
                <a:solidFill>
                  <a:schemeClr val="tx2"/>
                </a:solidFill>
              </a:rPr>
              <a:t>.</a:t>
            </a:r>
          </a:p>
          <a:p>
            <a:pPr lvl="1">
              <a:buFont typeface="Arial" pitchFamily="34" charset="0"/>
              <a:buChar char="•"/>
            </a:pPr>
            <a:r>
              <a:rPr lang="es-CO" sz="2400" dirty="0" smtClean="0">
                <a:solidFill>
                  <a:schemeClr val="tx2"/>
                </a:solidFill>
              </a:rPr>
              <a:t> </a:t>
            </a:r>
            <a:endParaRPr lang="en-US" sz="2400" dirty="0" smtClean="0">
              <a:solidFill>
                <a:schemeClr val="tx2"/>
              </a:solidFill>
            </a:endParaRPr>
          </a:p>
          <a:p>
            <a:pPr lvl="1">
              <a:buFont typeface="Arial" pitchFamily="34" charset="0"/>
              <a:buChar char="•"/>
            </a:pPr>
            <a:r>
              <a:rPr lang="es-CO" sz="2400" dirty="0" smtClean="0">
                <a:solidFill>
                  <a:schemeClr val="tx2"/>
                </a:solidFill>
              </a:rPr>
              <a:t>Sin embargo, en este Shabat sólo las relaciones conyugales están prohibidas realmente (en oposición a Tishá Be Av, cuando se prohíben todas las formas de intimidad). </a:t>
            </a:r>
            <a:endParaRPr lang="es-CO" sz="2400" dirty="0" smtClean="0">
              <a:solidFill>
                <a:schemeClr val="tx2"/>
              </a:solidFill>
            </a:endParaRPr>
          </a:p>
          <a:p>
            <a:pPr lvl="1">
              <a:buFont typeface="Arial" pitchFamily="34" charset="0"/>
              <a:buChar char="•"/>
            </a:pPr>
            <a:endParaRPr lang="en-US" sz="2400" dirty="0" smtClean="0">
              <a:solidFill>
                <a:schemeClr val="tx2"/>
              </a:solidFill>
            </a:endParaRPr>
          </a:p>
          <a:p>
            <a:pPr lvl="1">
              <a:buFont typeface="Arial" pitchFamily="34" charset="0"/>
              <a:buChar char="•"/>
            </a:pPr>
            <a:r>
              <a:rPr lang="es-CO" sz="2400" dirty="0" smtClean="0">
                <a:solidFill>
                  <a:schemeClr val="tx2"/>
                </a:solidFill>
              </a:rPr>
              <a:t>Esta prohibición no se aplica si la noche del viernes es la noche de mikvé</a:t>
            </a:r>
            <a:r>
              <a:rPr lang="es-CO" sz="2400" dirty="0" smtClean="0">
                <a:solidFill>
                  <a:schemeClr val="tx2"/>
                </a:solidFill>
              </a:rPr>
              <a:t>.</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buFont typeface="Arial" pitchFamily="34" charset="0"/>
              <a:buChar char="•"/>
            </a:pPr>
            <a:r>
              <a:rPr lang="es-CO" sz="2400" dirty="0" smtClean="0">
                <a:solidFill>
                  <a:schemeClr val="tx2"/>
                </a:solidFill>
              </a:rPr>
              <a:t>En </a:t>
            </a:r>
            <a:r>
              <a:rPr lang="es-CO" sz="2400" dirty="0" smtClean="0">
                <a:solidFill>
                  <a:schemeClr val="tx2"/>
                </a:solidFill>
              </a:rPr>
              <a:t>todos los casos, cuando se observa Tishá Be Av el domingo, está prohibido estudiar la Torá a partir del mediodía de Shabat </a:t>
            </a:r>
            <a:r>
              <a:rPr lang="es-CO" sz="2400" dirty="0" smtClean="0">
                <a:solidFill>
                  <a:schemeClr val="tx2"/>
                </a:solidFill>
              </a:rPr>
              <a:t>(solo las </a:t>
            </a:r>
            <a:r>
              <a:rPr lang="es-CO" sz="2400" dirty="0" smtClean="0">
                <a:solidFill>
                  <a:schemeClr val="tx2"/>
                </a:solidFill>
              </a:rPr>
              <a:t>citadas secciones de la Torá que están permitidas para ser estudiadas en Tishá Be Av). </a:t>
            </a:r>
            <a:endParaRPr lang="es-CO" sz="2400" dirty="0" smtClean="0">
              <a:solidFill>
                <a:schemeClr val="tx2"/>
              </a:solidFill>
            </a:endParaRPr>
          </a:p>
          <a:p>
            <a:pPr lvl="2">
              <a:buFont typeface="Arial" pitchFamily="34" charset="0"/>
              <a:buChar char="•"/>
            </a:pPr>
            <a:endParaRPr lang="es-CO" sz="3200" dirty="0" smtClean="0">
              <a:solidFill>
                <a:schemeClr val="tx2"/>
              </a:solidFill>
            </a:endParaRPr>
          </a:p>
          <a:p>
            <a:pPr lvl="1">
              <a:buFont typeface="Arial" pitchFamily="34" charset="0"/>
              <a:buChar char="•"/>
            </a:pPr>
            <a:r>
              <a:rPr lang="es-CO" sz="2400" dirty="0" smtClean="0">
                <a:solidFill>
                  <a:schemeClr val="tx2"/>
                </a:solidFill>
              </a:rPr>
              <a:t>Como tal, en este Shabat no recitamos un capítulo de Ética de los Padres, como es costumbre en muchas comunidades en las tardes de verano de Shabat</a:t>
            </a:r>
            <a:r>
              <a:rPr lang="es-CO" sz="2400" dirty="0" smtClean="0">
                <a:solidFill>
                  <a:schemeClr val="tx2"/>
                </a:solidFill>
              </a:rPr>
              <a:t>.</a:t>
            </a:r>
          </a:p>
          <a:p>
            <a:pPr lvl="1">
              <a:buFont typeface="Arial" pitchFamily="34" charset="0"/>
              <a:buChar char="•"/>
            </a:pPr>
            <a:endParaRPr lang="en-US" sz="2400" dirty="0" smtClean="0">
              <a:solidFill>
                <a:schemeClr val="tx2"/>
              </a:solidFill>
            </a:endParaRPr>
          </a:p>
          <a:p>
            <a:pPr lvl="1">
              <a:buFont typeface="Arial" pitchFamily="34" charset="0"/>
              <a:buChar char="•"/>
            </a:pPr>
            <a:r>
              <a:rPr lang="es-CO" sz="2400" dirty="0" smtClean="0">
                <a:solidFill>
                  <a:schemeClr val="tx2"/>
                </a:solidFill>
              </a:rPr>
              <a:t>Además de aprender Torá que nos hace felices hay cinco cosas que están prohibidas en Tishá Be Av</a:t>
            </a:r>
            <a:r>
              <a:rPr lang="es-CO" sz="2400" dirty="0" smtClean="0">
                <a:solidFill>
                  <a:schemeClr val="tx2"/>
                </a:solidFill>
              </a:rPr>
              <a:t>.</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buFont typeface="Arial" pitchFamily="34" charset="0"/>
              <a:buChar char="•"/>
            </a:pPr>
            <a:r>
              <a:rPr lang="es-CO" sz="2400" dirty="0" smtClean="0">
                <a:solidFill>
                  <a:schemeClr val="tx2"/>
                </a:solidFill>
              </a:rPr>
              <a:t> </a:t>
            </a:r>
            <a:r>
              <a:rPr lang="es-CO" sz="2400" dirty="0" smtClean="0">
                <a:solidFill>
                  <a:schemeClr val="tx2"/>
                </a:solidFill>
              </a:rPr>
              <a:t>Comer y beber, lavar, frotar el cuerpo con aceites o lociones, usar zapatos de cuero, y las relaciones maritales. </a:t>
            </a:r>
            <a:endParaRPr lang="es-CO" sz="2400" dirty="0" smtClean="0">
              <a:solidFill>
                <a:schemeClr val="tx2"/>
              </a:solidFill>
            </a:endParaRPr>
          </a:p>
          <a:p>
            <a:pPr lvl="1">
              <a:buFont typeface="Arial" pitchFamily="34" charset="0"/>
              <a:buChar char="•"/>
            </a:pPr>
            <a:endParaRPr lang="en-US" sz="2400" dirty="0" smtClean="0">
              <a:solidFill>
                <a:schemeClr val="tx2"/>
              </a:solidFill>
            </a:endParaRPr>
          </a:p>
          <a:p>
            <a:pPr lvl="1">
              <a:buFont typeface="Arial" pitchFamily="34" charset="0"/>
              <a:buChar char="•"/>
            </a:pPr>
            <a:r>
              <a:rPr lang="es-CO" sz="2400" dirty="0" smtClean="0">
                <a:solidFill>
                  <a:schemeClr val="tx2"/>
                </a:solidFill>
              </a:rPr>
              <a:t>Aunque no es estrictamente prohibido, se recomienda </a:t>
            </a:r>
            <a:r>
              <a:rPr lang="es-CO" sz="2400" dirty="0" smtClean="0">
                <a:solidFill>
                  <a:schemeClr val="tx2"/>
                </a:solidFill>
              </a:rPr>
              <a:t>tomar </a:t>
            </a:r>
            <a:r>
              <a:rPr lang="es-CO" sz="2400" dirty="0" smtClean="0">
                <a:solidFill>
                  <a:schemeClr val="tx2"/>
                </a:solidFill>
              </a:rPr>
              <a:t>el día libre en Tishá Be Av, o al menos no trabajar hasta el mediodía halájico (1:15 horas). </a:t>
            </a:r>
            <a:endParaRPr lang="es-CO" sz="2400" dirty="0" smtClean="0">
              <a:solidFill>
                <a:schemeClr val="tx2"/>
              </a:solidFill>
            </a:endParaRPr>
          </a:p>
          <a:p>
            <a:pPr lvl="1">
              <a:buFont typeface="Arial" pitchFamily="34" charset="0"/>
              <a:buChar char="•"/>
            </a:pPr>
            <a:endParaRPr lang="en-US" sz="2400" dirty="0" smtClean="0">
              <a:solidFill>
                <a:schemeClr val="tx2"/>
              </a:solidFill>
            </a:endParaRPr>
          </a:p>
          <a:p>
            <a:pPr lvl="1">
              <a:buFont typeface="Arial" pitchFamily="34" charset="0"/>
              <a:buChar char="•"/>
            </a:pPr>
            <a:r>
              <a:rPr lang="es-CO" sz="2400" dirty="0" smtClean="0">
                <a:solidFill>
                  <a:schemeClr val="tx2"/>
                </a:solidFill>
              </a:rPr>
              <a:t>Como todos somos dolientes considerados en este día, no nos saludamos.</a:t>
            </a:r>
            <a:endParaRPr lang="en-US" sz="2400" dirty="0" smtClean="0">
              <a:solidFill>
                <a:schemeClr val="tx2"/>
              </a:solidFill>
            </a:endParaRPr>
          </a:p>
          <a:p>
            <a:pPr lvl="1">
              <a:buFont typeface="Arial" pitchFamily="34" charset="0"/>
              <a:buChar char="•"/>
            </a:pPr>
            <a:endParaRPr lang="en-US" sz="2400" dirty="0" smtClean="0">
              <a:solidFill>
                <a:schemeClr val="tx2"/>
              </a:solidFill>
            </a:endParaRPr>
          </a:p>
          <a:p>
            <a:pPr lvl="2">
              <a:buFont typeface="Arial" pitchFamily="34" charset="0"/>
              <a:buChar char="•"/>
            </a:pPr>
            <a:endParaRPr lang="es-CO" sz="3200" dirty="0" smtClean="0">
              <a:solidFill>
                <a:schemeClr val="tx2"/>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buFont typeface="Arial" pitchFamily="34" charset="0"/>
              <a:buChar char="•"/>
            </a:pPr>
            <a:r>
              <a:rPr lang="es-CO" sz="2400" b="1" dirty="0" smtClean="0">
                <a:solidFill>
                  <a:schemeClr val="tx2"/>
                </a:solidFill>
              </a:rPr>
              <a:t>Havdalá se recita el domingo por la noche</a:t>
            </a:r>
            <a:r>
              <a:rPr lang="es-CO" sz="2400" dirty="0" smtClean="0">
                <a:solidFill>
                  <a:schemeClr val="tx2"/>
                </a:solidFill>
              </a:rPr>
              <a:t>.</a:t>
            </a:r>
          </a:p>
          <a:p>
            <a:pPr lvl="1">
              <a:buFont typeface="Arial" pitchFamily="34" charset="0"/>
              <a:buChar char="•"/>
            </a:pPr>
            <a:endParaRPr lang="en-US" sz="2400" dirty="0" smtClean="0">
              <a:solidFill>
                <a:schemeClr val="tx2"/>
              </a:solidFill>
            </a:endParaRPr>
          </a:p>
          <a:p>
            <a:pPr lvl="1">
              <a:buFont typeface="Arial" pitchFamily="34" charset="0"/>
              <a:buChar char="•"/>
            </a:pPr>
            <a:r>
              <a:rPr lang="es-CO" sz="2400" dirty="0" smtClean="0">
                <a:solidFill>
                  <a:schemeClr val="tx2"/>
                </a:solidFill>
              </a:rPr>
              <a:t>Si hay una persona enferma que necesita comer durante el ayuno, él o ella deben recitar el Havdalá antes de comer</a:t>
            </a:r>
            <a:r>
              <a:rPr lang="es-CO" sz="2400" dirty="0" smtClean="0">
                <a:solidFill>
                  <a:schemeClr val="tx2"/>
                </a:solidFill>
              </a:rPr>
              <a:t>.</a:t>
            </a:r>
          </a:p>
          <a:p>
            <a:pPr lvl="1">
              <a:buFont typeface="Arial" pitchFamily="34" charset="0"/>
              <a:buChar char="•"/>
            </a:pPr>
            <a:endParaRPr lang="en-US" sz="2400" dirty="0" smtClean="0">
              <a:solidFill>
                <a:schemeClr val="tx2"/>
              </a:solidFill>
            </a:endParaRPr>
          </a:p>
          <a:p>
            <a:pPr lvl="1">
              <a:buFont typeface="Arial" pitchFamily="34" charset="0"/>
              <a:buChar char="•"/>
            </a:pPr>
            <a:r>
              <a:rPr lang="es-CO" sz="2400" dirty="0" smtClean="0">
                <a:solidFill>
                  <a:schemeClr val="tx2"/>
                </a:solidFill>
              </a:rPr>
              <a:t>Las mujeres que han dado a luz dentro de los 30 días están exentas del ayuno. </a:t>
            </a:r>
            <a:endParaRPr lang="es-CO" sz="2400" dirty="0" smtClean="0">
              <a:solidFill>
                <a:schemeClr val="tx2"/>
              </a:solidFill>
            </a:endParaRPr>
          </a:p>
          <a:p>
            <a:pPr lvl="1">
              <a:buFont typeface="Arial" pitchFamily="34" charset="0"/>
              <a:buChar char="•"/>
            </a:pPr>
            <a:endParaRPr lang="en-US" sz="2400" dirty="0" smtClean="0">
              <a:solidFill>
                <a:schemeClr val="tx2"/>
              </a:solidFill>
            </a:endParaRPr>
          </a:p>
          <a:p>
            <a:pPr lvl="1">
              <a:buFont typeface="Arial" pitchFamily="34" charset="0"/>
              <a:buChar char="•"/>
            </a:pPr>
            <a:r>
              <a:rPr lang="es-CO" sz="2400" dirty="0" smtClean="0">
                <a:solidFill>
                  <a:schemeClr val="tx2"/>
                </a:solidFill>
              </a:rPr>
              <a:t>Del mismo modo, cualquier persona que tiene una enfermedad grave o que se enferman a causa del ayuno está exenta</a:t>
            </a:r>
            <a:r>
              <a:rPr lang="es-CO" sz="2400" dirty="0" smtClean="0">
                <a:solidFill>
                  <a:schemeClr val="tx2"/>
                </a:solidFill>
              </a:rPr>
              <a:t>.</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buFont typeface="Arial" pitchFamily="34" charset="0"/>
              <a:buChar char="•"/>
            </a:pPr>
            <a:r>
              <a:rPr lang="es-CO" sz="2400" dirty="0" smtClean="0">
                <a:solidFill>
                  <a:schemeClr val="tx2"/>
                </a:solidFill>
              </a:rPr>
              <a:t>En </a:t>
            </a:r>
            <a:r>
              <a:rPr lang="es-CO" sz="2400" dirty="0" smtClean="0">
                <a:solidFill>
                  <a:schemeClr val="tx2"/>
                </a:solidFill>
              </a:rPr>
              <a:t>algún momento de la noche del sábado (idealmente justo antes de la lectura de </a:t>
            </a:r>
            <a:r>
              <a:rPr lang="es-CO" sz="2400" dirty="0" err="1" smtClean="0">
                <a:solidFill>
                  <a:schemeClr val="tx2"/>
                </a:solidFill>
              </a:rPr>
              <a:t>Eija</a:t>
            </a:r>
            <a:r>
              <a:rPr lang="es-CO" sz="2400" dirty="0" smtClean="0">
                <a:solidFill>
                  <a:schemeClr val="tx2"/>
                </a:solidFill>
              </a:rPr>
              <a:t> -Lamentaciones), </a:t>
            </a:r>
            <a:r>
              <a:rPr lang="es-CO" sz="2400" b="1" dirty="0" smtClean="0">
                <a:solidFill>
                  <a:schemeClr val="tx2"/>
                </a:solidFill>
              </a:rPr>
              <a:t>encender la vela de Havdalá </a:t>
            </a:r>
            <a:r>
              <a:rPr lang="es-CO" sz="2400" dirty="0" smtClean="0">
                <a:solidFill>
                  <a:schemeClr val="tx2"/>
                </a:solidFill>
              </a:rPr>
              <a:t>y recitar la bendición apropiada. </a:t>
            </a:r>
            <a:endParaRPr lang="es-CO" sz="2400" dirty="0" smtClean="0">
              <a:solidFill>
                <a:schemeClr val="tx2"/>
              </a:solidFill>
            </a:endParaRPr>
          </a:p>
          <a:p>
            <a:pPr lvl="2">
              <a:buFont typeface="Arial" pitchFamily="34" charset="0"/>
              <a:buChar char="•"/>
            </a:pPr>
            <a:endParaRPr lang="es-CO" sz="2400" dirty="0" smtClean="0">
              <a:solidFill>
                <a:schemeClr val="tx2"/>
              </a:solidFill>
            </a:endParaRPr>
          </a:p>
          <a:p>
            <a:pPr lvl="1">
              <a:buFont typeface="Arial" pitchFamily="34" charset="0"/>
              <a:buChar char="•"/>
            </a:pPr>
            <a:r>
              <a:rPr lang="es-CO" sz="2400" b="1" dirty="0" smtClean="0">
                <a:solidFill>
                  <a:schemeClr val="tx2"/>
                </a:solidFill>
              </a:rPr>
              <a:t>(No se recita la bendición de las especias</a:t>
            </a:r>
            <a:r>
              <a:rPr lang="es-CO" sz="2400" b="1" dirty="0" smtClean="0">
                <a:solidFill>
                  <a:schemeClr val="tx2"/>
                </a:solidFill>
              </a:rPr>
              <a:t>.)</a:t>
            </a:r>
          </a:p>
          <a:p>
            <a:pPr lvl="1">
              <a:buFont typeface="Arial" pitchFamily="34" charset="0"/>
              <a:buChar char="•"/>
            </a:pPr>
            <a:endParaRPr lang="en-US" sz="2400" dirty="0" smtClean="0">
              <a:solidFill>
                <a:schemeClr val="tx2"/>
              </a:solidFill>
            </a:endParaRPr>
          </a:p>
          <a:p>
            <a:pPr lvl="1">
              <a:buFont typeface="Arial" pitchFamily="34" charset="0"/>
              <a:buChar char="•"/>
            </a:pPr>
            <a:r>
              <a:rPr lang="es-CO" sz="2400" dirty="0" smtClean="0">
                <a:solidFill>
                  <a:schemeClr val="tx2"/>
                </a:solidFill>
              </a:rPr>
              <a:t>Inmediatamente </a:t>
            </a:r>
            <a:r>
              <a:rPr lang="es-CO" sz="2400" dirty="0" smtClean="0">
                <a:solidFill>
                  <a:schemeClr val="tx2"/>
                </a:solidFill>
              </a:rPr>
              <a:t>en la </a:t>
            </a:r>
            <a:r>
              <a:rPr lang="es-CO" sz="2400" dirty="0" smtClean="0">
                <a:solidFill>
                  <a:schemeClr val="tx2"/>
                </a:solidFill>
              </a:rPr>
              <a:t>noche del sábado, quitarse los zapatos de cuero y ponerse el calzado no de cuero.</a:t>
            </a:r>
            <a:endParaRPr lang="en-US" sz="2400" dirty="0" smtClean="0">
              <a:solidFill>
                <a:schemeClr val="tx2"/>
              </a:solidFill>
            </a:endParaRPr>
          </a:p>
          <a:p>
            <a:pPr lvl="1">
              <a:buFont typeface="Arial" pitchFamily="34" charset="0"/>
              <a:buChar char="•"/>
            </a:pPr>
            <a:r>
              <a:rPr lang="es-CO" sz="2400" dirty="0" smtClean="0">
                <a:solidFill>
                  <a:schemeClr val="tx2"/>
                </a:solidFill>
              </a:rPr>
              <a:t>Recitar </a:t>
            </a:r>
            <a:r>
              <a:rPr lang="es-CO" sz="2400" b="1" dirty="0" err="1" smtClean="0">
                <a:solidFill>
                  <a:schemeClr val="tx2"/>
                </a:solidFill>
              </a:rPr>
              <a:t>havdalá</a:t>
            </a:r>
            <a:r>
              <a:rPr lang="es-CO" sz="2400" b="1" dirty="0" smtClean="0">
                <a:solidFill>
                  <a:schemeClr val="tx2"/>
                </a:solidFill>
              </a:rPr>
              <a:t> </a:t>
            </a:r>
            <a:r>
              <a:rPr lang="es-CO" sz="2400" b="1" dirty="0" smtClean="0">
                <a:solidFill>
                  <a:schemeClr val="tx2"/>
                </a:solidFill>
              </a:rPr>
              <a:t>el domin</a:t>
            </a:r>
            <a:r>
              <a:rPr lang="es-CO" sz="2400" dirty="0" smtClean="0">
                <a:solidFill>
                  <a:schemeClr val="tx2"/>
                </a:solidFill>
              </a:rPr>
              <a:t>go por la noche antes de comer -omitiendo las bendiciones sobre las especias y la vela. </a:t>
            </a:r>
            <a:endParaRPr lang="en-US" sz="2400" dirty="0" smtClean="0">
              <a:solidFill>
                <a:schemeClr val="tx2"/>
              </a:solidFill>
            </a:endParaRPr>
          </a:p>
          <a:p>
            <a:pPr lvl="2">
              <a:buFont typeface="Arial" pitchFamily="34" charset="0"/>
              <a:buChar char="•"/>
            </a:pPr>
            <a:endParaRPr lang="en-US" sz="2400" dirty="0" smtClean="0">
              <a:solidFill>
                <a:schemeClr val="tx2"/>
              </a:solidFill>
            </a:endParaRPr>
          </a:p>
          <a:p>
            <a:pPr lvl="1">
              <a:buFont typeface="Arial" pitchFamily="34" charset="0"/>
              <a:buChar char="•"/>
            </a:pPr>
            <a:endParaRPr lang="en-US" sz="2400" dirty="0">
              <a:solidFill>
                <a:schemeClr val="tx2"/>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buFont typeface="Arial" pitchFamily="34" charset="0"/>
              <a:buChar char="•"/>
            </a:pPr>
            <a:r>
              <a:rPr lang="es-CO" sz="2400" dirty="0" smtClean="0">
                <a:solidFill>
                  <a:schemeClr val="tx2"/>
                </a:solidFill>
              </a:rPr>
              <a:t>Cuando 9 de Av es el domingo, en la costumbre Asquenazi, el vino o jugo de uva de </a:t>
            </a:r>
            <a:r>
              <a:rPr lang="es-CO" sz="2400" dirty="0" err="1" smtClean="0">
                <a:solidFill>
                  <a:schemeClr val="tx2"/>
                </a:solidFill>
              </a:rPr>
              <a:t>havdalá</a:t>
            </a:r>
            <a:r>
              <a:rPr lang="es-CO" sz="2400" dirty="0" smtClean="0">
                <a:solidFill>
                  <a:schemeClr val="tx2"/>
                </a:solidFill>
              </a:rPr>
              <a:t> se debe dar para beber a un niño menor de la edad de Bar / </a:t>
            </a:r>
            <a:r>
              <a:rPr lang="es-CO" sz="2400" dirty="0" err="1" smtClean="0">
                <a:solidFill>
                  <a:schemeClr val="tx2"/>
                </a:solidFill>
              </a:rPr>
              <a:t>Bat</a:t>
            </a:r>
            <a:r>
              <a:rPr lang="es-CO" sz="2400" dirty="0" smtClean="0">
                <a:solidFill>
                  <a:schemeClr val="tx2"/>
                </a:solidFill>
              </a:rPr>
              <a:t> Mitzvá. </a:t>
            </a:r>
            <a:endParaRPr lang="es-CO" sz="2400" dirty="0" smtClean="0">
              <a:solidFill>
                <a:schemeClr val="tx2"/>
              </a:solidFill>
            </a:endParaRPr>
          </a:p>
          <a:p>
            <a:pPr lvl="1">
              <a:buFont typeface="Arial" pitchFamily="34" charset="0"/>
              <a:buChar char="•"/>
            </a:pPr>
            <a:endParaRPr lang="es-CO" sz="2400" dirty="0" smtClean="0">
              <a:solidFill>
                <a:schemeClr val="tx2"/>
              </a:solidFill>
            </a:endParaRPr>
          </a:p>
          <a:p>
            <a:pPr lvl="1">
              <a:buFont typeface="Arial" pitchFamily="34" charset="0"/>
              <a:buChar char="•"/>
            </a:pPr>
            <a:r>
              <a:rPr lang="es-CO" sz="2400" dirty="0" smtClean="0">
                <a:solidFill>
                  <a:schemeClr val="tx2"/>
                </a:solidFill>
              </a:rPr>
              <a:t>En </a:t>
            </a:r>
            <a:r>
              <a:rPr lang="es-CO" sz="2400" dirty="0" smtClean="0">
                <a:solidFill>
                  <a:schemeClr val="tx2"/>
                </a:solidFill>
              </a:rPr>
              <a:t>la costumbre </a:t>
            </a:r>
            <a:r>
              <a:rPr lang="es-CO" sz="2400" dirty="0" err="1" smtClean="0">
                <a:solidFill>
                  <a:schemeClr val="tx2"/>
                </a:solidFill>
              </a:rPr>
              <a:t>Sefardi</a:t>
            </a:r>
            <a:r>
              <a:rPr lang="es-CO" sz="2400" dirty="0" smtClean="0">
                <a:solidFill>
                  <a:schemeClr val="tx2"/>
                </a:solidFill>
              </a:rPr>
              <a:t> el vino se toma directamente el adulto</a:t>
            </a:r>
            <a:r>
              <a:rPr lang="es-CO" sz="2400" dirty="0" smtClean="0">
                <a:solidFill>
                  <a:schemeClr val="tx2"/>
                </a:solidFill>
              </a:rPr>
              <a:t>.</a:t>
            </a:r>
          </a:p>
          <a:p>
            <a:pPr lvl="1">
              <a:buFont typeface="Arial" pitchFamily="34" charset="0"/>
              <a:buChar char="•"/>
            </a:pPr>
            <a:endParaRPr lang="en-US" sz="2400" dirty="0" smtClean="0">
              <a:solidFill>
                <a:schemeClr val="tx2"/>
              </a:solidFill>
            </a:endParaRPr>
          </a:p>
          <a:p>
            <a:pPr lvl="1">
              <a:buFont typeface="Arial" pitchFamily="34" charset="0"/>
              <a:buChar char="•"/>
            </a:pPr>
            <a:r>
              <a:rPr lang="es-CO" sz="2400" dirty="0" smtClean="0">
                <a:solidFill>
                  <a:schemeClr val="tx2"/>
                </a:solidFill>
              </a:rPr>
              <a:t>En Tishá Be Av noche las luces se atenúan, o se utilizan luces de té. </a:t>
            </a:r>
            <a:endParaRPr lang="es-CO" sz="2400" dirty="0" smtClean="0">
              <a:solidFill>
                <a:schemeClr val="tx2"/>
              </a:solidFill>
            </a:endParaRPr>
          </a:p>
          <a:p>
            <a:pPr lvl="1">
              <a:buFont typeface="Arial" pitchFamily="34" charset="0"/>
              <a:buChar char="•"/>
            </a:pPr>
            <a:endParaRPr lang="en-US" sz="2400" dirty="0" smtClean="0">
              <a:solidFill>
                <a:schemeClr val="tx2"/>
              </a:solidFill>
            </a:endParaRPr>
          </a:p>
          <a:p>
            <a:pPr lvl="1">
              <a:buFont typeface="Arial" pitchFamily="34" charset="0"/>
              <a:buChar char="•"/>
            </a:pPr>
            <a:r>
              <a:rPr lang="es-CO" sz="2400" dirty="0" smtClean="0">
                <a:solidFill>
                  <a:schemeClr val="tx2"/>
                </a:solidFill>
              </a:rPr>
              <a:t>Nos sentamos en el suelo y leemos </a:t>
            </a:r>
            <a:r>
              <a:rPr lang="es-CO" sz="2400" dirty="0" err="1" smtClean="0">
                <a:solidFill>
                  <a:schemeClr val="tx2"/>
                </a:solidFill>
              </a:rPr>
              <a:t>Eijá</a:t>
            </a:r>
            <a:r>
              <a:rPr lang="es-CO" sz="2400" dirty="0" smtClean="0">
                <a:solidFill>
                  <a:schemeClr val="tx2"/>
                </a:solidFill>
              </a:rPr>
              <a:t> </a:t>
            </a:r>
            <a:r>
              <a:rPr lang="es-CO" sz="2400" dirty="0" smtClean="0">
                <a:solidFill>
                  <a:schemeClr val="tx2"/>
                </a:solidFill>
              </a:rPr>
              <a:t>- El libro de lamentaciones. </a:t>
            </a:r>
            <a:endParaRPr lang="en-US" sz="2400" dirty="0">
              <a:solidFill>
                <a:schemeClr val="tx2"/>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buFont typeface="Arial" pitchFamily="34" charset="0"/>
              <a:buChar char="•"/>
            </a:pPr>
            <a:r>
              <a:rPr lang="es-CO" sz="2400" dirty="0" smtClean="0">
                <a:solidFill>
                  <a:schemeClr val="tx2"/>
                </a:solidFill>
              </a:rPr>
              <a:t>En el día de Tishá </a:t>
            </a:r>
            <a:r>
              <a:rPr lang="es-CO" sz="2400" dirty="0" smtClean="0">
                <a:solidFill>
                  <a:schemeClr val="tx2"/>
                </a:solidFill>
              </a:rPr>
              <a:t>Be Av </a:t>
            </a:r>
            <a:r>
              <a:rPr lang="es-CO" sz="2400" dirty="0" smtClean="0">
                <a:solidFill>
                  <a:schemeClr val="tx2"/>
                </a:solidFill>
              </a:rPr>
              <a:t>no llevamos </a:t>
            </a:r>
            <a:r>
              <a:rPr lang="es-CO" sz="2400" dirty="0" err="1" smtClean="0">
                <a:solidFill>
                  <a:schemeClr val="tx2"/>
                </a:solidFill>
              </a:rPr>
              <a:t>talit</a:t>
            </a:r>
            <a:r>
              <a:rPr lang="es-CO" sz="2400" dirty="0" smtClean="0">
                <a:solidFill>
                  <a:schemeClr val="tx2"/>
                </a:solidFill>
              </a:rPr>
              <a:t> </a:t>
            </a:r>
            <a:r>
              <a:rPr lang="es-CO" sz="2400" dirty="0" smtClean="0">
                <a:solidFill>
                  <a:schemeClr val="tx2"/>
                </a:solidFill>
              </a:rPr>
              <a:t>y tefilín en la sinagoga y seguimos a sentarnos en el suelo</a:t>
            </a:r>
            <a:r>
              <a:rPr lang="es-CO" sz="2400" dirty="0" smtClean="0">
                <a:solidFill>
                  <a:schemeClr val="tx2"/>
                </a:solidFill>
              </a:rPr>
              <a:t>.</a:t>
            </a:r>
          </a:p>
          <a:p>
            <a:pPr lvl="1">
              <a:buFont typeface="Arial" pitchFamily="34" charset="0"/>
              <a:buChar char="•"/>
            </a:pPr>
            <a:endParaRPr lang="en-US" sz="2400" dirty="0" smtClean="0">
              <a:solidFill>
                <a:schemeClr val="tx2"/>
              </a:solidFill>
            </a:endParaRPr>
          </a:p>
          <a:p>
            <a:pPr lvl="1">
              <a:buFont typeface="Arial" pitchFamily="34" charset="0"/>
              <a:buChar char="•"/>
            </a:pPr>
            <a:r>
              <a:rPr lang="es-CO" sz="2400" dirty="0" smtClean="0">
                <a:solidFill>
                  <a:schemeClr val="tx2"/>
                </a:solidFill>
              </a:rPr>
              <a:t> (Algunos sefardíes tienen la costumbre de usarlos de forma privada en su casa antes de venir a los servicios, pero que no es el </a:t>
            </a:r>
            <a:r>
              <a:rPr lang="es-CO" sz="2400" dirty="0" err="1" smtClean="0">
                <a:solidFill>
                  <a:schemeClr val="tx2"/>
                </a:solidFill>
              </a:rPr>
              <a:t>minhag</a:t>
            </a:r>
            <a:r>
              <a:rPr lang="es-CO" sz="2400" dirty="0" smtClean="0">
                <a:solidFill>
                  <a:schemeClr val="tx2"/>
                </a:solidFill>
              </a:rPr>
              <a:t>). </a:t>
            </a:r>
          </a:p>
          <a:p>
            <a:pPr lvl="1">
              <a:buFont typeface="Arial" pitchFamily="34" charset="0"/>
              <a:buChar char="•"/>
            </a:pPr>
            <a:endParaRPr lang="en-US" sz="2400" dirty="0" smtClean="0">
              <a:solidFill>
                <a:schemeClr val="tx2"/>
              </a:solidFill>
            </a:endParaRPr>
          </a:p>
          <a:p>
            <a:pPr lvl="1">
              <a:buFont typeface="Arial" pitchFamily="34" charset="0"/>
              <a:buChar char="•"/>
            </a:pPr>
            <a:r>
              <a:rPr lang="es-CO" sz="2400" dirty="0" smtClean="0">
                <a:solidFill>
                  <a:schemeClr val="tx2"/>
                </a:solidFill>
              </a:rPr>
              <a:t>Otra vez leemos </a:t>
            </a:r>
            <a:r>
              <a:rPr lang="es-CO" sz="2400" dirty="0" err="1" smtClean="0">
                <a:solidFill>
                  <a:schemeClr val="tx2"/>
                </a:solidFill>
              </a:rPr>
              <a:t>Eija</a:t>
            </a:r>
            <a:r>
              <a:rPr lang="es-CO" sz="2400" dirty="0" smtClean="0">
                <a:solidFill>
                  <a:schemeClr val="tx2"/>
                </a:solidFill>
              </a:rPr>
              <a:t> y </a:t>
            </a:r>
            <a:r>
              <a:rPr lang="es-CO" sz="2400" dirty="0" err="1" smtClean="0">
                <a:solidFill>
                  <a:schemeClr val="tx2"/>
                </a:solidFill>
              </a:rPr>
              <a:t>kinot</a:t>
            </a:r>
            <a:r>
              <a:rPr lang="es-CO" sz="2400" dirty="0" smtClean="0">
                <a:solidFill>
                  <a:schemeClr val="tx2"/>
                </a:solidFill>
              </a:rPr>
              <a:t> más </a:t>
            </a:r>
            <a:r>
              <a:rPr lang="es-CO" sz="2400" dirty="0" smtClean="0">
                <a:solidFill>
                  <a:schemeClr val="tx2"/>
                </a:solidFill>
              </a:rPr>
              <a:t>tristes</a:t>
            </a:r>
            <a:r>
              <a:rPr lang="es-CO" sz="2400" dirty="0" smtClean="0"/>
              <a:t>. </a:t>
            </a:r>
          </a:p>
          <a:p>
            <a:pPr lvl="1">
              <a:buFont typeface="Arial" pitchFamily="34" charset="0"/>
              <a:buChar char="•"/>
            </a:pPr>
            <a:endParaRPr lang="es-CO" sz="2400" dirty="0" smtClean="0">
              <a:solidFill>
                <a:schemeClr val="tx2"/>
              </a:solidFill>
            </a:endParaRPr>
          </a:p>
          <a:p>
            <a:pPr lvl="1">
              <a:buFont typeface="Arial" pitchFamily="34" charset="0"/>
              <a:buChar char="•"/>
            </a:pPr>
            <a:r>
              <a:rPr lang="es-CO" sz="2400" dirty="0" smtClean="0">
                <a:solidFill>
                  <a:schemeClr val="tx2"/>
                </a:solidFill>
              </a:rPr>
              <a:t>Después del mediodía se nos permite sentarse en asientos regulares y al </a:t>
            </a:r>
            <a:r>
              <a:rPr lang="es-CO" sz="2400" dirty="0" err="1" smtClean="0">
                <a:solidFill>
                  <a:schemeClr val="tx2"/>
                </a:solidFill>
              </a:rPr>
              <a:t>minjá</a:t>
            </a:r>
            <a:r>
              <a:rPr lang="es-CO" sz="2400" dirty="0" smtClean="0">
                <a:solidFill>
                  <a:schemeClr val="tx2"/>
                </a:solidFill>
              </a:rPr>
              <a:t> usamos </a:t>
            </a:r>
            <a:r>
              <a:rPr lang="es-CO" sz="2400" dirty="0" err="1" smtClean="0">
                <a:solidFill>
                  <a:schemeClr val="tx2"/>
                </a:solidFill>
              </a:rPr>
              <a:t>talit</a:t>
            </a:r>
            <a:r>
              <a:rPr lang="es-CO" sz="2400" dirty="0" smtClean="0">
                <a:solidFill>
                  <a:schemeClr val="tx2"/>
                </a:solidFill>
              </a:rPr>
              <a:t> </a:t>
            </a:r>
            <a:r>
              <a:rPr lang="es-CO" sz="2400" dirty="0" smtClean="0">
                <a:solidFill>
                  <a:schemeClr val="tx2"/>
                </a:solidFill>
              </a:rPr>
              <a:t>y tefilín.</a:t>
            </a:r>
            <a:endParaRPr lang="en-US" sz="2400" dirty="0" smtClean="0">
              <a:solidFill>
                <a:schemeClr val="tx2"/>
              </a:solidFill>
            </a:endParaRPr>
          </a:p>
          <a:p>
            <a:pPr lvl="1">
              <a:buFont typeface="Arial" pitchFamily="34" charset="0"/>
              <a:buChar char="•"/>
            </a:pPr>
            <a:endParaRPr lang="en-US" sz="2400" dirty="0"/>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buFont typeface="Arial" pitchFamily="34" charset="0"/>
              <a:buChar char="•"/>
            </a:pPr>
            <a:r>
              <a:rPr lang="es-CO" sz="2400" dirty="0" smtClean="0">
                <a:solidFill>
                  <a:schemeClr val="tx2"/>
                </a:solidFill>
              </a:rPr>
              <a:t>Puesto que nos está prohibido estudiar Torá en Tishá Be Av, si uno aprende todos los días, el aprendizaje debe hacerse ya sea el día antes o el día después de Tishá Be Av. </a:t>
            </a:r>
            <a:endParaRPr lang="es-CO" sz="2400" dirty="0" smtClean="0">
              <a:solidFill>
                <a:schemeClr val="tx2"/>
              </a:solidFill>
            </a:endParaRPr>
          </a:p>
          <a:p>
            <a:pPr lvl="1">
              <a:buFont typeface="Arial" pitchFamily="34" charset="0"/>
              <a:buChar char="•"/>
            </a:pPr>
            <a:endParaRPr lang="en-US" sz="2400" dirty="0" smtClean="0">
              <a:solidFill>
                <a:schemeClr val="tx2"/>
              </a:solidFill>
            </a:endParaRPr>
          </a:p>
          <a:p>
            <a:pPr lvl="1">
              <a:buFont typeface="Arial" pitchFamily="34" charset="0"/>
              <a:buChar char="•"/>
            </a:pPr>
            <a:r>
              <a:rPr lang="es-CO" sz="2400" dirty="0" smtClean="0">
                <a:solidFill>
                  <a:schemeClr val="tx2"/>
                </a:solidFill>
              </a:rPr>
              <a:t>Tehilim puede ser recitado en Tishá Be Av, pero sólo después de mediodía halájico (1:15 PM</a:t>
            </a:r>
            <a:r>
              <a:rPr lang="es-CO" sz="2400" dirty="0" smtClean="0">
                <a:solidFill>
                  <a:schemeClr val="tx2"/>
                </a:solidFill>
              </a:rPr>
              <a:t>).</a:t>
            </a:r>
          </a:p>
          <a:p>
            <a:pPr lvl="1">
              <a:buFont typeface="Arial" pitchFamily="34" charset="0"/>
              <a:buChar char="•"/>
            </a:pPr>
            <a:endParaRPr lang="en-US" sz="2400" dirty="0" smtClean="0">
              <a:solidFill>
                <a:schemeClr val="tx2"/>
              </a:solidFill>
            </a:endParaRPr>
          </a:p>
          <a:p>
            <a:pPr lvl="1">
              <a:buFont typeface="Arial" pitchFamily="34" charset="0"/>
              <a:buChar char="•"/>
            </a:pPr>
            <a:r>
              <a:rPr lang="es-CO" sz="2400" dirty="0" smtClean="0">
                <a:solidFill>
                  <a:schemeClr val="tx2"/>
                </a:solidFill>
              </a:rPr>
              <a:t>Cuando el ayuno termina, </a:t>
            </a:r>
            <a:r>
              <a:rPr lang="es-CO" sz="2400" dirty="0" smtClean="0">
                <a:solidFill>
                  <a:schemeClr val="tx2"/>
                </a:solidFill>
              </a:rPr>
              <a:t>regularmente </a:t>
            </a:r>
            <a:r>
              <a:rPr lang="es-CO" sz="2400" dirty="0" smtClean="0">
                <a:solidFill>
                  <a:schemeClr val="tx2"/>
                </a:solidFill>
              </a:rPr>
              <a:t>en </a:t>
            </a:r>
            <a:r>
              <a:rPr lang="es-CO" sz="2400" dirty="0" err="1" smtClean="0">
                <a:solidFill>
                  <a:schemeClr val="tx2"/>
                </a:solidFill>
              </a:rPr>
              <a:t>Tisha</a:t>
            </a:r>
            <a:r>
              <a:rPr lang="es-CO" sz="2400" dirty="0" smtClean="0">
                <a:solidFill>
                  <a:schemeClr val="tx2"/>
                </a:solidFill>
              </a:rPr>
              <a:t> Be Av no hay que comer carne todavía, ni beber vino hasta el mediodía del día siguiente. La razón es que cuando el segundo templo fue destruido continuó ardiendo durante gran parte del 10 de Av. </a:t>
            </a:r>
            <a:endParaRPr lang="en-US" sz="2400" dirty="0">
              <a:solidFill>
                <a:schemeClr val="tx2"/>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buFont typeface="Arial" pitchFamily="34" charset="0"/>
              <a:buChar char="•"/>
            </a:pPr>
            <a:r>
              <a:rPr lang="es-CO" sz="2400" dirty="0" smtClean="0">
                <a:solidFill>
                  <a:schemeClr val="tx2"/>
                </a:solidFill>
              </a:rPr>
              <a:t>También están permitidas otras restricciones tales como ducharse y afeitarse, etc. desde el fin del ayuno. (Asquenazíes esperan hasta el mediodía</a:t>
            </a:r>
            <a:r>
              <a:rPr lang="es-CO" sz="2400" dirty="0" smtClean="0">
                <a:solidFill>
                  <a:schemeClr val="tx2"/>
                </a:solidFill>
              </a:rPr>
              <a:t>).</a:t>
            </a:r>
          </a:p>
          <a:p>
            <a:pPr lvl="1">
              <a:buFont typeface="Arial" pitchFamily="34" charset="0"/>
              <a:buChar char="•"/>
            </a:pPr>
            <a:endParaRPr lang="en-US" sz="2400" dirty="0" smtClean="0">
              <a:solidFill>
                <a:schemeClr val="tx2"/>
              </a:solidFill>
            </a:endParaRPr>
          </a:p>
          <a:p>
            <a:pPr lvl="1">
              <a:buFont typeface="Arial" pitchFamily="34" charset="0"/>
              <a:buChar char="•"/>
            </a:pPr>
            <a:r>
              <a:rPr lang="es-CO" sz="2400" dirty="0" smtClean="0">
                <a:solidFill>
                  <a:schemeClr val="tx2"/>
                </a:solidFill>
              </a:rPr>
              <a:t>Este año (2016), ya que se conmemora Tishá Be Av en el 10, uno no tiene que esperar hasta el mediodía del día siguiente</a:t>
            </a:r>
            <a:r>
              <a:rPr lang="es-CO" sz="2400" dirty="0" smtClean="0">
                <a:solidFill>
                  <a:schemeClr val="tx2"/>
                </a:solidFill>
              </a:rPr>
              <a:t>.</a:t>
            </a:r>
          </a:p>
          <a:p>
            <a:pPr lvl="1">
              <a:buFont typeface="Arial" pitchFamily="34" charset="0"/>
              <a:buChar char="•"/>
            </a:pPr>
            <a:endParaRPr lang="es-CO" sz="2400" dirty="0" smtClean="0">
              <a:solidFill>
                <a:schemeClr val="tx2"/>
              </a:solidFill>
            </a:endParaRPr>
          </a:p>
          <a:p>
            <a:pPr lvl="1">
              <a:buFont typeface="Arial" pitchFamily="34" charset="0"/>
              <a:buChar char="•"/>
            </a:pPr>
            <a:r>
              <a:rPr lang="es-CO" sz="2400" dirty="0" smtClean="0">
                <a:solidFill>
                  <a:schemeClr val="tx2"/>
                </a:solidFill>
              </a:rPr>
              <a:t>CUESTIONARIO</a:t>
            </a:r>
            <a:endParaRPr lang="en-US" sz="2400" dirty="0">
              <a:solidFill>
                <a:schemeClr val="tx2"/>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dirty="0" smtClean="0">
                <a:solidFill>
                  <a:schemeClr val="tx2"/>
                </a:solidFill>
              </a:rPr>
              <a:t>1.</a:t>
            </a:r>
            <a:r>
              <a:rPr lang="es-CO" sz="2400" b="1" dirty="0" smtClean="0">
                <a:solidFill>
                  <a:schemeClr val="tx2"/>
                </a:solidFill>
              </a:rPr>
              <a:t> ¿Cuál de los siguientes eventos </a:t>
            </a:r>
            <a:r>
              <a:rPr lang="es-CO" sz="2400" b="1" dirty="0" smtClean="0">
                <a:solidFill>
                  <a:schemeClr val="tx2"/>
                </a:solidFill>
              </a:rPr>
              <a:t>no </a:t>
            </a:r>
            <a:r>
              <a:rPr lang="es-CO" sz="2400" b="1" dirty="0" smtClean="0">
                <a:solidFill>
                  <a:schemeClr val="tx2"/>
                </a:solidFill>
              </a:rPr>
              <a:t>sucedió el 9 de Av</a:t>
            </a:r>
            <a:r>
              <a:rPr lang="es-CO" sz="2400" b="1" dirty="0" smtClean="0">
                <a:solidFill>
                  <a:schemeClr val="tx2"/>
                </a:solidFill>
              </a:rPr>
              <a:t>?</a:t>
            </a:r>
          </a:p>
          <a:p>
            <a:r>
              <a:rPr lang="es-CO" sz="2400" dirty="0" smtClean="0">
                <a:solidFill>
                  <a:schemeClr val="tx2"/>
                </a:solidFill>
              </a:rPr>
              <a:t> </a:t>
            </a:r>
            <a:endParaRPr lang="en-US" sz="2400" dirty="0" smtClean="0">
              <a:solidFill>
                <a:schemeClr val="tx2"/>
              </a:solidFill>
            </a:endParaRPr>
          </a:p>
          <a:p>
            <a:pPr marL="457200" indent="-457200">
              <a:buFont typeface="+mj-lt"/>
              <a:buAutoNum type="arabicPeriod"/>
            </a:pPr>
            <a:r>
              <a:rPr lang="es-CO" sz="2400" dirty="0" smtClean="0">
                <a:solidFill>
                  <a:schemeClr val="tx2"/>
                </a:solidFill>
              </a:rPr>
              <a:t>Adán y Eva comieron del fruto prohibido en el Jardín del Edén.</a:t>
            </a:r>
            <a:endParaRPr lang="en-US" sz="2400" dirty="0" smtClean="0">
              <a:solidFill>
                <a:schemeClr val="tx2"/>
              </a:solidFill>
            </a:endParaRPr>
          </a:p>
          <a:p>
            <a:pPr marL="457200" indent="-457200">
              <a:buFont typeface="+mj-lt"/>
              <a:buAutoNum type="arabicPeriod"/>
            </a:pPr>
            <a:r>
              <a:rPr lang="es-CO" sz="2400" dirty="0" smtClean="0">
                <a:solidFill>
                  <a:schemeClr val="tx2"/>
                </a:solidFill>
              </a:rPr>
              <a:t>Fernando e Isabel de España </a:t>
            </a:r>
            <a:r>
              <a:rPr lang="es-CO" sz="2400" dirty="0" smtClean="0">
                <a:solidFill>
                  <a:schemeClr val="tx2"/>
                </a:solidFill>
              </a:rPr>
              <a:t>expulsaron </a:t>
            </a:r>
            <a:r>
              <a:rPr lang="es-CO" sz="2400" dirty="0" smtClean="0">
                <a:solidFill>
                  <a:schemeClr val="tx2"/>
                </a:solidFill>
              </a:rPr>
              <a:t>​​de su </a:t>
            </a:r>
            <a:r>
              <a:rPr lang="es-CO" sz="2400" dirty="0" smtClean="0">
                <a:solidFill>
                  <a:schemeClr val="tx2"/>
                </a:solidFill>
              </a:rPr>
              <a:t>reino a </a:t>
            </a:r>
            <a:r>
              <a:rPr lang="es-CO" sz="2400" dirty="0" smtClean="0">
                <a:solidFill>
                  <a:schemeClr val="tx2"/>
                </a:solidFill>
              </a:rPr>
              <a:t>todos los </a:t>
            </a:r>
            <a:r>
              <a:rPr lang="es-CO" sz="2400" dirty="0" smtClean="0">
                <a:solidFill>
                  <a:schemeClr val="tx2"/>
                </a:solidFill>
              </a:rPr>
              <a:t>Judíos </a:t>
            </a:r>
            <a:r>
              <a:rPr lang="es-CO" sz="2400" dirty="0" smtClean="0">
                <a:solidFill>
                  <a:schemeClr val="tx2"/>
                </a:solidFill>
              </a:rPr>
              <a:t>que se negaron a convertirse al cristianismo.</a:t>
            </a:r>
            <a:endParaRPr lang="en-US" sz="2400" dirty="0" smtClean="0">
              <a:solidFill>
                <a:schemeClr val="tx2"/>
              </a:solidFill>
            </a:endParaRPr>
          </a:p>
          <a:p>
            <a:pPr marL="457200" indent="-457200">
              <a:buFont typeface="+mj-lt"/>
              <a:buAutoNum type="arabicPeriod"/>
            </a:pPr>
            <a:r>
              <a:rPr lang="es-CO" sz="2400" dirty="0" smtClean="0">
                <a:solidFill>
                  <a:schemeClr val="tx2"/>
                </a:solidFill>
              </a:rPr>
              <a:t>Nabucodonosor de Babilonia destruyó el Primer Templo de Jerusalén.</a:t>
            </a:r>
            <a:endParaRPr lang="en-US" sz="2400" dirty="0" smtClean="0">
              <a:solidFill>
                <a:schemeClr val="tx2"/>
              </a:solidFill>
            </a:endParaRPr>
          </a:p>
          <a:p>
            <a:pPr marL="457200" indent="-457200">
              <a:buFont typeface="+mj-lt"/>
              <a:buAutoNum type="arabicPeriod"/>
            </a:pPr>
            <a:r>
              <a:rPr lang="es-CO" sz="2400" dirty="0" smtClean="0">
                <a:solidFill>
                  <a:schemeClr val="tx2"/>
                </a:solidFill>
              </a:rPr>
              <a:t>Los israelitas en el desierto </a:t>
            </a:r>
            <a:r>
              <a:rPr lang="es-CO" sz="2400" dirty="0" smtClean="0">
                <a:solidFill>
                  <a:schemeClr val="tx2"/>
                </a:solidFill>
              </a:rPr>
              <a:t>lloraron después </a:t>
            </a:r>
            <a:r>
              <a:rPr lang="es-CO" sz="2400" dirty="0" smtClean="0">
                <a:solidFill>
                  <a:schemeClr val="tx2"/>
                </a:solidFill>
              </a:rPr>
              <a:t>de que los espías dan un informe alarmante de la tierra prometida</a:t>
            </a:r>
            <a:r>
              <a:rPr lang="es-CO" dirty="0" smtClean="0"/>
              <a:t>.</a:t>
            </a:r>
            <a:endParaRPr lang="en-US" sz="1000" dirty="0"/>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dirty="0" smtClean="0">
                <a:solidFill>
                  <a:schemeClr val="tx2"/>
                </a:solidFill>
              </a:rPr>
              <a:t>2. </a:t>
            </a:r>
            <a:r>
              <a:rPr lang="es-CO" sz="2400" b="1" dirty="0" smtClean="0">
                <a:solidFill>
                  <a:schemeClr val="tx2"/>
                </a:solidFill>
              </a:rPr>
              <a:t> Cuando el 9 de Av coincide con Shabat: </a:t>
            </a:r>
            <a:endParaRPr lang="es-CO" sz="2400" b="1" dirty="0" smtClean="0">
              <a:solidFill>
                <a:schemeClr val="tx2"/>
              </a:solidFill>
            </a:endParaRPr>
          </a:p>
          <a:p>
            <a:endParaRPr lang="en-US" sz="2400" dirty="0" smtClean="0">
              <a:solidFill>
                <a:schemeClr val="tx2"/>
              </a:solidFill>
            </a:endParaRPr>
          </a:p>
          <a:p>
            <a:pPr marL="457200" indent="-457200">
              <a:buFont typeface="+mj-lt"/>
              <a:buAutoNum type="arabicPeriod"/>
            </a:pPr>
            <a:r>
              <a:rPr lang="es-CO" sz="2400" dirty="0" smtClean="0">
                <a:solidFill>
                  <a:schemeClr val="tx2"/>
                </a:solidFill>
              </a:rPr>
              <a:t>El ayuno se </a:t>
            </a:r>
            <a:r>
              <a:rPr lang="es-CO" sz="2400" dirty="0" smtClean="0">
                <a:solidFill>
                  <a:schemeClr val="tx2"/>
                </a:solidFill>
              </a:rPr>
              <a:t>aplaza </a:t>
            </a:r>
            <a:r>
              <a:rPr lang="es-CO" sz="2400" dirty="0" smtClean="0">
                <a:solidFill>
                  <a:schemeClr val="tx2"/>
                </a:solidFill>
              </a:rPr>
              <a:t>hasta el domingo</a:t>
            </a:r>
            <a:r>
              <a:rPr lang="es-CO" sz="2400" dirty="0" smtClean="0">
                <a:solidFill>
                  <a:schemeClr val="tx2"/>
                </a:solidFill>
              </a:rPr>
              <a:t>.</a:t>
            </a:r>
          </a:p>
          <a:p>
            <a:pPr marL="457200" indent="-457200">
              <a:buFont typeface="+mj-lt"/>
              <a:buAutoNum type="arabicPeriod"/>
            </a:pPr>
            <a:endParaRPr lang="en-US" sz="2400" dirty="0" smtClean="0">
              <a:solidFill>
                <a:schemeClr val="tx2"/>
              </a:solidFill>
            </a:endParaRPr>
          </a:p>
          <a:p>
            <a:pPr marL="457200" indent="-457200">
              <a:buFont typeface="+mj-lt"/>
              <a:buAutoNum type="arabicPeriod"/>
            </a:pPr>
            <a:r>
              <a:rPr lang="es-CO" sz="2400" dirty="0" smtClean="0">
                <a:solidFill>
                  <a:schemeClr val="tx2"/>
                </a:solidFill>
              </a:rPr>
              <a:t>El ayuno se hace avanzar a jueves</a:t>
            </a:r>
            <a:r>
              <a:rPr lang="es-CO" sz="2400" dirty="0" smtClean="0">
                <a:solidFill>
                  <a:schemeClr val="tx2"/>
                </a:solidFill>
              </a:rPr>
              <a:t>.</a:t>
            </a:r>
          </a:p>
          <a:p>
            <a:pPr marL="457200" indent="-457200">
              <a:buFont typeface="+mj-lt"/>
              <a:buAutoNum type="arabicPeriod"/>
            </a:pPr>
            <a:endParaRPr lang="en-US" sz="2400" dirty="0" smtClean="0">
              <a:solidFill>
                <a:schemeClr val="tx2"/>
              </a:solidFill>
            </a:endParaRPr>
          </a:p>
          <a:p>
            <a:pPr marL="457200" indent="-457200">
              <a:buFont typeface="+mj-lt"/>
              <a:buAutoNum type="arabicPeriod"/>
            </a:pPr>
            <a:r>
              <a:rPr lang="es-CO" sz="2400" dirty="0" smtClean="0">
                <a:solidFill>
                  <a:schemeClr val="tx2"/>
                </a:solidFill>
              </a:rPr>
              <a:t>El ayuno se lleva a cabo como de costumbre</a:t>
            </a:r>
            <a:r>
              <a:rPr lang="es-CO" sz="2400" dirty="0" smtClean="0">
                <a:solidFill>
                  <a:schemeClr val="tx2"/>
                </a:solidFill>
              </a:rPr>
              <a:t>.</a:t>
            </a:r>
          </a:p>
          <a:p>
            <a:pPr marL="457200" indent="-457200">
              <a:buFont typeface="+mj-lt"/>
              <a:buAutoNum type="arabicPeriod"/>
            </a:pPr>
            <a:endParaRPr lang="en-US" sz="2400" dirty="0" smtClean="0">
              <a:solidFill>
                <a:schemeClr val="tx2"/>
              </a:solidFill>
            </a:endParaRPr>
          </a:p>
          <a:p>
            <a:pPr marL="457200" indent="-457200">
              <a:buFont typeface="+mj-lt"/>
              <a:buAutoNum type="arabicPeriod"/>
            </a:pPr>
            <a:r>
              <a:rPr lang="es-CO" sz="2400" dirty="0" smtClean="0">
                <a:solidFill>
                  <a:schemeClr val="tx2"/>
                </a:solidFill>
              </a:rPr>
              <a:t>El ayuno es cancelado debido a la santidad del Shabat</a:t>
            </a:r>
            <a:r>
              <a:rPr lang="es-CO" sz="2400" dirty="0" smtClean="0"/>
              <a:t>.</a:t>
            </a:r>
            <a:endParaRPr lang="en-US" sz="2400" dirty="0"/>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dirty="0" smtClean="0">
                <a:solidFill>
                  <a:schemeClr val="tx2"/>
                </a:solidFill>
              </a:rPr>
              <a:t>3.  El libro de </a:t>
            </a:r>
            <a:r>
              <a:rPr lang="es-CO" sz="2400" b="1" dirty="0" err="1" smtClean="0">
                <a:solidFill>
                  <a:schemeClr val="tx2"/>
                </a:solidFill>
              </a:rPr>
              <a:t>Eijá</a:t>
            </a:r>
            <a:r>
              <a:rPr lang="es-CO" sz="2400" b="1" dirty="0" smtClean="0">
                <a:solidFill>
                  <a:schemeClr val="tx2"/>
                </a:solidFill>
              </a:rPr>
              <a:t> (Lamentaciones), que se recita el 9 de Av, </a:t>
            </a:r>
            <a:r>
              <a:rPr lang="es-CO" sz="2400" b="1" dirty="0" smtClean="0">
                <a:solidFill>
                  <a:schemeClr val="tx2"/>
                </a:solidFill>
              </a:rPr>
              <a:t>es compuesto </a:t>
            </a:r>
            <a:r>
              <a:rPr lang="es-CO" sz="2400" b="1" dirty="0" smtClean="0">
                <a:solidFill>
                  <a:schemeClr val="tx2"/>
                </a:solidFill>
              </a:rPr>
              <a:t>por: </a:t>
            </a:r>
            <a:endParaRPr lang="es-CO" sz="2400" b="1" dirty="0" smtClean="0">
              <a:solidFill>
                <a:schemeClr val="tx2"/>
              </a:solidFill>
            </a:endParaRPr>
          </a:p>
          <a:p>
            <a:endParaRPr lang="en-US" sz="2400" dirty="0" smtClean="0">
              <a:solidFill>
                <a:schemeClr val="tx2"/>
              </a:solidFill>
            </a:endParaRPr>
          </a:p>
          <a:p>
            <a:pPr marL="457200" indent="-457200">
              <a:buFont typeface="+mj-lt"/>
              <a:buAutoNum type="arabicPeriod"/>
            </a:pPr>
            <a:r>
              <a:rPr lang="es-CO" sz="2400" dirty="0" smtClean="0">
                <a:solidFill>
                  <a:schemeClr val="tx2"/>
                </a:solidFill>
              </a:rPr>
              <a:t>Jeremías, como una advertencia a las personas antes de la destrucción de Jerusalén</a:t>
            </a:r>
            <a:r>
              <a:rPr lang="es-CO" sz="2400" dirty="0" smtClean="0">
                <a:solidFill>
                  <a:schemeClr val="tx2"/>
                </a:solidFill>
              </a:rPr>
              <a:t>.</a:t>
            </a:r>
          </a:p>
          <a:p>
            <a:pPr marL="457200" indent="-457200">
              <a:buFont typeface="+mj-lt"/>
              <a:buAutoNum type="arabicPeriod"/>
            </a:pPr>
            <a:endParaRPr lang="en-US" sz="2400" dirty="0" smtClean="0">
              <a:solidFill>
                <a:schemeClr val="tx2"/>
              </a:solidFill>
            </a:endParaRPr>
          </a:p>
          <a:p>
            <a:pPr marL="457200" indent="-457200">
              <a:buFont typeface="+mj-lt"/>
              <a:buAutoNum type="arabicPeriod"/>
            </a:pPr>
            <a:r>
              <a:rPr lang="es-CO" sz="2400" dirty="0" smtClean="0">
                <a:solidFill>
                  <a:schemeClr val="tx2"/>
                </a:solidFill>
              </a:rPr>
              <a:t>Un poeta desconocido que floreció durante la era </a:t>
            </a:r>
            <a:r>
              <a:rPr lang="es-CO" sz="2400" dirty="0" smtClean="0">
                <a:solidFill>
                  <a:schemeClr val="tx2"/>
                </a:solidFill>
              </a:rPr>
              <a:t>Geónica.</a:t>
            </a:r>
          </a:p>
          <a:p>
            <a:pPr marL="457200" indent="-457200">
              <a:buFont typeface="+mj-lt"/>
              <a:buAutoNum type="arabicPeriod"/>
            </a:pPr>
            <a:endParaRPr lang="en-US" sz="2400" dirty="0" smtClean="0">
              <a:solidFill>
                <a:schemeClr val="tx2"/>
              </a:solidFill>
            </a:endParaRPr>
          </a:p>
          <a:p>
            <a:pPr marL="457200" indent="-457200">
              <a:buFont typeface="+mj-lt"/>
              <a:buAutoNum type="arabicPeriod"/>
            </a:pPr>
            <a:r>
              <a:rPr lang="es-CO" sz="2400" dirty="0" smtClean="0">
                <a:solidFill>
                  <a:schemeClr val="tx2"/>
                </a:solidFill>
              </a:rPr>
              <a:t>Moisés, el profeta más grande de todos los tiempos</a:t>
            </a:r>
            <a:r>
              <a:rPr lang="es-CO" sz="2400" dirty="0" smtClean="0">
                <a:solidFill>
                  <a:schemeClr val="tx2"/>
                </a:solidFill>
              </a:rPr>
              <a:t>.</a:t>
            </a:r>
          </a:p>
          <a:p>
            <a:pPr marL="457200" indent="-457200">
              <a:buFont typeface="+mj-lt"/>
              <a:buAutoNum type="arabicPeriod"/>
            </a:pPr>
            <a:endParaRPr lang="en-US" sz="2400" dirty="0" smtClean="0">
              <a:solidFill>
                <a:schemeClr val="tx2"/>
              </a:solidFill>
            </a:endParaRPr>
          </a:p>
          <a:p>
            <a:pPr marL="457200" indent="-457200">
              <a:buFont typeface="+mj-lt"/>
              <a:buAutoNum type="arabicPeriod"/>
            </a:pPr>
            <a:r>
              <a:rPr lang="es-CO" sz="2400" dirty="0" smtClean="0">
                <a:solidFill>
                  <a:schemeClr val="tx2"/>
                </a:solidFill>
              </a:rPr>
              <a:t>Ezequiel, que fue testigo de los estragos del exilio en su vida.</a:t>
            </a:r>
            <a:endParaRPr lang="en-US" sz="2400" dirty="0">
              <a:solidFill>
                <a:schemeClr val="tx2"/>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dirty="0" smtClean="0">
                <a:solidFill>
                  <a:schemeClr val="tx2"/>
                </a:solidFill>
              </a:rPr>
              <a:t>4.  El 9 de Av: </a:t>
            </a:r>
            <a:endParaRPr lang="es-CO" sz="2400" b="1" dirty="0" smtClean="0">
              <a:solidFill>
                <a:schemeClr val="tx2"/>
              </a:solidFill>
            </a:endParaRPr>
          </a:p>
          <a:p>
            <a:endParaRPr lang="en-US" sz="2400" dirty="0" smtClean="0">
              <a:solidFill>
                <a:schemeClr val="tx2"/>
              </a:solidFill>
            </a:endParaRPr>
          </a:p>
          <a:p>
            <a:pPr marL="457200" indent="-457200">
              <a:buFont typeface="+mj-lt"/>
              <a:buAutoNum type="arabicPeriod"/>
            </a:pPr>
            <a:r>
              <a:rPr lang="es-CO" sz="2400" dirty="0" smtClean="0">
                <a:solidFill>
                  <a:schemeClr val="tx2"/>
                </a:solidFill>
              </a:rPr>
              <a:t>Está prohibido aprender </a:t>
            </a:r>
            <a:r>
              <a:rPr lang="es-CO" sz="2400" dirty="0" smtClean="0">
                <a:solidFill>
                  <a:schemeClr val="tx2"/>
                </a:solidFill>
              </a:rPr>
              <a:t>Torá </a:t>
            </a:r>
            <a:r>
              <a:rPr lang="es-CO" sz="2400" dirty="0" smtClean="0">
                <a:solidFill>
                  <a:schemeClr val="tx2"/>
                </a:solidFill>
              </a:rPr>
              <a:t>en absoluto</a:t>
            </a:r>
            <a:r>
              <a:rPr lang="es-CO" sz="2400" dirty="0" smtClean="0">
                <a:solidFill>
                  <a:schemeClr val="tx2"/>
                </a:solidFill>
              </a:rPr>
              <a:t>.</a:t>
            </a:r>
          </a:p>
          <a:p>
            <a:pPr marL="457200" indent="-457200">
              <a:buFont typeface="+mj-lt"/>
              <a:buAutoNum type="arabicPeriod"/>
            </a:pPr>
            <a:endParaRPr lang="en-US" sz="2400" dirty="0" smtClean="0">
              <a:solidFill>
                <a:schemeClr val="tx2"/>
              </a:solidFill>
            </a:endParaRPr>
          </a:p>
          <a:p>
            <a:pPr marL="457200" indent="-457200">
              <a:buFont typeface="+mj-lt"/>
              <a:buAutoNum type="arabicPeriod"/>
            </a:pPr>
            <a:r>
              <a:rPr lang="es-CO" sz="2400" dirty="0" smtClean="0">
                <a:solidFill>
                  <a:schemeClr val="tx2"/>
                </a:solidFill>
              </a:rPr>
              <a:t>Se permite </a:t>
            </a:r>
            <a:r>
              <a:rPr lang="es-CO" sz="2400" dirty="0" smtClean="0">
                <a:solidFill>
                  <a:schemeClr val="tx2"/>
                </a:solidFill>
              </a:rPr>
              <a:t>el estudio </a:t>
            </a:r>
            <a:r>
              <a:rPr lang="es-CO" sz="2400" dirty="0" smtClean="0">
                <a:solidFill>
                  <a:schemeClr val="tx2"/>
                </a:solidFill>
              </a:rPr>
              <a:t>de la Torá </a:t>
            </a:r>
            <a:r>
              <a:rPr lang="es-CO" sz="2400" dirty="0" smtClean="0">
                <a:solidFill>
                  <a:schemeClr val="tx2"/>
                </a:solidFill>
              </a:rPr>
              <a:t>solo aspectos que </a:t>
            </a:r>
            <a:r>
              <a:rPr lang="es-CO" sz="2400" dirty="0" smtClean="0">
                <a:solidFill>
                  <a:schemeClr val="tx2"/>
                </a:solidFill>
              </a:rPr>
              <a:t>son tristes, o pertinentes para los eventos del día</a:t>
            </a:r>
            <a:r>
              <a:rPr lang="es-CO" sz="2400" dirty="0" smtClean="0">
                <a:solidFill>
                  <a:schemeClr val="tx2"/>
                </a:solidFill>
              </a:rPr>
              <a:t>.</a:t>
            </a:r>
          </a:p>
          <a:p>
            <a:pPr marL="457200" indent="-457200">
              <a:buFont typeface="+mj-lt"/>
              <a:buAutoNum type="arabicPeriod"/>
            </a:pPr>
            <a:endParaRPr lang="en-US" sz="2400" dirty="0" smtClean="0">
              <a:solidFill>
                <a:schemeClr val="tx2"/>
              </a:solidFill>
            </a:endParaRPr>
          </a:p>
          <a:p>
            <a:pPr marL="457200" indent="-457200">
              <a:buFont typeface="+mj-lt"/>
              <a:buAutoNum type="arabicPeriod"/>
            </a:pPr>
            <a:r>
              <a:rPr lang="es-CO" sz="2400" dirty="0" smtClean="0">
                <a:solidFill>
                  <a:schemeClr val="tx2"/>
                </a:solidFill>
              </a:rPr>
              <a:t>Está prohibido aprender sólo hasta la medianoche</a:t>
            </a:r>
            <a:r>
              <a:rPr lang="es-CO" sz="2400" dirty="0" smtClean="0">
                <a:solidFill>
                  <a:schemeClr val="tx2"/>
                </a:solidFill>
              </a:rPr>
              <a:t>.</a:t>
            </a:r>
          </a:p>
          <a:p>
            <a:pPr marL="457200" indent="-457200">
              <a:buFont typeface="+mj-lt"/>
              <a:buAutoNum type="arabicPeriod"/>
            </a:pPr>
            <a:endParaRPr lang="en-US" sz="2400" dirty="0" smtClean="0">
              <a:solidFill>
                <a:schemeClr val="tx2"/>
              </a:solidFill>
            </a:endParaRPr>
          </a:p>
          <a:p>
            <a:pPr marL="457200" indent="-457200">
              <a:buFont typeface="+mj-lt"/>
              <a:buAutoNum type="arabicPeriod"/>
            </a:pPr>
            <a:r>
              <a:rPr lang="es-CO" sz="2400" dirty="0" smtClean="0">
                <a:solidFill>
                  <a:schemeClr val="tx2"/>
                </a:solidFill>
              </a:rPr>
              <a:t>Está permitido estudiar Torá, que es una mitzvá en la Torá.</a:t>
            </a:r>
            <a:endParaRPr lang="en-US" sz="2400" dirty="0">
              <a:solidFill>
                <a:schemeClr val="tx2"/>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dirty="0" smtClean="0">
                <a:solidFill>
                  <a:schemeClr val="tx2"/>
                </a:solidFill>
              </a:rPr>
              <a:t>5.  El 9 de Av no </a:t>
            </a:r>
            <a:r>
              <a:rPr lang="es-CO" sz="2400" b="1" dirty="0" smtClean="0">
                <a:solidFill>
                  <a:schemeClr val="tx2"/>
                </a:solidFill>
              </a:rPr>
              <a:t>usamos </a:t>
            </a:r>
            <a:r>
              <a:rPr lang="es-CO" sz="2400" b="1" dirty="0" smtClean="0">
                <a:solidFill>
                  <a:schemeClr val="tx2"/>
                </a:solidFill>
              </a:rPr>
              <a:t>zapatos de cuero: </a:t>
            </a:r>
            <a:endParaRPr lang="es-CO" sz="2400" b="1" dirty="0" smtClean="0">
              <a:solidFill>
                <a:schemeClr val="tx2"/>
              </a:solidFill>
            </a:endParaRPr>
          </a:p>
          <a:p>
            <a:endParaRPr lang="en-US" sz="2400" dirty="0" smtClean="0">
              <a:solidFill>
                <a:schemeClr val="tx2"/>
              </a:solidFill>
            </a:endParaRPr>
          </a:p>
          <a:p>
            <a:pPr marL="457200" indent="-457200">
              <a:buFont typeface="+mj-lt"/>
              <a:buAutoNum type="arabicPeriod"/>
            </a:pPr>
            <a:r>
              <a:rPr lang="es-CO" sz="2400" dirty="0" smtClean="0">
                <a:solidFill>
                  <a:schemeClr val="tx2"/>
                </a:solidFill>
              </a:rPr>
              <a:t>Para cumplir con el verso "Caminaron </a:t>
            </a:r>
            <a:r>
              <a:rPr lang="es-CO" sz="2400" dirty="0" smtClean="0">
                <a:solidFill>
                  <a:schemeClr val="tx2"/>
                </a:solidFill>
              </a:rPr>
              <a:t>desde </a:t>
            </a:r>
            <a:r>
              <a:rPr lang="es-CO" sz="2400" dirty="0" smtClean="0">
                <a:solidFill>
                  <a:schemeClr val="tx2"/>
                </a:solidFill>
              </a:rPr>
              <a:t>Jerusalén en las plantas de sus pies</a:t>
            </a:r>
            <a:r>
              <a:rPr lang="es-CO" sz="2400" dirty="0" smtClean="0">
                <a:solidFill>
                  <a:schemeClr val="tx2"/>
                </a:solidFill>
              </a:rPr>
              <a:t>.“</a:t>
            </a:r>
          </a:p>
          <a:p>
            <a:pPr marL="457200" indent="-457200">
              <a:buFont typeface="+mj-lt"/>
              <a:buAutoNum type="arabicPeriod"/>
            </a:pPr>
            <a:endParaRPr lang="en-US" sz="2400" dirty="0" smtClean="0">
              <a:solidFill>
                <a:schemeClr val="tx2"/>
              </a:solidFill>
            </a:endParaRPr>
          </a:p>
          <a:p>
            <a:pPr marL="457200" indent="-457200">
              <a:buFont typeface="+mj-lt"/>
              <a:buAutoNum type="arabicPeriod"/>
            </a:pPr>
            <a:r>
              <a:rPr lang="es-CO" sz="2400" dirty="0" smtClean="0">
                <a:solidFill>
                  <a:schemeClr val="tx2"/>
                </a:solidFill>
              </a:rPr>
              <a:t>Para </a:t>
            </a:r>
            <a:r>
              <a:rPr lang="es-CO" sz="2400" dirty="0" smtClean="0">
                <a:solidFill>
                  <a:schemeClr val="tx2"/>
                </a:solidFill>
              </a:rPr>
              <a:t>estar incómodos, </a:t>
            </a:r>
            <a:r>
              <a:rPr lang="es-CO" sz="2400" dirty="0" smtClean="0">
                <a:solidFill>
                  <a:schemeClr val="tx2"/>
                </a:solidFill>
              </a:rPr>
              <a:t>como dolientes</a:t>
            </a:r>
            <a:r>
              <a:rPr lang="es-CO" sz="2400" dirty="0" smtClean="0">
                <a:solidFill>
                  <a:schemeClr val="tx2"/>
                </a:solidFill>
              </a:rPr>
              <a:t>.</a:t>
            </a:r>
          </a:p>
          <a:p>
            <a:pPr marL="457200" indent="-457200">
              <a:buFont typeface="+mj-lt"/>
              <a:buAutoNum type="arabicPeriod"/>
            </a:pPr>
            <a:endParaRPr lang="en-US" sz="2400" dirty="0" smtClean="0">
              <a:solidFill>
                <a:schemeClr val="tx2"/>
              </a:solidFill>
            </a:endParaRPr>
          </a:p>
          <a:p>
            <a:pPr marL="457200" indent="-457200">
              <a:buFont typeface="+mj-lt"/>
              <a:buAutoNum type="arabicPeriod"/>
            </a:pPr>
            <a:r>
              <a:rPr lang="es-CO" sz="2400" dirty="0" smtClean="0">
                <a:solidFill>
                  <a:schemeClr val="tx2"/>
                </a:solidFill>
              </a:rPr>
              <a:t>Para estar más cerca de la tierra, </a:t>
            </a:r>
            <a:r>
              <a:rPr lang="es-CO" sz="2400" dirty="0" smtClean="0">
                <a:solidFill>
                  <a:schemeClr val="tx2"/>
                </a:solidFill>
              </a:rPr>
              <a:t>humildes </a:t>
            </a:r>
            <a:r>
              <a:rPr lang="es-CO" sz="2400" dirty="0" smtClean="0">
                <a:solidFill>
                  <a:schemeClr val="tx2"/>
                </a:solidFill>
              </a:rPr>
              <a:t>y </a:t>
            </a:r>
            <a:r>
              <a:rPr lang="es-CO" sz="2400" dirty="0" smtClean="0">
                <a:solidFill>
                  <a:schemeClr val="tx2"/>
                </a:solidFill>
              </a:rPr>
              <a:t>bajos.</a:t>
            </a:r>
          </a:p>
          <a:p>
            <a:pPr marL="457200" indent="-457200">
              <a:buFont typeface="+mj-lt"/>
              <a:buAutoNum type="arabicPeriod"/>
            </a:pPr>
            <a:endParaRPr lang="en-US" sz="2400" dirty="0" smtClean="0">
              <a:solidFill>
                <a:schemeClr val="tx2"/>
              </a:solidFill>
            </a:endParaRPr>
          </a:p>
          <a:p>
            <a:pPr marL="457200" indent="-457200">
              <a:buFont typeface="+mj-lt"/>
              <a:buAutoNum type="arabicPeriod"/>
            </a:pPr>
            <a:r>
              <a:rPr lang="es-CO" sz="2400" dirty="0" smtClean="0">
                <a:solidFill>
                  <a:schemeClr val="tx2"/>
                </a:solidFill>
              </a:rPr>
              <a:t>Para recordarnos de </a:t>
            </a:r>
            <a:r>
              <a:rPr lang="es-CO" sz="2400" dirty="0" err="1" smtClean="0">
                <a:solidFill>
                  <a:schemeClr val="tx2"/>
                </a:solidFill>
              </a:rPr>
              <a:t>Iom</a:t>
            </a:r>
            <a:r>
              <a:rPr lang="es-CO" sz="2400" dirty="0" smtClean="0">
                <a:solidFill>
                  <a:schemeClr val="tx2"/>
                </a:solidFill>
              </a:rPr>
              <a:t> </a:t>
            </a:r>
            <a:r>
              <a:rPr lang="es-CO" sz="2400" dirty="0" err="1" smtClean="0">
                <a:solidFill>
                  <a:schemeClr val="tx2"/>
                </a:solidFill>
              </a:rPr>
              <a:t>Kipur</a:t>
            </a:r>
            <a:r>
              <a:rPr lang="es-CO" sz="2400" dirty="0" smtClean="0">
                <a:solidFill>
                  <a:schemeClr val="tx2"/>
                </a:solidFill>
              </a:rPr>
              <a:t>, cuando los zapatos de cuero no se usan.</a:t>
            </a:r>
            <a:endParaRPr lang="en-US" sz="2400" dirty="0">
              <a:solidFill>
                <a:schemeClr val="tx2"/>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838200" y="13716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dirty="0" smtClean="0">
                <a:solidFill>
                  <a:schemeClr val="tx2"/>
                </a:solidFill>
              </a:rPr>
              <a:t>6.  El 9 de Av: </a:t>
            </a:r>
            <a:endParaRPr lang="es-CO" sz="2400" b="1" dirty="0" smtClean="0">
              <a:solidFill>
                <a:schemeClr val="tx2"/>
              </a:solidFill>
            </a:endParaRPr>
          </a:p>
          <a:p>
            <a:endParaRPr lang="en-US" sz="2400" dirty="0" smtClean="0">
              <a:solidFill>
                <a:schemeClr val="tx2"/>
              </a:solidFill>
            </a:endParaRPr>
          </a:p>
          <a:p>
            <a:pPr marL="457200" indent="-457200">
              <a:buFont typeface="+mj-lt"/>
              <a:buAutoNum type="arabicPeriod"/>
            </a:pPr>
            <a:r>
              <a:rPr lang="es-CO" sz="2400" dirty="0" smtClean="0">
                <a:solidFill>
                  <a:schemeClr val="tx2"/>
                </a:solidFill>
              </a:rPr>
              <a:t>Comienza antes de la puesta del sol y termina después del anochecer</a:t>
            </a:r>
            <a:r>
              <a:rPr lang="es-CO" sz="2400" dirty="0" smtClean="0">
                <a:solidFill>
                  <a:schemeClr val="tx2"/>
                </a:solidFill>
              </a:rPr>
              <a:t>.</a:t>
            </a:r>
          </a:p>
          <a:p>
            <a:pPr marL="457200" indent="-457200">
              <a:buFont typeface="+mj-lt"/>
              <a:buAutoNum type="arabicPeriod"/>
            </a:pPr>
            <a:endParaRPr lang="en-US" sz="2400" dirty="0" smtClean="0">
              <a:solidFill>
                <a:schemeClr val="tx2"/>
              </a:solidFill>
            </a:endParaRPr>
          </a:p>
          <a:p>
            <a:pPr marL="457200" indent="-457200">
              <a:buFont typeface="+mj-lt"/>
              <a:buAutoNum type="arabicPeriod"/>
            </a:pPr>
            <a:r>
              <a:rPr lang="es-CO" sz="2400" dirty="0" smtClean="0">
                <a:solidFill>
                  <a:schemeClr val="tx2"/>
                </a:solidFill>
              </a:rPr>
              <a:t>Comienza y termina a la medianoche</a:t>
            </a:r>
            <a:r>
              <a:rPr lang="es-CO" sz="2400" dirty="0" smtClean="0">
                <a:solidFill>
                  <a:schemeClr val="tx2"/>
                </a:solidFill>
              </a:rPr>
              <a:t>.</a:t>
            </a:r>
          </a:p>
          <a:p>
            <a:pPr marL="457200" indent="-457200">
              <a:buFont typeface="+mj-lt"/>
              <a:buAutoNum type="arabicPeriod"/>
            </a:pPr>
            <a:endParaRPr lang="en-US" sz="2400" dirty="0" smtClean="0">
              <a:solidFill>
                <a:schemeClr val="tx2"/>
              </a:solidFill>
            </a:endParaRPr>
          </a:p>
          <a:p>
            <a:pPr marL="457200" indent="-457200">
              <a:buFont typeface="+mj-lt"/>
              <a:buAutoNum type="arabicPeriod"/>
            </a:pPr>
            <a:r>
              <a:rPr lang="es-CO" sz="2400" dirty="0" smtClean="0">
                <a:solidFill>
                  <a:schemeClr val="tx2"/>
                </a:solidFill>
              </a:rPr>
              <a:t>Comienza al caer la noche y termina al atardecer</a:t>
            </a:r>
            <a:r>
              <a:rPr lang="es-CO" sz="2400" dirty="0" smtClean="0">
                <a:solidFill>
                  <a:schemeClr val="tx2"/>
                </a:solidFill>
              </a:rPr>
              <a:t>.</a:t>
            </a:r>
          </a:p>
          <a:p>
            <a:pPr marL="457200" indent="-457200">
              <a:buFont typeface="+mj-lt"/>
              <a:buAutoNum type="arabicPeriod"/>
            </a:pPr>
            <a:endParaRPr lang="en-US" sz="2400" dirty="0" smtClean="0">
              <a:solidFill>
                <a:schemeClr val="tx2"/>
              </a:solidFill>
            </a:endParaRPr>
          </a:p>
          <a:p>
            <a:pPr marL="457200" indent="-457200">
              <a:buFont typeface="+mj-lt"/>
              <a:buAutoNum type="arabicPeriod"/>
            </a:pPr>
            <a:r>
              <a:rPr lang="es-CO" sz="2400" dirty="0" smtClean="0">
                <a:solidFill>
                  <a:schemeClr val="tx2"/>
                </a:solidFill>
              </a:rPr>
              <a:t>Comienza al amanecer y termina al anochecer.</a:t>
            </a:r>
            <a:endParaRPr lang="en-US" sz="2400" dirty="0">
              <a:solidFill>
                <a:schemeClr val="tx2"/>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dirty="0" smtClean="0">
                <a:solidFill>
                  <a:schemeClr val="tx2"/>
                </a:solidFill>
              </a:rPr>
              <a:t>7.  Cuando llegue el </a:t>
            </a:r>
            <a:r>
              <a:rPr lang="es-CO" sz="2400" b="1" dirty="0" err="1" smtClean="0">
                <a:solidFill>
                  <a:schemeClr val="tx2"/>
                </a:solidFill>
              </a:rPr>
              <a:t>Mashiaj</a:t>
            </a:r>
            <a:r>
              <a:rPr lang="es-CO" sz="2400" b="1" dirty="0" smtClean="0">
                <a:solidFill>
                  <a:schemeClr val="tx2"/>
                </a:solidFill>
              </a:rPr>
              <a:t>, el 9 de Av será</a:t>
            </a:r>
            <a:r>
              <a:rPr lang="es-CO" sz="2400" b="1" dirty="0" smtClean="0">
                <a:solidFill>
                  <a:schemeClr val="tx2"/>
                </a:solidFill>
              </a:rPr>
              <a:t>:</a:t>
            </a:r>
          </a:p>
          <a:p>
            <a:r>
              <a:rPr lang="es-CO" sz="2400" b="1" dirty="0" smtClean="0">
                <a:solidFill>
                  <a:schemeClr val="tx2"/>
                </a:solidFill>
              </a:rPr>
              <a:t> </a:t>
            </a:r>
            <a:endParaRPr lang="en-US" sz="2400" b="1" dirty="0" smtClean="0">
              <a:solidFill>
                <a:schemeClr val="tx2"/>
              </a:solidFill>
            </a:endParaRPr>
          </a:p>
          <a:p>
            <a:pPr marL="457200" indent="-457200">
              <a:buFont typeface="+mj-lt"/>
              <a:buAutoNum type="arabicPeriod"/>
            </a:pPr>
            <a:r>
              <a:rPr lang="es-CO" sz="2400" dirty="0" smtClean="0">
                <a:solidFill>
                  <a:schemeClr val="tx2"/>
                </a:solidFill>
              </a:rPr>
              <a:t>Un día de </a:t>
            </a:r>
            <a:r>
              <a:rPr lang="es-CO" sz="2400" dirty="0" smtClean="0">
                <a:solidFill>
                  <a:schemeClr val="tx2"/>
                </a:solidFill>
              </a:rPr>
              <a:t>fiesta.</a:t>
            </a:r>
          </a:p>
          <a:p>
            <a:pPr marL="457200" indent="-457200">
              <a:buFont typeface="+mj-lt"/>
              <a:buAutoNum type="arabicPeriod"/>
            </a:pPr>
            <a:endParaRPr lang="en-US" sz="2400" dirty="0" smtClean="0">
              <a:solidFill>
                <a:schemeClr val="tx2"/>
              </a:solidFill>
            </a:endParaRPr>
          </a:p>
          <a:p>
            <a:pPr marL="457200" indent="-457200">
              <a:buFont typeface="+mj-lt"/>
              <a:buAutoNum type="arabicPeriod"/>
            </a:pPr>
            <a:r>
              <a:rPr lang="es-CO" sz="2400" dirty="0" smtClean="0">
                <a:solidFill>
                  <a:schemeClr val="tx2"/>
                </a:solidFill>
              </a:rPr>
              <a:t>Olvidado</a:t>
            </a:r>
            <a:r>
              <a:rPr lang="es-CO" sz="2400" dirty="0" smtClean="0">
                <a:solidFill>
                  <a:schemeClr val="tx2"/>
                </a:solidFill>
              </a:rPr>
              <a:t>.</a:t>
            </a:r>
          </a:p>
          <a:p>
            <a:pPr marL="457200" indent="-457200">
              <a:buFont typeface="+mj-lt"/>
              <a:buAutoNum type="arabicPeriod"/>
            </a:pPr>
            <a:endParaRPr lang="en-US" sz="2400" dirty="0" smtClean="0">
              <a:solidFill>
                <a:schemeClr val="tx2"/>
              </a:solidFill>
            </a:endParaRPr>
          </a:p>
          <a:p>
            <a:pPr marL="457200" indent="-457200">
              <a:buFont typeface="+mj-lt"/>
              <a:buAutoNum type="arabicPeriod"/>
            </a:pPr>
            <a:r>
              <a:rPr lang="es-CO" sz="2400" dirty="0" smtClean="0">
                <a:solidFill>
                  <a:schemeClr val="tx2"/>
                </a:solidFill>
              </a:rPr>
              <a:t>Un medio día de ayuno</a:t>
            </a:r>
            <a:r>
              <a:rPr lang="es-CO" sz="2400" dirty="0" smtClean="0">
                <a:solidFill>
                  <a:schemeClr val="tx2"/>
                </a:solidFill>
              </a:rPr>
              <a:t>.</a:t>
            </a:r>
          </a:p>
          <a:p>
            <a:pPr marL="457200" indent="-457200">
              <a:buFont typeface="+mj-lt"/>
              <a:buAutoNum type="arabicPeriod"/>
            </a:pPr>
            <a:endParaRPr lang="en-US" sz="2400" dirty="0" smtClean="0">
              <a:solidFill>
                <a:schemeClr val="tx2"/>
              </a:solidFill>
            </a:endParaRPr>
          </a:p>
          <a:p>
            <a:pPr marL="457200" indent="-457200">
              <a:buFont typeface="+mj-lt"/>
              <a:buAutoNum type="arabicPeriod"/>
            </a:pPr>
            <a:r>
              <a:rPr lang="es-CO" sz="2400" dirty="0" smtClean="0">
                <a:solidFill>
                  <a:schemeClr val="tx2"/>
                </a:solidFill>
              </a:rPr>
              <a:t>Observado como de costumbre.</a:t>
            </a:r>
            <a:endParaRPr lang="en-US" sz="2400" dirty="0">
              <a:solidFill>
                <a:schemeClr val="tx2"/>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dirty="0" smtClean="0">
                <a:solidFill>
                  <a:schemeClr val="tx2"/>
                </a:solidFill>
              </a:rPr>
              <a:t>8.  Excepto en Shabat, </a:t>
            </a:r>
            <a:r>
              <a:rPr lang="es-CO" sz="2400" b="1" dirty="0" smtClean="0">
                <a:solidFill>
                  <a:schemeClr val="tx2"/>
                </a:solidFill>
              </a:rPr>
              <a:t>la </a:t>
            </a:r>
            <a:r>
              <a:rPr lang="es-CO" sz="2400" b="1" dirty="0" err="1" smtClean="0">
                <a:solidFill>
                  <a:schemeClr val="tx2"/>
                </a:solidFill>
              </a:rPr>
              <a:t>seudá</a:t>
            </a:r>
            <a:r>
              <a:rPr lang="es-CO" sz="2400" b="1" dirty="0" smtClean="0">
                <a:solidFill>
                  <a:schemeClr val="tx2"/>
                </a:solidFill>
              </a:rPr>
              <a:t>  </a:t>
            </a:r>
            <a:r>
              <a:rPr lang="es-CO" sz="2400" b="1" dirty="0" err="1" smtClean="0">
                <a:solidFill>
                  <a:schemeClr val="tx2"/>
                </a:solidFill>
              </a:rPr>
              <a:t>hamafseket</a:t>
            </a:r>
            <a:r>
              <a:rPr lang="es-CO" sz="2400" b="1" dirty="0" smtClean="0">
                <a:solidFill>
                  <a:schemeClr val="tx2"/>
                </a:solidFill>
              </a:rPr>
              <a:t> </a:t>
            </a:r>
            <a:r>
              <a:rPr lang="es-CO" sz="2400" b="1" dirty="0" smtClean="0">
                <a:solidFill>
                  <a:schemeClr val="tx2"/>
                </a:solidFill>
              </a:rPr>
              <a:t>(</a:t>
            </a:r>
            <a:r>
              <a:rPr lang="es-CO" sz="2400" b="1" dirty="0" smtClean="0">
                <a:solidFill>
                  <a:schemeClr val="tx2"/>
                </a:solidFill>
              </a:rPr>
              <a:t>última comida antes del ayuno) se compone de: </a:t>
            </a:r>
            <a:endParaRPr lang="es-CO" sz="2400" b="1" dirty="0" smtClean="0">
              <a:solidFill>
                <a:schemeClr val="tx2"/>
              </a:solidFill>
            </a:endParaRPr>
          </a:p>
          <a:p>
            <a:pPr marL="457200" indent="-457200">
              <a:buFont typeface="+mj-lt"/>
              <a:buAutoNum type="arabicPeriod"/>
            </a:pPr>
            <a:endParaRPr lang="en-US" sz="2400" dirty="0" smtClean="0">
              <a:solidFill>
                <a:schemeClr val="tx2"/>
              </a:solidFill>
            </a:endParaRPr>
          </a:p>
          <a:p>
            <a:pPr marL="457200" indent="-457200">
              <a:buFont typeface="+mj-lt"/>
              <a:buAutoNum type="arabicPeriod"/>
            </a:pPr>
            <a:r>
              <a:rPr lang="es-CO" sz="2400" dirty="0" smtClean="0">
                <a:solidFill>
                  <a:schemeClr val="tx2"/>
                </a:solidFill>
              </a:rPr>
              <a:t>Pan, huevos y lentejas, </a:t>
            </a:r>
            <a:r>
              <a:rPr lang="es-CO" sz="2400" dirty="0" smtClean="0">
                <a:solidFill>
                  <a:schemeClr val="tx2"/>
                </a:solidFill>
              </a:rPr>
              <a:t>comidos </a:t>
            </a:r>
            <a:r>
              <a:rPr lang="es-CO" sz="2400" dirty="0" smtClean="0">
                <a:solidFill>
                  <a:schemeClr val="tx2"/>
                </a:solidFill>
              </a:rPr>
              <a:t>en taburetes bajos</a:t>
            </a:r>
            <a:r>
              <a:rPr lang="es-CO" sz="2400" dirty="0" smtClean="0">
                <a:solidFill>
                  <a:schemeClr val="tx2"/>
                </a:solidFill>
              </a:rPr>
              <a:t>.</a:t>
            </a:r>
          </a:p>
          <a:p>
            <a:pPr marL="457200" indent="-457200">
              <a:buFont typeface="+mj-lt"/>
              <a:buAutoNum type="arabicPeriod"/>
            </a:pPr>
            <a:endParaRPr lang="en-US" sz="2400" dirty="0" smtClean="0">
              <a:solidFill>
                <a:schemeClr val="tx2"/>
              </a:solidFill>
            </a:endParaRPr>
          </a:p>
          <a:p>
            <a:pPr marL="457200" indent="-457200">
              <a:buFont typeface="+mj-lt"/>
              <a:buAutoNum type="arabicPeriod"/>
            </a:pPr>
            <a:r>
              <a:rPr lang="es-CO" sz="2400" dirty="0" smtClean="0">
                <a:solidFill>
                  <a:schemeClr val="tx2"/>
                </a:solidFill>
              </a:rPr>
              <a:t>Sandía, </a:t>
            </a:r>
            <a:r>
              <a:rPr lang="es-CO" sz="2400" dirty="0" smtClean="0">
                <a:solidFill>
                  <a:schemeClr val="tx2"/>
                </a:solidFill>
              </a:rPr>
              <a:t>lentejas y </a:t>
            </a:r>
            <a:r>
              <a:rPr lang="es-CO" sz="2400" dirty="0" smtClean="0">
                <a:solidFill>
                  <a:schemeClr val="tx2"/>
                </a:solidFill>
              </a:rPr>
              <a:t>agua, se comen al aire libre</a:t>
            </a:r>
            <a:r>
              <a:rPr lang="es-CO" sz="2400" dirty="0" smtClean="0">
                <a:solidFill>
                  <a:schemeClr val="tx2"/>
                </a:solidFill>
              </a:rPr>
              <a:t>.</a:t>
            </a:r>
          </a:p>
          <a:p>
            <a:pPr marL="457200" indent="-457200">
              <a:buFont typeface="+mj-lt"/>
              <a:buAutoNum type="arabicPeriod"/>
            </a:pPr>
            <a:endParaRPr lang="en-US" sz="2400" dirty="0" smtClean="0">
              <a:solidFill>
                <a:schemeClr val="tx2"/>
              </a:solidFill>
            </a:endParaRPr>
          </a:p>
          <a:p>
            <a:pPr marL="457200" indent="-457200">
              <a:buFont typeface="+mj-lt"/>
              <a:buAutoNum type="arabicPeriod"/>
            </a:pPr>
            <a:r>
              <a:rPr lang="es-CO" sz="2400" dirty="0" smtClean="0">
                <a:solidFill>
                  <a:schemeClr val="tx2"/>
                </a:solidFill>
              </a:rPr>
              <a:t>Pan y huevos sumergidos en cenizas, comido en taburetes bajos</a:t>
            </a:r>
            <a:r>
              <a:rPr lang="es-CO" sz="2400" dirty="0" smtClean="0">
                <a:solidFill>
                  <a:schemeClr val="tx2"/>
                </a:solidFill>
              </a:rPr>
              <a:t>.</a:t>
            </a:r>
          </a:p>
          <a:p>
            <a:pPr marL="457200" indent="-457200">
              <a:buFont typeface="+mj-lt"/>
              <a:buAutoNum type="arabicPeriod"/>
            </a:pPr>
            <a:endParaRPr lang="en-US" sz="2400" dirty="0" smtClean="0">
              <a:solidFill>
                <a:schemeClr val="tx2"/>
              </a:solidFill>
            </a:endParaRPr>
          </a:p>
          <a:p>
            <a:pPr marL="457200" indent="-457200">
              <a:buFont typeface="+mj-lt"/>
              <a:buAutoNum type="arabicPeriod"/>
            </a:pPr>
            <a:r>
              <a:rPr lang="es-CO" sz="2400" dirty="0" smtClean="0">
                <a:solidFill>
                  <a:schemeClr val="tx2"/>
                </a:solidFill>
              </a:rPr>
              <a:t>La carne y el vino, comido en pequeños grupos.</a:t>
            </a:r>
            <a:endParaRPr lang="en-US" sz="2400" dirty="0">
              <a:solidFill>
                <a:schemeClr val="tx2"/>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dirty="0" smtClean="0">
                <a:solidFill>
                  <a:schemeClr val="tx2"/>
                </a:solidFill>
              </a:rPr>
              <a:t>9.  A partir del mediodía del 9 de Av</a:t>
            </a:r>
            <a:r>
              <a:rPr lang="es-CO" sz="2400" b="1" dirty="0" smtClean="0">
                <a:solidFill>
                  <a:schemeClr val="tx2"/>
                </a:solidFill>
              </a:rPr>
              <a:t>, se puede: </a:t>
            </a:r>
          </a:p>
          <a:p>
            <a:pPr marL="457200" indent="-457200">
              <a:buFont typeface="+mj-lt"/>
              <a:buAutoNum type="arabicPeriod"/>
            </a:pPr>
            <a:endParaRPr lang="en-US" sz="2400" dirty="0" smtClean="0">
              <a:solidFill>
                <a:schemeClr val="tx2"/>
              </a:solidFill>
            </a:endParaRPr>
          </a:p>
          <a:p>
            <a:pPr marL="457200" indent="-457200">
              <a:buFont typeface="+mj-lt"/>
              <a:buAutoNum type="arabicPeriod"/>
            </a:pPr>
            <a:r>
              <a:rPr lang="es-CO" sz="2400" dirty="0" smtClean="0">
                <a:solidFill>
                  <a:schemeClr val="tx2"/>
                </a:solidFill>
              </a:rPr>
              <a:t>Sentarse en sillas, realizar un trabajo si es necesario, tomar el té, preparar la comida de la noche, y </a:t>
            </a:r>
            <a:r>
              <a:rPr lang="es-CO" sz="2400" dirty="0" smtClean="0">
                <a:solidFill>
                  <a:schemeClr val="tx2"/>
                </a:solidFill>
              </a:rPr>
              <a:t>colocarse el </a:t>
            </a:r>
            <a:r>
              <a:rPr lang="es-CO" sz="2400" dirty="0" err="1" smtClean="0">
                <a:solidFill>
                  <a:schemeClr val="tx2"/>
                </a:solidFill>
              </a:rPr>
              <a:t>talit</a:t>
            </a:r>
            <a:r>
              <a:rPr lang="es-CO" sz="2400" dirty="0" smtClean="0">
                <a:solidFill>
                  <a:schemeClr val="tx2"/>
                </a:solidFill>
              </a:rPr>
              <a:t> </a:t>
            </a:r>
            <a:r>
              <a:rPr lang="es-CO" sz="2400" dirty="0" smtClean="0">
                <a:solidFill>
                  <a:schemeClr val="tx2"/>
                </a:solidFill>
              </a:rPr>
              <a:t>y tefilín.</a:t>
            </a:r>
            <a:endParaRPr lang="en-US" sz="2400" dirty="0" smtClean="0">
              <a:solidFill>
                <a:schemeClr val="tx2"/>
              </a:solidFill>
            </a:endParaRPr>
          </a:p>
          <a:p>
            <a:pPr marL="457200" indent="-457200">
              <a:buFont typeface="+mj-lt"/>
              <a:buAutoNum type="arabicPeriod"/>
            </a:pPr>
            <a:r>
              <a:rPr lang="es-CO" sz="2400" dirty="0" smtClean="0">
                <a:solidFill>
                  <a:schemeClr val="tx2"/>
                </a:solidFill>
              </a:rPr>
              <a:t>Sentarse en sillas, realizar un trabajo si es necesario, limpiar la casa, preparar la comida de la noche, y </a:t>
            </a:r>
            <a:r>
              <a:rPr lang="es-CO" sz="2400" dirty="0" smtClean="0">
                <a:solidFill>
                  <a:schemeClr val="tx2"/>
                </a:solidFill>
              </a:rPr>
              <a:t>colocarse el </a:t>
            </a:r>
            <a:r>
              <a:rPr lang="es-CO" sz="2400" dirty="0" err="1" smtClean="0">
                <a:solidFill>
                  <a:schemeClr val="tx2"/>
                </a:solidFill>
              </a:rPr>
              <a:t>talit</a:t>
            </a:r>
            <a:r>
              <a:rPr lang="es-CO" sz="2400" dirty="0" smtClean="0">
                <a:solidFill>
                  <a:schemeClr val="tx2"/>
                </a:solidFill>
              </a:rPr>
              <a:t> </a:t>
            </a:r>
            <a:r>
              <a:rPr lang="es-CO" sz="2400" dirty="0" smtClean="0">
                <a:solidFill>
                  <a:schemeClr val="tx2"/>
                </a:solidFill>
              </a:rPr>
              <a:t>y tefilín.</a:t>
            </a:r>
            <a:endParaRPr lang="en-US" sz="2400" dirty="0" smtClean="0">
              <a:solidFill>
                <a:schemeClr val="tx2"/>
              </a:solidFill>
            </a:endParaRPr>
          </a:p>
          <a:p>
            <a:pPr marL="457200" indent="-457200">
              <a:buFont typeface="+mj-lt"/>
              <a:buAutoNum type="arabicPeriod"/>
            </a:pPr>
            <a:r>
              <a:rPr lang="es-CO" sz="2400" dirty="0" smtClean="0">
                <a:solidFill>
                  <a:schemeClr val="tx2"/>
                </a:solidFill>
              </a:rPr>
              <a:t>Sentarse en sillas, realizar un trabajo si es necesario, preparar la comida de la noche, y escuchar música.</a:t>
            </a:r>
            <a:endParaRPr lang="en-US" sz="2400" dirty="0" smtClean="0">
              <a:solidFill>
                <a:schemeClr val="tx2"/>
              </a:solidFill>
            </a:endParaRPr>
          </a:p>
          <a:p>
            <a:pPr marL="457200" indent="-457200">
              <a:buFont typeface="+mj-lt"/>
              <a:buAutoNum type="arabicPeriod"/>
            </a:pPr>
            <a:r>
              <a:rPr lang="es-CO" sz="2400" dirty="0" smtClean="0">
                <a:solidFill>
                  <a:schemeClr val="tx2"/>
                </a:solidFill>
              </a:rPr>
              <a:t>Sentarse en sillas, realizar un trabajo si es necesario, limpiar la casa, preparar la comida de la noche, y </a:t>
            </a:r>
            <a:r>
              <a:rPr lang="es-CO" sz="2400" dirty="0" smtClean="0">
                <a:solidFill>
                  <a:schemeClr val="tx2"/>
                </a:solidFill>
              </a:rPr>
              <a:t>vestir </a:t>
            </a:r>
            <a:r>
              <a:rPr lang="es-CO" sz="2400" dirty="0" smtClean="0">
                <a:solidFill>
                  <a:schemeClr val="tx2"/>
                </a:solidFill>
              </a:rPr>
              <a:t>ropa lavada.</a:t>
            </a:r>
            <a:endParaRPr lang="en-US" sz="2400" dirty="0" smtClean="0">
              <a:solidFill>
                <a:schemeClr val="tx2"/>
              </a:solidFill>
            </a:endParaRPr>
          </a:p>
          <a:p>
            <a:pPr marL="457200" indent="-457200">
              <a:buFont typeface="+mj-lt"/>
              <a:buAutoNum type="arabicPeriod"/>
            </a:pPr>
            <a:endParaRPr lang="en-US" sz="2400" dirty="0">
              <a:solidFill>
                <a:schemeClr val="tx2"/>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dirty="0" smtClean="0">
                <a:solidFill>
                  <a:schemeClr val="tx2"/>
                </a:solidFill>
              </a:rPr>
              <a:t>10.  Después de servicios de la mañana en el 9 de Av, que: </a:t>
            </a:r>
            <a:endParaRPr lang="es-CO" sz="2400" b="1" dirty="0" smtClean="0">
              <a:solidFill>
                <a:schemeClr val="tx2"/>
              </a:solidFill>
            </a:endParaRPr>
          </a:p>
          <a:p>
            <a:endParaRPr lang="en-US" sz="2400" dirty="0" smtClean="0">
              <a:solidFill>
                <a:schemeClr val="tx2"/>
              </a:solidFill>
            </a:endParaRPr>
          </a:p>
          <a:p>
            <a:pPr marL="457200" indent="-457200">
              <a:buFont typeface="+mj-lt"/>
              <a:buAutoNum type="arabicPeriod"/>
            </a:pPr>
            <a:r>
              <a:rPr lang="es-CO" sz="2400" dirty="0" smtClean="0">
                <a:solidFill>
                  <a:schemeClr val="tx2"/>
                </a:solidFill>
              </a:rPr>
              <a:t>Leer </a:t>
            </a:r>
            <a:r>
              <a:rPr lang="es-CO" sz="2400" dirty="0" smtClean="0">
                <a:solidFill>
                  <a:schemeClr val="tx2"/>
                </a:solidFill>
              </a:rPr>
              <a:t>extractos de los escritos de Josefo que hablan de los acontecimientos de la destrucción</a:t>
            </a:r>
            <a:r>
              <a:rPr lang="es-CO" sz="2400" dirty="0" smtClean="0">
                <a:solidFill>
                  <a:schemeClr val="tx2"/>
                </a:solidFill>
              </a:rPr>
              <a:t>.</a:t>
            </a:r>
          </a:p>
          <a:p>
            <a:pPr marL="457200" indent="-457200">
              <a:buFont typeface="+mj-lt"/>
              <a:buAutoNum type="arabicPeriod"/>
            </a:pPr>
            <a:endParaRPr lang="en-US" sz="2400" dirty="0" smtClean="0">
              <a:solidFill>
                <a:schemeClr val="tx2"/>
              </a:solidFill>
            </a:endParaRPr>
          </a:p>
          <a:p>
            <a:pPr marL="457200" indent="-457200">
              <a:buFont typeface="+mj-lt"/>
              <a:buAutoNum type="arabicPeriod"/>
            </a:pPr>
            <a:r>
              <a:rPr lang="es-CO" sz="2400" dirty="0" smtClean="0">
                <a:solidFill>
                  <a:schemeClr val="tx2"/>
                </a:solidFill>
              </a:rPr>
              <a:t>Saludarse con deseos de larga vida</a:t>
            </a:r>
            <a:r>
              <a:rPr lang="es-CO" sz="2400" dirty="0" smtClean="0">
                <a:solidFill>
                  <a:schemeClr val="tx2"/>
                </a:solidFill>
              </a:rPr>
              <a:t>.</a:t>
            </a:r>
          </a:p>
          <a:p>
            <a:pPr marL="457200" indent="-457200">
              <a:buFont typeface="+mj-lt"/>
              <a:buAutoNum type="arabicPeriod"/>
            </a:pPr>
            <a:endParaRPr lang="en-US" sz="2400" dirty="0" smtClean="0">
              <a:solidFill>
                <a:schemeClr val="tx2"/>
              </a:solidFill>
            </a:endParaRPr>
          </a:p>
          <a:p>
            <a:pPr marL="457200" indent="-457200">
              <a:buFont typeface="+mj-lt"/>
              <a:buAutoNum type="arabicPeriod"/>
            </a:pPr>
            <a:r>
              <a:rPr lang="es-CO" sz="2400" dirty="0" smtClean="0">
                <a:solidFill>
                  <a:schemeClr val="tx2"/>
                </a:solidFill>
              </a:rPr>
              <a:t>Leer </a:t>
            </a:r>
            <a:r>
              <a:rPr lang="es-CO" sz="2400" dirty="0" err="1" smtClean="0">
                <a:solidFill>
                  <a:schemeClr val="tx2"/>
                </a:solidFill>
              </a:rPr>
              <a:t>Kinnot</a:t>
            </a:r>
            <a:r>
              <a:rPr lang="es-CO" sz="2400" dirty="0" smtClean="0">
                <a:solidFill>
                  <a:schemeClr val="tx2"/>
                </a:solidFill>
              </a:rPr>
              <a:t>, una colección de cantos fúnebres de luto por la tragedia de nuestra historia</a:t>
            </a:r>
            <a:r>
              <a:rPr lang="es-CO" sz="2400" dirty="0" smtClean="0">
                <a:solidFill>
                  <a:schemeClr val="tx2"/>
                </a:solidFill>
              </a:rPr>
              <a:t>.</a:t>
            </a:r>
          </a:p>
          <a:p>
            <a:pPr marL="457200" indent="-457200">
              <a:buFont typeface="+mj-lt"/>
              <a:buAutoNum type="arabicPeriod"/>
            </a:pPr>
            <a:endParaRPr lang="en-US" sz="2400" dirty="0" smtClean="0">
              <a:solidFill>
                <a:schemeClr val="tx2"/>
              </a:solidFill>
            </a:endParaRPr>
          </a:p>
          <a:p>
            <a:pPr marL="457200" indent="-457200">
              <a:buFont typeface="+mj-lt"/>
              <a:buAutoNum type="arabicPeriod"/>
            </a:pPr>
            <a:r>
              <a:rPr lang="es-CO" sz="2400" dirty="0" smtClean="0">
                <a:solidFill>
                  <a:schemeClr val="tx2"/>
                </a:solidFill>
              </a:rPr>
              <a:t>Dejar </a:t>
            </a:r>
            <a:r>
              <a:rPr lang="es-CO" sz="2400" dirty="0" smtClean="0">
                <a:solidFill>
                  <a:schemeClr val="tx2"/>
                </a:solidFill>
              </a:rPr>
              <a:t>la sinagoga lo más rápido posible.</a:t>
            </a:r>
            <a:endParaRPr lang="en-US" sz="2400" dirty="0" smtClean="0">
              <a:solidFill>
                <a:schemeClr val="tx2"/>
              </a:solidFill>
            </a:endParaRPr>
          </a:p>
          <a:p>
            <a:r>
              <a:rPr lang="es-CO" sz="2400" dirty="0" smtClean="0">
                <a:solidFill>
                  <a:schemeClr val="tx2"/>
                </a:solidFill>
              </a:rPr>
              <a:t> </a:t>
            </a:r>
            <a:endParaRPr lang="en-US" sz="2400" dirty="0" smtClean="0">
              <a:solidFill>
                <a:schemeClr val="tx2"/>
              </a:solidFill>
            </a:endParaRPr>
          </a:p>
          <a:p>
            <a:pPr marL="457200" indent="-457200">
              <a:buFont typeface="+mj-lt"/>
              <a:buAutoNum type="arabicPeriod"/>
            </a:pPr>
            <a:endParaRPr lang="en-US" sz="2400" dirty="0">
              <a:solidFill>
                <a:schemeClr val="tx2"/>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dirty="0" smtClean="0">
                <a:solidFill>
                  <a:schemeClr val="tx2"/>
                </a:solidFill>
              </a:rPr>
              <a:t>RESPUESTAS:</a:t>
            </a:r>
          </a:p>
          <a:p>
            <a:endParaRPr lang="en-US" sz="2400" dirty="0" smtClean="0">
              <a:solidFill>
                <a:schemeClr val="tx2"/>
              </a:solidFill>
            </a:endParaRPr>
          </a:p>
          <a:p>
            <a:r>
              <a:rPr lang="es-CO" sz="2400" b="1" dirty="0" smtClean="0">
                <a:solidFill>
                  <a:schemeClr val="tx2"/>
                </a:solidFill>
              </a:rPr>
              <a:t>1. ¿Cuál de los siguientes eventos no sucedió el 9 de Av?</a:t>
            </a:r>
          </a:p>
          <a:p>
            <a:r>
              <a:rPr lang="es-CO" sz="2400" dirty="0" smtClean="0">
                <a:solidFill>
                  <a:srgbClr val="FF0000"/>
                </a:solidFill>
                <a:effectLst>
                  <a:outerShdw blurRad="38100" dist="38100" dir="2700000" algn="tl">
                    <a:srgbClr val="000000">
                      <a:alpha val="43137"/>
                    </a:srgbClr>
                  </a:outerShdw>
                </a:effectLst>
              </a:rPr>
              <a:t> </a:t>
            </a:r>
            <a:r>
              <a:rPr lang="es-CO" sz="2400" dirty="0" smtClean="0">
                <a:solidFill>
                  <a:srgbClr val="FF0000"/>
                </a:solidFill>
                <a:effectLst>
                  <a:outerShdw blurRad="38100" dist="38100" dir="2700000" algn="tl">
                    <a:srgbClr val="000000">
                      <a:alpha val="43137"/>
                    </a:srgbClr>
                  </a:outerShdw>
                </a:effectLst>
              </a:rPr>
              <a:t>1. Adán </a:t>
            </a:r>
            <a:r>
              <a:rPr lang="es-CO" sz="2400" dirty="0" smtClean="0">
                <a:solidFill>
                  <a:srgbClr val="FF0000"/>
                </a:solidFill>
                <a:effectLst>
                  <a:outerShdw blurRad="38100" dist="38100" dir="2700000" algn="tl">
                    <a:srgbClr val="000000">
                      <a:alpha val="43137"/>
                    </a:srgbClr>
                  </a:outerShdw>
                </a:effectLst>
              </a:rPr>
              <a:t>y Eva comieron del fruto prohibido en el Jardín del Edén.</a:t>
            </a:r>
            <a:endParaRPr lang="en-US" sz="2400" dirty="0" smtClean="0">
              <a:solidFill>
                <a:srgbClr val="FF0000"/>
              </a:solidFill>
              <a:effectLst>
                <a:outerShdw blurRad="38100" dist="38100" dir="2700000" algn="tl">
                  <a:srgbClr val="000000">
                    <a:alpha val="43137"/>
                  </a:srgbClr>
                </a:outerShdw>
              </a:effectLst>
            </a:endParaRPr>
          </a:p>
          <a:p>
            <a:endParaRPr lang="en-US" sz="2400" dirty="0" smtClean="0">
              <a:solidFill>
                <a:schemeClr val="tx2"/>
              </a:solidFill>
            </a:endParaRPr>
          </a:p>
          <a:p>
            <a:r>
              <a:rPr lang="es-CO" sz="2400" b="1" dirty="0" smtClean="0">
                <a:solidFill>
                  <a:schemeClr val="tx2"/>
                </a:solidFill>
              </a:rPr>
              <a:t>2.  Cuando el 9 de Av coincide con Shabat: </a:t>
            </a:r>
          </a:p>
          <a:p>
            <a:pPr marL="457200" indent="-457200"/>
            <a:r>
              <a:rPr lang="es-CO" sz="2400" dirty="0" smtClean="0">
                <a:solidFill>
                  <a:srgbClr val="FF0000"/>
                </a:solidFill>
                <a:effectLst>
                  <a:outerShdw blurRad="38100" dist="38100" dir="2700000" algn="tl">
                    <a:srgbClr val="000000">
                      <a:alpha val="43137"/>
                    </a:srgbClr>
                  </a:outerShdw>
                </a:effectLst>
              </a:rPr>
              <a:t>1. El </a:t>
            </a:r>
            <a:r>
              <a:rPr lang="es-CO" sz="2400" dirty="0" smtClean="0">
                <a:solidFill>
                  <a:srgbClr val="FF0000"/>
                </a:solidFill>
                <a:effectLst>
                  <a:outerShdw blurRad="38100" dist="38100" dir="2700000" algn="tl">
                    <a:srgbClr val="000000">
                      <a:alpha val="43137"/>
                    </a:srgbClr>
                  </a:outerShdw>
                </a:effectLst>
              </a:rPr>
              <a:t>ayuno se aplaza hasta el domingo</a:t>
            </a:r>
            <a:r>
              <a:rPr lang="es-CO" sz="2400" dirty="0" smtClean="0">
                <a:solidFill>
                  <a:srgbClr val="FF0000"/>
                </a:solidFill>
                <a:effectLst>
                  <a:outerShdw blurRad="38100" dist="38100" dir="2700000" algn="tl">
                    <a:srgbClr val="000000">
                      <a:alpha val="43137"/>
                    </a:srgbClr>
                  </a:outerShdw>
                </a:effectLst>
              </a:rPr>
              <a:t>.</a:t>
            </a:r>
          </a:p>
          <a:p>
            <a:pPr marL="457200" indent="-457200">
              <a:buFont typeface="+mj-lt"/>
              <a:buAutoNum type="arabicPeriod"/>
            </a:pPr>
            <a:endParaRPr lang="es-CO" sz="2400" dirty="0" smtClean="0">
              <a:solidFill>
                <a:schemeClr val="tx2"/>
              </a:solidFill>
            </a:endParaRPr>
          </a:p>
          <a:p>
            <a:r>
              <a:rPr lang="es-CO" sz="2400" b="1" dirty="0" smtClean="0">
                <a:solidFill>
                  <a:schemeClr val="tx2"/>
                </a:solidFill>
              </a:rPr>
              <a:t>3.  El libro de </a:t>
            </a:r>
            <a:r>
              <a:rPr lang="es-CO" sz="2400" b="1" dirty="0" err="1" smtClean="0">
                <a:solidFill>
                  <a:schemeClr val="tx2"/>
                </a:solidFill>
              </a:rPr>
              <a:t>Eijá</a:t>
            </a:r>
            <a:r>
              <a:rPr lang="es-CO" sz="2400" b="1" dirty="0" smtClean="0">
                <a:solidFill>
                  <a:schemeClr val="tx2"/>
                </a:solidFill>
              </a:rPr>
              <a:t> (Lamentaciones), que se recita el 9 de Av, es compuesto por: </a:t>
            </a:r>
          </a:p>
          <a:p>
            <a:pPr marL="457200" indent="-457200"/>
            <a:r>
              <a:rPr lang="es-CO" sz="2400" dirty="0" smtClean="0">
                <a:solidFill>
                  <a:srgbClr val="FF0000"/>
                </a:solidFill>
                <a:effectLst>
                  <a:outerShdw blurRad="38100" dist="38100" dir="2700000" algn="tl">
                    <a:srgbClr val="000000">
                      <a:alpha val="43137"/>
                    </a:srgbClr>
                  </a:outerShdw>
                </a:effectLst>
              </a:rPr>
              <a:t>1. Jeremías</a:t>
            </a:r>
            <a:r>
              <a:rPr lang="es-CO" sz="2400" dirty="0" smtClean="0">
                <a:solidFill>
                  <a:srgbClr val="FF0000"/>
                </a:solidFill>
                <a:effectLst>
                  <a:outerShdw blurRad="38100" dist="38100" dir="2700000" algn="tl">
                    <a:srgbClr val="000000">
                      <a:alpha val="43137"/>
                    </a:srgbClr>
                  </a:outerShdw>
                </a:effectLst>
              </a:rPr>
              <a:t>, como una advertencia a las personas antes de la destrucción de Jerusalén.</a:t>
            </a:r>
          </a:p>
          <a:p>
            <a:pPr marL="457200" indent="-457200">
              <a:buFont typeface="+mj-lt"/>
              <a:buAutoNum type="arabicPeriod"/>
            </a:pPr>
            <a:endParaRPr lang="es-CO" sz="2400" dirty="0" smtClean="0">
              <a:solidFill>
                <a:schemeClr val="tx2"/>
              </a:solidFill>
            </a:endParaRPr>
          </a:p>
          <a:p>
            <a:endParaRPr lang="en-US" sz="2400" dirty="0" smtClean="0">
              <a:solidFill>
                <a:schemeClr val="tx2"/>
              </a:solidFill>
            </a:endParaRPr>
          </a:p>
          <a:p>
            <a:pPr marL="457200" indent="-457200">
              <a:buFont typeface="+mj-lt"/>
              <a:buAutoNum type="arabicPeriod"/>
            </a:pPr>
            <a:endParaRPr lang="en-US" sz="2400" dirty="0">
              <a:solidFill>
                <a:schemeClr val="tx2"/>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dirty="0" smtClean="0">
                <a:solidFill>
                  <a:schemeClr val="tx2"/>
                </a:solidFill>
              </a:rPr>
              <a:t>RESPUESTAS:</a:t>
            </a:r>
          </a:p>
          <a:p>
            <a:endParaRPr lang="en-US" sz="2400" dirty="0" smtClean="0">
              <a:solidFill>
                <a:schemeClr val="tx2"/>
              </a:solidFill>
            </a:endParaRPr>
          </a:p>
          <a:p>
            <a:pPr marL="457200" indent="-457200"/>
            <a:r>
              <a:rPr lang="es-CO" sz="2000" b="1" dirty="0" smtClean="0">
                <a:solidFill>
                  <a:schemeClr val="tx2"/>
                </a:solidFill>
              </a:rPr>
              <a:t>4.  El 9 de Av: </a:t>
            </a:r>
          </a:p>
          <a:p>
            <a:pPr marL="457200" indent="-457200"/>
            <a:r>
              <a:rPr lang="es-CO" sz="2000" dirty="0" smtClean="0">
                <a:solidFill>
                  <a:srgbClr val="FF0000"/>
                </a:solidFill>
                <a:effectLst>
                  <a:outerShdw blurRad="38100" dist="38100" dir="2700000" algn="tl">
                    <a:srgbClr val="000000">
                      <a:alpha val="43137"/>
                    </a:srgbClr>
                  </a:outerShdw>
                </a:effectLst>
              </a:rPr>
              <a:t>2. Se </a:t>
            </a:r>
            <a:r>
              <a:rPr lang="es-CO" sz="2000" dirty="0" smtClean="0">
                <a:solidFill>
                  <a:srgbClr val="FF0000"/>
                </a:solidFill>
                <a:effectLst>
                  <a:outerShdw blurRad="38100" dist="38100" dir="2700000" algn="tl">
                    <a:srgbClr val="000000">
                      <a:alpha val="43137"/>
                    </a:srgbClr>
                  </a:outerShdw>
                </a:effectLst>
              </a:rPr>
              <a:t>permite el estudio de la Torá solo aspectos que son tristes, o pertinentes para los eventos del día</a:t>
            </a:r>
            <a:r>
              <a:rPr lang="es-CO" sz="2000" dirty="0" smtClean="0">
                <a:solidFill>
                  <a:srgbClr val="FF0000"/>
                </a:solidFill>
                <a:effectLst>
                  <a:outerShdw blurRad="38100" dist="38100" dir="2700000" algn="tl">
                    <a:srgbClr val="000000">
                      <a:alpha val="43137"/>
                    </a:srgbClr>
                  </a:outerShdw>
                </a:effectLst>
              </a:rPr>
              <a:t>.</a:t>
            </a:r>
          </a:p>
          <a:p>
            <a:pPr marL="457200" indent="-457200"/>
            <a:endParaRPr lang="es-CO" sz="2000" dirty="0" smtClean="0">
              <a:solidFill>
                <a:schemeClr val="tx2"/>
              </a:solidFill>
            </a:endParaRPr>
          </a:p>
          <a:p>
            <a:pPr marL="457200" indent="-457200"/>
            <a:r>
              <a:rPr lang="es-CO" sz="2000" b="1" dirty="0" smtClean="0">
                <a:solidFill>
                  <a:schemeClr val="tx2"/>
                </a:solidFill>
              </a:rPr>
              <a:t>5.  El 9 de Av no usamos zapatos de cuero: </a:t>
            </a:r>
          </a:p>
          <a:p>
            <a:pPr marL="457200" indent="-457200"/>
            <a:r>
              <a:rPr lang="es-CO" sz="2000" dirty="0" smtClean="0">
                <a:solidFill>
                  <a:srgbClr val="FF0000"/>
                </a:solidFill>
                <a:effectLst>
                  <a:outerShdw blurRad="38100" dist="38100" dir="2700000" algn="tl">
                    <a:srgbClr val="000000">
                      <a:alpha val="43137"/>
                    </a:srgbClr>
                  </a:outerShdw>
                </a:effectLst>
              </a:rPr>
              <a:t>2. Para </a:t>
            </a:r>
            <a:r>
              <a:rPr lang="es-CO" sz="2000" dirty="0" smtClean="0">
                <a:solidFill>
                  <a:srgbClr val="FF0000"/>
                </a:solidFill>
                <a:effectLst>
                  <a:outerShdw blurRad="38100" dist="38100" dir="2700000" algn="tl">
                    <a:srgbClr val="000000">
                      <a:alpha val="43137"/>
                    </a:srgbClr>
                  </a:outerShdw>
                </a:effectLst>
              </a:rPr>
              <a:t>estar incómodos, como dolientes.</a:t>
            </a:r>
          </a:p>
          <a:p>
            <a:pPr marL="457200" indent="-457200"/>
            <a:endParaRPr lang="es-CO" sz="2000" dirty="0" smtClean="0">
              <a:solidFill>
                <a:schemeClr val="tx2"/>
              </a:solidFill>
            </a:endParaRPr>
          </a:p>
          <a:p>
            <a:pPr marL="457200" indent="-457200">
              <a:buFont typeface="+mj-lt"/>
              <a:buAutoNum type="arabicPeriod"/>
            </a:pPr>
            <a:r>
              <a:rPr lang="es-CO" sz="2000" b="1" dirty="0" smtClean="0">
                <a:solidFill>
                  <a:schemeClr val="tx2"/>
                </a:solidFill>
              </a:rPr>
              <a:t>6.  El 9 de Av: </a:t>
            </a:r>
          </a:p>
          <a:p>
            <a:pPr marL="457200" indent="-457200"/>
            <a:r>
              <a:rPr lang="es-CO" sz="2000" dirty="0" smtClean="0">
                <a:solidFill>
                  <a:srgbClr val="FF0000"/>
                </a:solidFill>
                <a:effectLst>
                  <a:outerShdw blurRad="38100" dist="38100" dir="2700000" algn="tl">
                    <a:srgbClr val="000000">
                      <a:alpha val="43137"/>
                    </a:srgbClr>
                  </a:outerShdw>
                </a:effectLst>
              </a:rPr>
              <a:t>2. Comienza </a:t>
            </a:r>
            <a:r>
              <a:rPr lang="es-CO" sz="2000" dirty="0" smtClean="0">
                <a:solidFill>
                  <a:srgbClr val="FF0000"/>
                </a:solidFill>
                <a:effectLst>
                  <a:outerShdw blurRad="38100" dist="38100" dir="2700000" algn="tl">
                    <a:srgbClr val="000000">
                      <a:alpha val="43137"/>
                    </a:srgbClr>
                  </a:outerShdw>
                </a:effectLst>
              </a:rPr>
              <a:t>antes de la puesta del sol y termina después del anochecer.</a:t>
            </a:r>
          </a:p>
          <a:p>
            <a:pPr marL="457200" indent="-457200">
              <a:buFont typeface="+mj-lt"/>
              <a:buAutoNum type="arabicPeriod"/>
            </a:pPr>
            <a:endParaRPr lang="es-CO" sz="2000" dirty="0" smtClean="0">
              <a:solidFill>
                <a:schemeClr val="tx2"/>
              </a:solidFill>
            </a:endParaRPr>
          </a:p>
          <a:p>
            <a:r>
              <a:rPr lang="es-CO" sz="2000" b="1" dirty="0" smtClean="0">
                <a:solidFill>
                  <a:schemeClr val="tx2"/>
                </a:solidFill>
              </a:rPr>
              <a:t>7.  Cuando llegue el </a:t>
            </a:r>
            <a:r>
              <a:rPr lang="es-CO" sz="2000" b="1" dirty="0" err="1" smtClean="0">
                <a:solidFill>
                  <a:schemeClr val="tx2"/>
                </a:solidFill>
              </a:rPr>
              <a:t>Mashiaj</a:t>
            </a:r>
            <a:r>
              <a:rPr lang="es-CO" sz="2000" b="1" dirty="0" smtClean="0">
                <a:solidFill>
                  <a:schemeClr val="tx2"/>
                </a:solidFill>
              </a:rPr>
              <a:t>, el 9 de Av será:</a:t>
            </a:r>
          </a:p>
          <a:p>
            <a:r>
              <a:rPr lang="es-CO" sz="2000" dirty="0" smtClean="0">
                <a:solidFill>
                  <a:srgbClr val="FF0000"/>
                </a:solidFill>
                <a:effectLst>
                  <a:outerShdw blurRad="38100" dist="38100" dir="2700000" algn="tl">
                    <a:srgbClr val="000000">
                      <a:alpha val="43137"/>
                    </a:srgbClr>
                  </a:outerShdw>
                </a:effectLst>
              </a:rPr>
              <a:t>1. Un </a:t>
            </a:r>
            <a:r>
              <a:rPr lang="es-CO" sz="2000" dirty="0" smtClean="0">
                <a:solidFill>
                  <a:srgbClr val="FF0000"/>
                </a:solidFill>
                <a:effectLst>
                  <a:outerShdw blurRad="38100" dist="38100" dir="2700000" algn="tl">
                    <a:srgbClr val="000000">
                      <a:alpha val="43137"/>
                    </a:srgbClr>
                  </a:outerShdw>
                </a:effectLst>
              </a:rPr>
              <a:t>día de fiesta.</a:t>
            </a:r>
          </a:p>
          <a:p>
            <a:endParaRPr lang="en-US" sz="2400" dirty="0" smtClean="0">
              <a:solidFill>
                <a:schemeClr val="tx2"/>
              </a:solidFill>
            </a:endParaRPr>
          </a:p>
          <a:p>
            <a:pPr marL="457200" indent="-457200">
              <a:buFont typeface="+mj-lt"/>
              <a:buAutoNum type="arabicPeriod"/>
            </a:pPr>
            <a:endParaRPr lang="en-US" sz="2400" dirty="0">
              <a:solidFill>
                <a:schemeClr val="tx2"/>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200" b="1" dirty="0" smtClean="0">
                <a:solidFill>
                  <a:schemeClr val="tx2"/>
                </a:solidFill>
              </a:rPr>
              <a:t>8</a:t>
            </a:r>
            <a:r>
              <a:rPr lang="es-CO" sz="2200" b="1" dirty="0" smtClean="0">
                <a:solidFill>
                  <a:schemeClr val="tx2"/>
                </a:solidFill>
              </a:rPr>
              <a:t>.  Excepto en Shabat, la </a:t>
            </a:r>
            <a:r>
              <a:rPr lang="es-CO" sz="2200" b="1" dirty="0" err="1" smtClean="0">
                <a:solidFill>
                  <a:schemeClr val="tx2"/>
                </a:solidFill>
              </a:rPr>
              <a:t>seudá</a:t>
            </a:r>
            <a:r>
              <a:rPr lang="es-CO" sz="2200" b="1" dirty="0" smtClean="0">
                <a:solidFill>
                  <a:schemeClr val="tx2"/>
                </a:solidFill>
              </a:rPr>
              <a:t>  </a:t>
            </a:r>
            <a:r>
              <a:rPr lang="es-CO" sz="2200" b="1" dirty="0" err="1" smtClean="0">
                <a:solidFill>
                  <a:schemeClr val="tx2"/>
                </a:solidFill>
              </a:rPr>
              <a:t>hamafseket</a:t>
            </a:r>
            <a:r>
              <a:rPr lang="es-CO" sz="2200" b="1" dirty="0" smtClean="0">
                <a:solidFill>
                  <a:schemeClr val="tx2"/>
                </a:solidFill>
              </a:rPr>
              <a:t> (última comida antes del ayuno) se compone de: </a:t>
            </a:r>
          </a:p>
          <a:p>
            <a:r>
              <a:rPr lang="es-CO" sz="2200" dirty="0" smtClean="0">
                <a:solidFill>
                  <a:srgbClr val="FF0000"/>
                </a:solidFill>
                <a:effectLst>
                  <a:outerShdw blurRad="38100" dist="38100" dir="2700000" algn="tl">
                    <a:srgbClr val="000000">
                      <a:alpha val="43137"/>
                    </a:srgbClr>
                  </a:outerShdw>
                </a:effectLst>
              </a:rPr>
              <a:t>3. Pan </a:t>
            </a:r>
            <a:r>
              <a:rPr lang="es-CO" sz="2200" dirty="0" smtClean="0">
                <a:solidFill>
                  <a:srgbClr val="FF0000"/>
                </a:solidFill>
                <a:effectLst>
                  <a:outerShdw blurRad="38100" dist="38100" dir="2700000" algn="tl">
                    <a:srgbClr val="000000">
                      <a:alpha val="43137"/>
                    </a:srgbClr>
                  </a:outerShdw>
                </a:effectLst>
              </a:rPr>
              <a:t>y huevos sumergidos en cenizas, comido en taburetes bajos.</a:t>
            </a:r>
          </a:p>
          <a:p>
            <a:endParaRPr lang="en-US" sz="2200" dirty="0" smtClean="0">
              <a:solidFill>
                <a:schemeClr val="tx2"/>
              </a:solidFill>
            </a:endParaRPr>
          </a:p>
          <a:p>
            <a:pPr marL="457200" indent="-457200"/>
            <a:r>
              <a:rPr lang="es-CO" sz="2200" b="1" dirty="0" smtClean="0">
                <a:solidFill>
                  <a:schemeClr val="tx2"/>
                </a:solidFill>
              </a:rPr>
              <a:t>9.  A partir del mediodía del 9 de Av</a:t>
            </a:r>
            <a:r>
              <a:rPr lang="es-CO" sz="2200" b="1" dirty="0" smtClean="0">
                <a:solidFill>
                  <a:schemeClr val="tx2"/>
                </a:solidFill>
              </a:rPr>
              <a:t>,: </a:t>
            </a:r>
          </a:p>
          <a:p>
            <a:pPr marL="457200" indent="-457200"/>
            <a:r>
              <a:rPr lang="es-CO" sz="2200" dirty="0" smtClean="0">
                <a:solidFill>
                  <a:srgbClr val="FF0000"/>
                </a:solidFill>
                <a:effectLst>
                  <a:outerShdw blurRad="38100" dist="38100" dir="2700000" algn="tl">
                    <a:srgbClr val="000000">
                      <a:alpha val="43137"/>
                    </a:srgbClr>
                  </a:outerShdw>
                </a:effectLst>
              </a:rPr>
              <a:t>2. Sentarse </a:t>
            </a:r>
            <a:r>
              <a:rPr lang="es-CO" sz="2200" dirty="0" smtClean="0">
                <a:solidFill>
                  <a:srgbClr val="FF0000"/>
                </a:solidFill>
                <a:effectLst>
                  <a:outerShdw blurRad="38100" dist="38100" dir="2700000" algn="tl">
                    <a:srgbClr val="000000">
                      <a:alpha val="43137"/>
                    </a:srgbClr>
                  </a:outerShdw>
                </a:effectLst>
              </a:rPr>
              <a:t>en sillas, realizar un trabajo si es necesario, limpiar la casa, preparar la comida de la noche, y colocarse el </a:t>
            </a:r>
            <a:r>
              <a:rPr lang="es-CO" sz="2200" dirty="0" err="1" smtClean="0">
                <a:solidFill>
                  <a:srgbClr val="FF0000"/>
                </a:solidFill>
                <a:effectLst>
                  <a:outerShdw blurRad="38100" dist="38100" dir="2700000" algn="tl">
                    <a:srgbClr val="000000">
                      <a:alpha val="43137"/>
                    </a:srgbClr>
                  </a:outerShdw>
                </a:effectLst>
              </a:rPr>
              <a:t>talit</a:t>
            </a:r>
            <a:r>
              <a:rPr lang="es-CO" sz="2200" dirty="0" smtClean="0">
                <a:solidFill>
                  <a:srgbClr val="FF0000"/>
                </a:solidFill>
                <a:effectLst>
                  <a:outerShdw blurRad="38100" dist="38100" dir="2700000" algn="tl">
                    <a:srgbClr val="000000">
                      <a:alpha val="43137"/>
                    </a:srgbClr>
                  </a:outerShdw>
                </a:effectLst>
              </a:rPr>
              <a:t> y tefilín.</a:t>
            </a:r>
            <a:endParaRPr lang="en-US" sz="2200" dirty="0" smtClean="0">
              <a:solidFill>
                <a:srgbClr val="FF0000"/>
              </a:solidFill>
              <a:effectLst>
                <a:outerShdw blurRad="38100" dist="38100" dir="2700000" algn="tl">
                  <a:srgbClr val="000000">
                    <a:alpha val="43137"/>
                  </a:srgbClr>
                </a:outerShdw>
              </a:effectLst>
            </a:endParaRPr>
          </a:p>
          <a:p>
            <a:pPr marL="457200" indent="-457200"/>
            <a:endParaRPr lang="es-CO" sz="2200" b="1" dirty="0" smtClean="0">
              <a:solidFill>
                <a:schemeClr val="tx2"/>
              </a:solidFill>
            </a:endParaRPr>
          </a:p>
          <a:p>
            <a:pPr marL="457200" indent="-457200"/>
            <a:r>
              <a:rPr lang="es-CO" sz="2200" b="1" dirty="0" smtClean="0">
                <a:solidFill>
                  <a:schemeClr val="tx2"/>
                </a:solidFill>
              </a:rPr>
              <a:t>10.  Después de servicios de la mañana en el 9 de Av</a:t>
            </a:r>
            <a:r>
              <a:rPr lang="es-CO" sz="2200" b="1" dirty="0" smtClean="0">
                <a:solidFill>
                  <a:schemeClr val="tx2"/>
                </a:solidFill>
              </a:rPr>
              <a:t>,: </a:t>
            </a:r>
          </a:p>
          <a:p>
            <a:pPr marL="457200" indent="-457200"/>
            <a:r>
              <a:rPr lang="es-CO" sz="2200" dirty="0" smtClean="0">
                <a:solidFill>
                  <a:srgbClr val="FF0000"/>
                </a:solidFill>
                <a:effectLst>
                  <a:outerShdw blurRad="38100" dist="38100" dir="2700000" algn="tl">
                    <a:srgbClr val="000000">
                      <a:alpha val="43137"/>
                    </a:srgbClr>
                  </a:outerShdw>
                </a:effectLst>
              </a:rPr>
              <a:t>3. Leer </a:t>
            </a:r>
            <a:r>
              <a:rPr lang="es-CO" sz="2200" dirty="0" err="1" smtClean="0">
                <a:solidFill>
                  <a:srgbClr val="FF0000"/>
                </a:solidFill>
                <a:effectLst>
                  <a:outerShdw blurRad="38100" dist="38100" dir="2700000" algn="tl">
                    <a:srgbClr val="000000">
                      <a:alpha val="43137"/>
                    </a:srgbClr>
                  </a:outerShdw>
                </a:effectLst>
              </a:rPr>
              <a:t>Kinnot</a:t>
            </a:r>
            <a:r>
              <a:rPr lang="es-CO" sz="2200" dirty="0" smtClean="0">
                <a:solidFill>
                  <a:srgbClr val="FF0000"/>
                </a:solidFill>
                <a:effectLst>
                  <a:outerShdw blurRad="38100" dist="38100" dir="2700000" algn="tl">
                    <a:srgbClr val="000000">
                      <a:alpha val="43137"/>
                    </a:srgbClr>
                  </a:outerShdw>
                </a:effectLst>
              </a:rPr>
              <a:t>, una colección de cantos fúnebres de luto por </a:t>
            </a:r>
            <a:r>
              <a:rPr lang="es-CO" sz="2200" dirty="0" smtClean="0">
                <a:solidFill>
                  <a:srgbClr val="FF0000"/>
                </a:solidFill>
                <a:effectLst>
                  <a:outerShdw blurRad="38100" dist="38100" dir="2700000" algn="tl">
                    <a:srgbClr val="000000">
                      <a:alpha val="43137"/>
                    </a:srgbClr>
                  </a:outerShdw>
                </a:effectLst>
              </a:rPr>
              <a:t>las tragedias </a:t>
            </a:r>
            <a:r>
              <a:rPr lang="es-CO" sz="2200" dirty="0" smtClean="0">
                <a:solidFill>
                  <a:srgbClr val="FF0000"/>
                </a:solidFill>
                <a:effectLst>
                  <a:outerShdw blurRad="38100" dist="38100" dir="2700000" algn="tl">
                    <a:srgbClr val="000000">
                      <a:alpha val="43137"/>
                    </a:srgbClr>
                  </a:outerShdw>
                </a:effectLst>
              </a:rPr>
              <a:t>de nuestra historia.</a:t>
            </a:r>
          </a:p>
          <a:p>
            <a:pPr marL="457200" indent="-457200"/>
            <a:endParaRPr lang="es-CO" sz="2400" b="1" dirty="0" smtClean="0">
              <a:solidFill>
                <a:schemeClr val="tx2"/>
              </a:solidFill>
            </a:endParaRPr>
          </a:p>
          <a:p>
            <a:pPr marL="457200" indent="-457200">
              <a:buFont typeface="+mj-lt"/>
              <a:buAutoNum type="arabicPeriod"/>
            </a:pPr>
            <a:endParaRPr lang="en-US" sz="2400" dirty="0">
              <a:solidFill>
                <a:schemeClr val="tx2"/>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1"/>
          <p:cNvSpPr>
            <a:spLocks noGrp="1" noChangeArrowheads="1"/>
          </p:cNvSpPr>
          <p:nvPr>
            <p:ph type="title"/>
          </p:nvPr>
        </p:nvSpPr>
        <p:spPr>
          <a:xfrm>
            <a:off x="685800" y="349250"/>
            <a:ext cx="7772400" cy="1470025"/>
          </a:xfrm>
        </p:spPr>
        <p:txBody>
          <a:bodyPr lIns="0" tIns="0" rIns="0" bIns="0"/>
          <a:lstStyle/>
          <a:p>
            <a:pPr eaLnBrk="1"/>
            <a:endParaRPr lang="en-US" smtClean="0"/>
          </a:p>
        </p:txBody>
      </p:sp>
      <p:pic>
        <p:nvPicPr>
          <p:cNvPr id="27652" name="Picture 2"/>
          <p:cNvPicPr>
            <a:picLocks noChangeAspect="1" noChangeArrowheads="1"/>
          </p:cNvPicPr>
          <p:nvPr/>
        </p:nvPicPr>
        <p:blipFill>
          <a:blip r:embed="rId3" cstate="print"/>
          <a:srcRect/>
          <a:stretch>
            <a:fillRect/>
          </a:stretch>
        </p:blipFill>
        <p:spPr bwMode="auto">
          <a:xfrm>
            <a:off x="661988" y="1447800"/>
            <a:ext cx="7796212" cy="4757738"/>
          </a:xfrm>
          <a:prstGeom prst="rect">
            <a:avLst/>
          </a:prstGeom>
          <a:noFill/>
          <a:ln w="9525">
            <a:noFill/>
            <a:round/>
            <a:headEnd/>
            <a:tailEnd/>
          </a:ln>
        </p:spPr>
      </p:pic>
      <p:pic>
        <p:nvPicPr>
          <p:cNvPr id="27653" name="Picture 3"/>
          <p:cNvPicPr>
            <a:picLocks noChangeAspect="1" noChangeArrowheads="1"/>
          </p:cNvPicPr>
          <p:nvPr/>
        </p:nvPicPr>
        <p:blipFill>
          <a:blip r:embed="rId4" cstate="print"/>
          <a:srcRect/>
          <a:stretch>
            <a:fillRect/>
          </a:stretch>
        </p:blipFill>
        <p:spPr bwMode="auto">
          <a:xfrm>
            <a:off x="2967038" y="457200"/>
            <a:ext cx="3209925" cy="1171575"/>
          </a:xfrm>
          <a:prstGeom prst="rect">
            <a:avLst/>
          </a:prstGeom>
          <a:noFill/>
          <a:ln w="9525">
            <a:noFill/>
            <a:round/>
            <a:headEnd/>
            <a:tailEnd/>
          </a:ln>
        </p:spPr>
      </p:pic>
      <p:sp>
        <p:nvSpPr>
          <p:cNvPr id="28676" name="Rectangle 4"/>
          <p:cNvSpPr>
            <a:spLocks noChangeArrowheads="1"/>
          </p:cNvSpPr>
          <p:nvPr/>
        </p:nvSpPr>
        <p:spPr bwMode="auto">
          <a:xfrm>
            <a:off x="609600" y="1981200"/>
            <a:ext cx="7924800" cy="4419600"/>
          </a:xfrm>
          <a:prstGeom prst="rect">
            <a:avLst/>
          </a:prstGeom>
          <a:noFill/>
          <a:ln w="9360">
            <a:solidFill>
              <a:schemeClr val="accent4"/>
            </a:solidFill>
            <a:miter lim="800000"/>
            <a:headEnd/>
            <a:tailEnd/>
          </a:ln>
          <a:effectLst/>
        </p:spPr>
        <p:txBody>
          <a:bodyPr lIns="90000" tIns="65160" rIns="90000" bIns="45000"/>
          <a:lstStyle/>
          <a:p>
            <a:pPr algn="ctr" hangingPunct="1">
              <a:lnSpc>
                <a:spcPct val="92000"/>
              </a:lnSpc>
              <a:spcBef>
                <a:spcPts val="5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2000" dirty="0" smtClean="0">
                <a:solidFill>
                  <a:srgbClr val="000000"/>
                </a:solidFill>
                <a:latin typeface="Calibri" charset="0"/>
              </a:rPr>
              <a:t>Fuentes: </a:t>
            </a:r>
            <a:r>
              <a:rPr lang="es-CO" sz="2000" dirty="0" err="1" smtClean="0">
                <a:solidFill>
                  <a:srgbClr val="000000"/>
                </a:solidFill>
                <a:latin typeface="Calibri" charset="0"/>
              </a:rPr>
              <a:t>Toráh</a:t>
            </a:r>
            <a:r>
              <a:rPr lang="es-CO" sz="2000" dirty="0" smtClean="0">
                <a:solidFill>
                  <a:srgbClr val="000000"/>
                </a:solidFill>
                <a:latin typeface="Calibri" charset="0"/>
              </a:rPr>
              <a:t>, Talmud, </a:t>
            </a:r>
            <a:r>
              <a:rPr lang="es-CO" sz="2000" dirty="0" err="1" smtClean="0">
                <a:solidFill>
                  <a:srgbClr val="000000"/>
                </a:solidFill>
                <a:latin typeface="Calibri" charset="0"/>
              </a:rPr>
              <a:t>Jewish</a:t>
            </a:r>
            <a:r>
              <a:rPr lang="es-CO" sz="2000" dirty="0" smtClean="0">
                <a:solidFill>
                  <a:srgbClr val="000000"/>
                </a:solidFill>
                <a:latin typeface="Calibri" charset="0"/>
              </a:rPr>
              <a:t> </a:t>
            </a:r>
            <a:r>
              <a:rPr lang="es-CO" sz="2000" dirty="0" err="1" smtClean="0">
                <a:solidFill>
                  <a:srgbClr val="000000"/>
                </a:solidFill>
                <a:latin typeface="Calibri" charset="0"/>
              </a:rPr>
              <a:t>Concepts</a:t>
            </a:r>
            <a:r>
              <a:rPr lang="es-CO" sz="2000" dirty="0" smtClean="0">
                <a:solidFill>
                  <a:srgbClr val="000000"/>
                </a:solidFill>
                <a:latin typeface="Calibri" charset="0"/>
              </a:rPr>
              <a:t>, </a:t>
            </a:r>
            <a:r>
              <a:rPr lang="es-CO" sz="2000" dirty="0" err="1" smtClean="0">
                <a:solidFill>
                  <a:srgbClr val="000000"/>
                </a:solidFill>
                <a:latin typeface="Calibri" charset="0"/>
              </a:rPr>
              <a:t>Wikipedia</a:t>
            </a:r>
            <a:r>
              <a:rPr lang="es-CO" sz="2000" dirty="0" smtClean="0">
                <a:solidFill>
                  <a:srgbClr val="000000"/>
                </a:solidFill>
                <a:latin typeface="Calibri" charset="0"/>
              </a:rPr>
              <a:t>, </a:t>
            </a:r>
            <a:r>
              <a:rPr lang="es-CO" sz="2000" dirty="0" err="1" smtClean="0">
                <a:solidFill>
                  <a:srgbClr val="000000"/>
                </a:solidFill>
                <a:latin typeface="Calibri" charset="0"/>
              </a:rPr>
              <a:t>Kabbalah</a:t>
            </a:r>
            <a:r>
              <a:rPr lang="es-CO" sz="2000" dirty="0" smtClean="0">
                <a:solidFill>
                  <a:srgbClr val="000000"/>
                </a:solidFill>
                <a:latin typeface="Calibri" charset="0"/>
              </a:rPr>
              <a:t> Online, </a:t>
            </a:r>
            <a:r>
              <a:rPr lang="es-CO" sz="2000" dirty="0" err="1" smtClean="0">
                <a:solidFill>
                  <a:srgbClr val="000000"/>
                </a:solidFill>
                <a:latin typeface="Calibri" charset="0"/>
              </a:rPr>
              <a:t>Zohar</a:t>
            </a:r>
            <a:r>
              <a:rPr lang="es-CO" sz="2000" dirty="0" smtClean="0">
                <a:solidFill>
                  <a:srgbClr val="000000"/>
                </a:solidFill>
                <a:latin typeface="Calibri" charset="0"/>
              </a:rPr>
              <a:t>, </a:t>
            </a:r>
            <a:r>
              <a:rPr lang="es-CO" sz="2000" dirty="0" err="1" smtClean="0">
                <a:solidFill>
                  <a:srgbClr val="000000"/>
                </a:solidFill>
                <a:latin typeface="Calibri" charset="0"/>
              </a:rPr>
              <a:t>Rambán</a:t>
            </a:r>
            <a:r>
              <a:rPr lang="es-CO" sz="2000" dirty="0" smtClean="0">
                <a:solidFill>
                  <a:srgbClr val="000000"/>
                </a:solidFill>
                <a:latin typeface="Calibri" charset="0"/>
              </a:rPr>
              <a:t>, </a:t>
            </a:r>
            <a:r>
              <a:rPr lang="es-CO" sz="2000" dirty="0" err="1" smtClean="0">
                <a:solidFill>
                  <a:srgbClr val="000000"/>
                </a:solidFill>
                <a:latin typeface="Calibri" charset="0"/>
              </a:rPr>
              <a:t>Maimonides</a:t>
            </a:r>
            <a:r>
              <a:rPr lang="es-CO" sz="2000" dirty="0" smtClean="0">
                <a:solidFill>
                  <a:srgbClr val="000000"/>
                </a:solidFill>
                <a:latin typeface="Calibri" charset="0"/>
              </a:rPr>
              <a:t>, </a:t>
            </a:r>
            <a:r>
              <a:rPr lang="es-CO" sz="2000" dirty="0" err="1" smtClean="0">
                <a:solidFill>
                  <a:srgbClr val="000000"/>
                </a:solidFill>
                <a:latin typeface="Calibri" charset="0"/>
              </a:rPr>
              <a:t>Zev</a:t>
            </a:r>
            <a:r>
              <a:rPr lang="es-CO" sz="2000" dirty="0" smtClean="0">
                <a:solidFill>
                  <a:srgbClr val="000000"/>
                </a:solidFill>
                <a:latin typeface="Calibri" charset="0"/>
              </a:rPr>
              <a:t> ben </a:t>
            </a:r>
            <a:r>
              <a:rPr lang="es-CO" sz="2000" dirty="0" err="1" smtClean="0">
                <a:solidFill>
                  <a:srgbClr val="000000"/>
                </a:solidFill>
                <a:latin typeface="Calibri" charset="0"/>
              </a:rPr>
              <a:t>Shimon</a:t>
            </a:r>
            <a:r>
              <a:rPr lang="es-CO" sz="2000" dirty="0" smtClean="0">
                <a:solidFill>
                  <a:srgbClr val="000000"/>
                </a:solidFill>
                <a:latin typeface="Calibri" charset="0"/>
              </a:rPr>
              <a:t> </a:t>
            </a:r>
            <a:r>
              <a:rPr lang="es-CO" sz="2000" dirty="0" err="1" smtClean="0">
                <a:solidFill>
                  <a:srgbClr val="000000"/>
                </a:solidFill>
                <a:latin typeface="Calibri" charset="0"/>
              </a:rPr>
              <a:t>HaLevi</a:t>
            </a:r>
            <a:r>
              <a:rPr lang="es-CO" sz="2000" dirty="0" smtClean="0">
                <a:solidFill>
                  <a:srgbClr val="000000"/>
                </a:solidFill>
                <a:latin typeface="Calibri" charset="0"/>
              </a:rPr>
              <a:t> “</a:t>
            </a:r>
            <a:r>
              <a:rPr lang="es-CO" sz="2000" dirty="0" err="1" smtClean="0">
                <a:solidFill>
                  <a:srgbClr val="000000"/>
                </a:solidFill>
                <a:latin typeface="Calibri" charset="0"/>
              </a:rPr>
              <a:t>Kabbalah</a:t>
            </a:r>
            <a:r>
              <a:rPr lang="es-CO" sz="2000" dirty="0" smtClean="0">
                <a:solidFill>
                  <a:srgbClr val="000000"/>
                </a:solidFill>
                <a:latin typeface="Calibri" charset="0"/>
              </a:rPr>
              <a:t> and </a:t>
            </a:r>
            <a:r>
              <a:rPr lang="es-CO" sz="2000" dirty="0" err="1" smtClean="0">
                <a:solidFill>
                  <a:srgbClr val="000000"/>
                </a:solidFill>
                <a:latin typeface="Calibri" charset="0"/>
              </a:rPr>
              <a:t>Exodus</a:t>
            </a:r>
            <a:r>
              <a:rPr lang="es-CO" sz="2000" dirty="0" smtClean="0">
                <a:solidFill>
                  <a:srgbClr val="000000"/>
                </a:solidFill>
                <a:latin typeface="Calibri" charset="0"/>
              </a:rPr>
              <a:t>”, </a:t>
            </a:r>
            <a:r>
              <a:rPr lang="es-CO" sz="2000" dirty="0" err="1" smtClean="0">
                <a:solidFill>
                  <a:srgbClr val="000000"/>
                </a:solidFill>
                <a:latin typeface="Calibri" charset="0"/>
              </a:rPr>
              <a:t>Rabbi</a:t>
            </a:r>
            <a:r>
              <a:rPr lang="es-CO" sz="2000" dirty="0" smtClean="0">
                <a:solidFill>
                  <a:srgbClr val="000000"/>
                </a:solidFill>
                <a:latin typeface="Calibri" charset="0"/>
              </a:rPr>
              <a:t> </a:t>
            </a:r>
            <a:r>
              <a:rPr lang="es-CO" sz="2000" dirty="0" err="1" smtClean="0">
                <a:solidFill>
                  <a:srgbClr val="000000"/>
                </a:solidFill>
                <a:latin typeface="Calibri" charset="0"/>
              </a:rPr>
              <a:t>Yissocher</a:t>
            </a:r>
            <a:r>
              <a:rPr lang="es-CO" sz="2000" dirty="0" smtClean="0">
                <a:solidFill>
                  <a:srgbClr val="000000"/>
                </a:solidFill>
                <a:latin typeface="Calibri" charset="0"/>
              </a:rPr>
              <a:t> </a:t>
            </a:r>
            <a:r>
              <a:rPr lang="es-CO" sz="2000" dirty="0" err="1" smtClean="0">
                <a:solidFill>
                  <a:srgbClr val="000000"/>
                </a:solidFill>
                <a:latin typeface="Calibri" charset="0"/>
              </a:rPr>
              <a:t>Frand</a:t>
            </a:r>
            <a:endParaRPr lang="es-CO" sz="20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800" dirty="0" smtClean="0">
                <a:solidFill>
                  <a:srgbClr val="000000"/>
                </a:solidFill>
                <a:latin typeface="Calibri" charset="0"/>
                <a:hlinkClick r:id="rId5"/>
              </a:rPr>
              <a:t>http://failedmessiah.typepad.com/failed_messiahcom/2005/07/rabbi_aryeh_kap.html</a:t>
            </a: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16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16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1600" dirty="0" smtClean="0">
                <a:solidFill>
                  <a:srgbClr val="000000"/>
                </a:solidFill>
                <a:latin typeface="Calibri" charset="0"/>
              </a:rPr>
              <a:t>Derechos Reservados Shalom </a:t>
            </a:r>
            <a:r>
              <a:rPr lang="es-CO" sz="1600" dirty="0" err="1" smtClean="0">
                <a:solidFill>
                  <a:srgbClr val="000000"/>
                </a:solidFill>
                <a:latin typeface="Calibri" charset="0"/>
              </a:rPr>
              <a:t>Haverim</a:t>
            </a:r>
            <a:r>
              <a:rPr lang="es-CO" sz="1600" dirty="0" smtClean="0">
                <a:solidFill>
                  <a:srgbClr val="000000"/>
                </a:solidFill>
                <a:latin typeface="Calibri" charset="0"/>
              </a:rPr>
              <a:t> </a:t>
            </a:r>
            <a:r>
              <a:rPr lang="es-CO" sz="1600" dirty="0" err="1" smtClean="0">
                <a:solidFill>
                  <a:srgbClr val="000000"/>
                </a:solidFill>
                <a:latin typeface="Calibri" charset="0"/>
              </a:rPr>
              <a:t>Org</a:t>
            </a:r>
            <a:endParaRPr lang="es-CO" sz="16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1600" dirty="0" smtClean="0">
                <a:solidFill>
                  <a:srgbClr val="CCCCFF"/>
                </a:solidFill>
                <a:latin typeface="Calibri" charset="0"/>
                <a:hlinkClick r:id="rId6"/>
              </a:rPr>
              <a:t>http://www.shalomhaverim.org</a:t>
            </a: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16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1300" dirty="0" smtClean="0">
                <a:solidFill>
                  <a:srgbClr val="000000"/>
                </a:solidFill>
                <a:latin typeface="Calibri" charset="0"/>
              </a:rPr>
              <a:t>Director: -</a:t>
            </a: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1300" dirty="0" smtClean="0">
                <a:solidFill>
                  <a:srgbClr val="000000"/>
                </a:solidFill>
                <a:latin typeface="Calibri" charset="0"/>
              </a:rPr>
              <a:t>ELIYAHU BAYONA BEN YOSEF</a:t>
            </a:r>
          </a:p>
          <a:p>
            <a:pPr algn="ctr" hangingPunct="1">
              <a:lnSpc>
                <a:spcPct val="92000"/>
              </a:lnSpc>
              <a:spcBef>
                <a:spcPts val="4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dirty="0" smtClean="0">
                <a:solidFill>
                  <a:srgbClr val="000000"/>
                </a:solidFill>
                <a:latin typeface="Calibri" charset="0"/>
              </a:rPr>
              <a:t>7 de Av 5776- </a:t>
            </a:r>
            <a:r>
              <a:rPr lang="es-CO" dirty="0" smtClean="0">
                <a:solidFill>
                  <a:srgbClr val="000000"/>
                </a:solidFill>
                <a:latin typeface="Calibri" charset="0"/>
              </a:rPr>
              <a:t>Agosto </a:t>
            </a:r>
            <a:r>
              <a:rPr lang="es-CO" dirty="0" smtClean="0">
                <a:solidFill>
                  <a:srgbClr val="000000"/>
                </a:solidFill>
                <a:latin typeface="Calibri" charset="0"/>
              </a:rPr>
              <a:t>11, </a:t>
            </a:r>
            <a:r>
              <a:rPr lang="es-CO" dirty="0" smtClean="0">
                <a:solidFill>
                  <a:srgbClr val="000000"/>
                </a:solidFill>
                <a:latin typeface="Calibri" charset="0"/>
              </a:rPr>
              <a:t>2016- Monsey New York</a:t>
            </a:r>
            <a:endParaRPr lang="es-CO" dirty="0">
              <a:solidFill>
                <a:srgbClr val="000000"/>
              </a:solidFill>
              <a:latin typeface="Calibri"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7599</TotalTime>
  <Words>1592</Words>
  <Application>Microsoft Office PowerPoint</Application>
  <PresentationFormat>On-screen Show (4:3)</PresentationFormat>
  <Paragraphs>397</Paragraphs>
  <Slides>40</Slides>
  <Notes>40</Notes>
  <HiddenSlides>0</HiddenSlides>
  <MMClips>0</MMClips>
  <ScaleCrop>false</ScaleCrop>
  <HeadingPairs>
    <vt:vector size="4" baseType="variant">
      <vt:variant>
        <vt:lpstr>Theme</vt:lpstr>
      </vt:variant>
      <vt:variant>
        <vt:i4>1</vt:i4>
      </vt:variant>
      <vt:variant>
        <vt:lpstr>Slide Titles</vt:lpstr>
      </vt:variant>
      <vt:variant>
        <vt:i4>40</vt:i4>
      </vt:variant>
    </vt:vector>
  </HeadingPairs>
  <TitlesOfParts>
    <vt:vector size="41" baseType="lpstr">
      <vt:lpstr>Concourse</vt:lpstr>
      <vt:lpstr>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Slide 40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Elias</dc:creator>
  <cp:lastModifiedBy>ELIYAHU</cp:lastModifiedBy>
  <cp:revision>137</cp:revision>
  <cp:lastPrinted>1601-01-01T00:00:00Z</cp:lastPrinted>
  <dcterms:created xsi:type="dcterms:W3CDTF">1601-01-01T00:00:00Z</dcterms:created>
  <dcterms:modified xsi:type="dcterms:W3CDTF">2016-08-12T03:22:00Z</dcterms:modified>
</cp:coreProperties>
</file>