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1269" r:id="rId3"/>
    <p:sldId id="1272" r:id="rId4"/>
    <p:sldId id="1273" r:id="rId5"/>
    <p:sldId id="1274" r:id="rId6"/>
    <p:sldId id="1253" r:id="rId7"/>
    <p:sldId id="1275" r:id="rId8"/>
    <p:sldId id="1276" r:id="rId9"/>
    <p:sldId id="1277" r:id="rId10"/>
    <p:sldId id="1278" r:id="rId11"/>
    <p:sldId id="1279" r:id="rId12"/>
    <p:sldId id="1280" r:id="rId13"/>
    <p:sldId id="1281" r:id="rId14"/>
    <p:sldId id="1282" r:id="rId15"/>
    <p:sldId id="1283" r:id="rId16"/>
    <p:sldId id="1284" r:id="rId17"/>
    <p:sldId id="1285" r:id="rId18"/>
    <p:sldId id="1286" r:id="rId19"/>
    <p:sldId id="1287" r:id="rId20"/>
    <p:sldId id="1293" r:id="rId21"/>
    <p:sldId id="1294" r:id="rId22"/>
    <p:sldId id="1295" r:id="rId23"/>
    <p:sldId id="1296" r:id="rId24"/>
    <p:sldId id="1297" r:id="rId25"/>
    <p:sldId id="1298" r:id="rId26"/>
    <p:sldId id="1299" r:id="rId27"/>
    <p:sldId id="1300" r:id="rId28"/>
    <p:sldId id="1301" r:id="rId29"/>
    <p:sldId id="1288" r:id="rId30"/>
    <p:sldId id="1289" r:id="rId31"/>
    <p:sldId id="1290" r:id="rId32"/>
    <p:sldId id="1292" r:id="rId33"/>
    <p:sldId id="1291" r:id="rId34"/>
    <p:sldId id="292"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86" y="-23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30</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31</a:t>
            </a:fld>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32</a:t>
            </a:fld>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33</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bible.ort.org/webmedia/t2/1001.ra"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bible.ort.org/webmedia/t2/1316.ra"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Shemot </a:t>
            </a:r>
            <a:r>
              <a:rPr lang="es-CO" sz="4100" dirty="0" err="1" smtClean="0">
                <a:solidFill>
                  <a:srgbClr val="000000"/>
                </a:solidFill>
                <a:latin typeface="Calibri" pitchFamily="34" charset="0"/>
              </a:rPr>
              <a:t>Bo</a:t>
            </a:r>
            <a:endParaRPr lang="es-CO" sz="4100" dirty="0" smtClean="0">
              <a:solidFill>
                <a:srgbClr val="000000"/>
              </a:solidFill>
              <a:latin typeface="Calibri" pitchFamily="34" charset="0"/>
            </a:endParaRPr>
          </a:p>
          <a:p>
            <a:pPr algn="ctr">
              <a:lnSpc>
                <a:spcPct val="90000"/>
              </a:lnSpc>
            </a:pPr>
            <a:r>
              <a:rPr lang="en-US" sz="2800" dirty="0" err="1" smtClean="0">
                <a:solidFill>
                  <a:srgbClr val="000000"/>
                </a:solidFill>
                <a:latin typeface="Calibri" pitchFamily="34" charset="0"/>
              </a:rPr>
              <a:t>Por</a:t>
            </a:r>
            <a:r>
              <a:rPr lang="en-US" sz="2800" dirty="0" smtClean="0">
                <a:solidFill>
                  <a:srgbClr val="000000"/>
                </a:solidFill>
                <a:latin typeface="Calibri" pitchFamily="34" charset="0"/>
              </a:rPr>
              <a:t> </a:t>
            </a:r>
            <a:r>
              <a:rPr lang="en-US" sz="2800" dirty="0" err="1" smtClean="0">
                <a:solidFill>
                  <a:srgbClr val="000000"/>
                </a:solidFill>
                <a:latin typeface="Calibri" pitchFamily="34" charset="0"/>
              </a:rPr>
              <a:t>qué</a:t>
            </a:r>
            <a:r>
              <a:rPr lang="en-US" sz="2800" dirty="0" smtClean="0">
                <a:solidFill>
                  <a:srgbClr val="000000"/>
                </a:solidFill>
                <a:latin typeface="Calibri" pitchFamily="34" charset="0"/>
              </a:rPr>
              <a:t> </a:t>
            </a:r>
            <a:r>
              <a:rPr lang="en-US" sz="2800" dirty="0" err="1" smtClean="0">
                <a:solidFill>
                  <a:srgbClr val="000000"/>
                </a:solidFill>
                <a:latin typeface="Calibri" pitchFamily="34" charset="0"/>
              </a:rPr>
              <a:t>endureció</a:t>
            </a:r>
            <a:r>
              <a:rPr lang="en-US" sz="2800" dirty="0" smtClean="0">
                <a:solidFill>
                  <a:srgbClr val="000000"/>
                </a:solidFill>
                <a:latin typeface="Calibri" pitchFamily="34" charset="0"/>
              </a:rPr>
              <a:t> el </a:t>
            </a:r>
            <a:r>
              <a:rPr lang="en-US" sz="2800" dirty="0" err="1" smtClean="0">
                <a:solidFill>
                  <a:srgbClr val="000000"/>
                </a:solidFill>
                <a:latin typeface="Calibri" pitchFamily="34" charset="0"/>
              </a:rPr>
              <a:t>corazón</a:t>
            </a:r>
            <a:r>
              <a:rPr lang="en-US" sz="2800" dirty="0" smtClean="0">
                <a:solidFill>
                  <a:srgbClr val="000000"/>
                </a:solidFill>
                <a:latin typeface="Calibri" pitchFamily="34" charset="0"/>
              </a:rPr>
              <a:t> - </a:t>
            </a:r>
            <a:r>
              <a:rPr lang="en-US" sz="2800" dirty="0" err="1" smtClean="0">
                <a:solidFill>
                  <a:srgbClr val="000000"/>
                </a:solidFill>
                <a:latin typeface="Calibri" pitchFamily="34" charset="0"/>
              </a:rPr>
              <a:t>Tefilin</a:t>
            </a:r>
            <a:endParaRPr lang="es-CO" sz="28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Shemot </a:t>
            </a:r>
            <a:r>
              <a:rPr lang="es-CO" sz="2400" b="1" dirty="0" err="1" smtClean="0"/>
              <a:t>Bo</a:t>
            </a:r>
            <a:r>
              <a:rPr lang="es-CO" sz="2400" b="1" dirty="0" smtClean="0"/>
              <a:t>– Ve RESÚMEN</a:t>
            </a:r>
          </a:p>
          <a:p>
            <a:r>
              <a:rPr lang="es-CO" sz="2400" dirty="0" smtClean="0"/>
              <a:t>Dios le dice a Moshé que va a endurecer el corazón de Paró para que a través de plagas milagrosas el mundo conozca para siempre que El es el Único Dios. </a:t>
            </a:r>
          </a:p>
          <a:p>
            <a:r>
              <a:rPr lang="es-CO" sz="2400" dirty="0" smtClean="0"/>
              <a:t>Se le advierte a Paró sobre la plaga de las langostas y lo severa que será. </a:t>
            </a:r>
          </a:p>
          <a:p>
            <a:r>
              <a:rPr lang="es-CO" sz="2400" dirty="0" smtClean="0"/>
              <a:t>Paró acepta liberar sólo a los hombres, pero Moshé insiste en que todos deben ir. </a:t>
            </a:r>
          </a:p>
          <a:p>
            <a:r>
              <a:rPr lang="es-CO" sz="2400" dirty="0" smtClean="0"/>
              <a:t>Durante la plaga, Paró llama a Moshé y a Aarón para que saquen a las langostas, y admite que ha pecado.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Dios pone fin a la plaga pero endurece el corazón de Paró, y Paró no los libera. </a:t>
            </a:r>
          </a:p>
          <a:p>
            <a:r>
              <a:rPr lang="es-CO" sz="2400" dirty="0" smtClean="0"/>
              <a:t>El país, excepto por el Pueblo Judío, es inmerso en una oscuridad palpable. </a:t>
            </a:r>
          </a:p>
          <a:p>
            <a:r>
              <a:rPr lang="es-CO" sz="2400" dirty="0" smtClean="0"/>
              <a:t>Paró llama a Moshé, y le dice que saque a todos los judíos de Egipto, pero que dejen sus ganados. </a:t>
            </a:r>
          </a:p>
          <a:p>
            <a:r>
              <a:rPr lang="es-CO" sz="2400" dirty="0" smtClean="0"/>
              <a:t>Moshé le responde que no sólo se llevarán todos sus ganados sino que también Paró tendrá que darles del suyo propio.</a:t>
            </a:r>
          </a:p>
          <a:p>
            <a:r>
              <a:rPr lang="es-CO" sz="2400" dirty="0" smtClean="0"/>
              <a:t> Moshé le dice a Paró que Dios traerá una plaga más, la muerte de los primogénitos, y luego los Hijos de Israel dejarán Egipto.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Dios endurece el corazón de Paró otra vez, y Paró le advierte a Moshé que si lo ve otra vez, lo mandará a matar. </a:t>
            </a:r>
          </a:p>
          <a:p>
            <a:r>
              <a:rPr lang="es-CO" sz="2400" dirty="0" smtClean="0"/>
              <a:t>Dios le dice a Moshé que el mes de Nisán será el primer mes del calendario. </a:t>
            </a:r>
          </a:p>
          <a:p>
            <a:r>
              <a:rPr lang="es-CO" sz="2400" dirty="0" smtClean="0"/>
              <a:t>Se ordena a los Hijos de Israel que tomen un cabrito en el décimo día del mes, y que lo guarden hasta el día 14. </a:t>
            </a:r>
          </a:p>
          <a:p>
            <a:r>
              <a:rPr lang="es-CO" sz="2400" dirty="0" smtClean="0"/>
              <a:t>Para entonces, todos deben matar al cabrito como sacrificio de Pesaj, poner la sangre en la puerta de la casa y comer la carne. </a:t>
            </a:r>
          </a:p>
          <a:p>
            <a:r>
              <a:rPr lang="es-CO" sz="2400" dirty="0" smtClean="0"/>
              <a:t>La sangre en la puerta será una señal para que Dios pase de largo sus casas cuando mate a los primogénitos de Egipto.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El Pueblo Judío deberá recordar este día como el Éxodo de Egipto, y no comerán nunca más jametz en los días de Pesaj. </a:t>
            </a:r>
          </a:p>
          <a:p>
            <a:r>
              <a:rPr lang="es-CO" sz="2400" dirty="0" smtClean="0"/>
              <a:t>Moshé transmite los mandamientos de Dios, y el Pueblo Judío los cumple perfectamente. </a:t>
            </a:r>
          </a:p>
          <a:p>
            <a:r>
              <a:rPr lang="es-CO" sz="2400" dirty="0" smtClean="0"/>
              <a:t>Dios manda la plaga final, matando a los primogénitos, y Paró deja ir a los Judíos. </a:t>
            </a:r>
          </a:p>
          <a:p>
            <a:r>
              <a:rPr lang="es-CO" sz="2400" dirty="0" smtClean="0"/>
              <a:t>Dios le dice a Moshé y a Aarón las leyes concernientes al pidión habén (redención del primogénito varón), y a los tefilín. </a:t>
            </a:r>
          </a:p>
          <a:p>
            <a:r>
              <a:rPr lang="es-CO" sz="2400" dirty="0" err="1" smtClean="0"/>
              <a:t>Mitzráyim</a:t>
            </a:r>
            <a:r>
              <a:rPr lang="es-CO" sz="2400" dirty="0" smtClean="0"/>
              <a:t>: viene de la raíz Tzar, que significa Estrecho, apretado. Enseñado </a:t>
            </a:r>
            <a:r>
              <a:rPr lang="es-CO" sz="2400" smtClean="0"/>
              <a:t>a decir NO</a:t>
            </a:r>
            <a:endParaRPr lang="es-CO" sz="2400" dirty="0" smtClean="0"/>
          </a:p>
          <a:p>
            <a:pPr>
              <a:buNone/>
            </a:pPr>
            <a:endParaRPr lang="es-CO" sz="2400" dirty="0" smtClean="0"/>
          </a:p>
          <a:p>
            <a:endParaRPr lang="es-CO" sz="2400" b="1"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Shemot </a:t>
            </a:r>
            <a:r>
              <a:rPr lang="es-CO" sz="2400" b="1" dirty="0" err="1" smtClean="0"/>
              <a:t>Bo</a:t>
            </a:r>
            <a:r>
              <a:rPr lang="es-CO" sz="2400" b="1" dirty="0" smtClean="0"/>
              <a:t>– Ve</a:t>
            </a:r>
          </a:p>
          <a:p>
            <a:r>
              <a:rPr lang="es-CO" sz="2400" b="1" dirty="0" smtClean="0">
                <a:hlinkClick r:id="rId4"/>
              </a:rPr>
              <a:t>10:1</a:t>
            </a:r>
            <a:r>
              <a:rPr lang="es-CO" sz="2400" dirty="0" smtClean="0"/>
              <a:t>  </a:t>
            </a:r>
            <a:r>
              <a:rPr lang="es-CO" sz="2400" dirty="0" err="1" smtClean="0"/>
              <a:t>Vayomer</a:t>
            </a:r>
            <a:r>
              <a:rPr lang="es-CO" sz="2400" dirty="0" smtClean="0"/>
              <a:t> Adonay el-</a:t>
            </a:r>
            <a:r>
              <a:rPr lang="es-CO" sz="2400" dirty="0" err="1" smtClean="0"/>
              <a:t>Moshe</a:t>
            </a:r>
            <a:r>
              <a:rPr lang="es-CO" sz="2400" dirty="0" smtClean="0"/>
              <a:t> </a:t>
            </a:r>
            <a:r>
              <a:rPr lang="es-CO" sz="2400" dirty="0" err="1" smtClean="0"/>
              <a:t>bo</a:t>
            </a:r>
            <a:r>
              <a:rPr lang="es-CO" sz="2400" dirty="0" smtClean="0"/>
              <a:t> el-</a:t>
            </a:r>
            <a:r>
              <a:rPr lang="es-CO" sz="2400" dirty="0" err="1" smtClean="0"/>
              <a:t>Par'oh</a:t>
            </a:r>
            <a:r>
              <a:rPr lang="es-CO" sz="2400" dirty="0" smtClean="0"/>
              <a:t> ki-</a:t>
            </a:r>
            <a:r>
              <a:rPr lang="es-CO" sz="2400" dirty="0" err="1" smtClean="0"/>
              <a:t>ani</a:t>
            </a:r>
            <a:r>
              <a:rPr lang="es-CO" sz="2400" dirty="0" smtClean="0"/>
              <a:t> </a:t>
            </a:r>
            <a:r>
              <a:rPr lang="es-CO" sz="2400" dirty="0" err="1" smtClean="0"/>
              <a:t>hijbadeti</a:t>
            </a:r>
            <a:r>
              <a:rPr lang="es-CO" sz="2400" dirty="0" smtClean="0"/>
              <a:t> et-libo ve'et-</a:t>
            </a:r>
            <a:r>
              <a:rPr lang="es-CO" sz="2400" dirty="0" err="1" smtClean="0"/>
              <a:t>lev</a:t>
            </a:r>
            <a:r>
              <a:rPr lang="es-CO" sz="2400" dirty="0" smtClean="0"/>
              <a:t> </a:t>
            </a:r>
            <a:r>
              <a:rPr lang="es-CO" sz="2400" dirty="0" err="1" smtClean="0"/>
              <a:t>avadav</a:t>
            </a:r>
            <a:r>
              <a:rPr lang="es-CO" sz="2400" dirty="0" smtClean="0"/>
              <a:t> </a:t>
            </a:r>
            <a:r>
              <a:rPr lang="es-CO" sz="2400" dirty="0" err="1" smtClean="0"/>
              <a:t>lema'an</a:t>
            </a:r>
            <a:r>
              <a:rPr lang="es-CO" sz="2400" dirty="0" smtClean="0"/>
              <a:t> </a:t>
            </a:r>
            <a:r>
              <a:rPr lang="es-CO" sz="2400" dirty="0" err="1" smtClean="0"/>
              <a:t>shiti</a:t>
            </a:r>
            <a:r>
              <a:rPr lang="es-CO" sz="2400" dirty="0" smtClean="0"/>
              <a:t> </a:t>
            </a:r>
            <a:r>
              <a:rPr lang="es-CO" sz="2400" dirty="0" err="1" smtClean="0"/>
              <a:t>ototay</a:t>
            </a:r>
            <a:r>
              <a:rPr lang="es-CO" sz="2400" dirty="0" smtClean="0"/>
              <a:t> </a:t>
            </a:r>
            <a:r>
              <a:rPr lang="es-CO" sz="2400" dirty="0" err="1" smtClean="0"/>
              <a:t>eleh</a:t>
            </a:r>
            <a:r>
              <a:rPr lang="es-CO" sz="2400" dirty="0" smtClean="0"/>
              <a:t> </a:t>
            </a:r>
            <a:r>
              <a:rPr lang="es-CO" sz="2400" dirty="0" err="1" smtClean="0"/>
              <a:t>bekirbo</a:t>
            </a:r>
            <a:r>
              <a:rPr lang="es-CO" sz="2400" dirty="0" smtClean="0"/>
              <a:t>.</a:t>
            </a:r>
          </a:p>
          <a:p>
            <a:r>
              <a:rPr lang="es-CO" sz="2400" dirty="0" smtClean="0"/>
              <a:t>Y dijo el Eterno a Moisés : Ve al Faraón, porque Yo he endurecido </a:t>
            </a:r>
            <a:r>
              <a:rPr lang="es-CO" sz="2400" dirty="0" smtClean="0">
                <a:hlinkClick r:id="" action="ppaction://hlinkfile"/>
              </a:rPr>
              <a:t>su corazón  </a:t>
            </a:r>
            <a:r>
              <a:rPr lang="es-CO" sz="2400" dirty="0" smtClean="0"/>
              <a:t>y el corazón de sus siervos, para manifestar estas mis señales en medio de ellos, </a:t>
            </a:r>
          </a:p>
          <a:p>
            <a:r>
              <a:rPr lang="es-CO" sz="2400" b="1" dirty="0" smtClean="0"/>
              <a:t>Pueden ser efectivas nuestras plegarias en momentos como estos? Es decir, pedir porque se le ablande el corazón a los malvados, mientras Dios está diciendo que endurecerá sus corazones?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Esta no es la primera vez que Dios endurece el corazón de Faraón y sus sirvientes. </a:t>
            </a:r>
          </a:p>
          <a:p>
            <a:r>
              <a:rPr lang="es-CO" sz="2400" dirty="0" smtClean="0"/>
              <a:t>Él lo había hecho después de la plaga de granizos (9:18)</a:t>
            </a:r>
          </a:p>
          <a:p>
            <a:r>
              <a:rPr lang="es-CO" sz="2400" dirty="0" smtClean="0"/>
              <a:t>Dice previo a esto:</a:t>
            </a:r>
          </a:p>
          <a:p>
            <a:r>
              <a:rPr lang="es-CO" sz="2400" b="1" i="1" dirty="0" smtClean="0"/>
              <a:t>9:14</a:t>
            </a:r>
            <a:r>
              <a:rPr lang="es-CO" sz="2400" i="1" dirty="0" smtClean="0"/>
              <a:t>              porque esta vez Yo voy a enviar todas mis plagas </a:t>
            </a:r>
            <a:r>
              <a:rPr lang="es-CO" sz="2400" i="1" dirty="0" smtClean="0">
                <a:solidFill>
                  <a:srgbClr val="FF0000"/>
                </a:solidFill>
              </a:rPr>
              <a:t>a tu corazón </a:t>
            </a:r>
            <a:r>
              <a:rPr lang="es-CO" sz="2400" i="1" dirty="0" smtClean="0"/>
              <a:t>y a tus siervos y a tu pueblo, para que sepas que no hay como Yo en toda la tierra;</a:t>
            </a:r>
          </a:p>
          <a:p>
            <a:r>
              <a:rPr lang="es-CO" sz="2400" b="1" dirty="0" smtClean="0"/>
              <a:t>Ki </a:t>
            </a:r>
            <a:r>
              <a:rPr lang="es-CO" sz="2400" b="1" dirty="0" err="1" smtClean="0"/>
              <a:t>bapa'am</a:t>
            </a:r>
            <a:r>
              <a:rPr lang="es-CO" sz="2400" b="1" dirty="0" smtClean="0"/>
              <a:t> </a:t>
            </a:r>
            <a:r>
              <a:rPr lang="es-CO" sz="2400" b="1" dirty="0" err="1" smtClean="0"/>
              <a:t>hazot</a:t>
            </a:r>
            <a:r>
              <a:rPr lang="es-CO" sz="2400" b="1" dirty="0" smtClean="0"/>
              <a:t> </a:t>
            </a:r>
            <a:r>
              <a:rPr lang="es-CO" sz="2400" b="1" dirty="0" err="1" smtClean="0"/>
              <a:t>ani</a:t>
            </a:r>
            <a:r>
              <a:rPr lang="es-CO" sz="2400" b="1" dirty="0" smtClean="0"/>
              <a:t> </a:t>
            </a:r>
            <a:r>
              <a:rPr lang="es-CO" sz="2400" b="1" dirty="0" err="1" smtClean="0"/>
              <a:t>shole'aj</a:t>
            </a:r>
            <a:r>
              <a:rPr lang="es-CO" sz="2400" b="1" dirty="0" smtClean="0"/>
              <a:t> et-</a:t>
            </a:r>
            <a:r>
              <a:rPr lang="es-CO" sz="2400" b="1" dirty="0" err="1" smtClean="0"/>
              <a:t>kol</a:t>
            </a:r>
            <a:r>
              <a:rPr lang="es-CO" sz="2400" b="1" dirty="0" smtClean="0"/>
              <a:t>-</a:t>
            </a:r>
            <a:r>
              <a:rPr lang="es-CO" sz="2400" b="1" dirty="0" err="1" smtClean="0"/>
              <a:t>magefotay</a:t>
            </a:r>
            <a:r>
              <a:rPr lang="es-CO" sz="2400" b="1" dirty="0" smtClean="0"/>
              <a:t> el-</a:t>
            </a:r>
            <a:r>
              <a:rPr lang="es-CO" sz="2400" b="1" dirty="0" err="1" smtClean="0">
                <a:solidFill>
                  <a:srgbClr val="FF0000"/>
                </a:solidFill>
              </a:rPr>
              <a:t>libja</a:t>
            </a:r>
            <a:r>
              <a:rPr lang="es-CO" sz="2400" b="1" dirty="0" smtClean="0"/>
              <a:t> </a:t>
            </a:r>
            <a:r>
              <a:rPr lang="es-CO" sz="2400" b="1" dirty="0" err="1" smtClean="0"/>
              <a:t>uva'avadeyja</a:t>
            </a:r>
            <a:r>
              <a:rPr lang="es-CO" sz="2400" b="1" dirty="0" smtClean="0"/>
              <a:t> </a:t>
            </a:r>
            <a:r>
              <a:rPr lang="es-CO" sz="2400" b="1" dirty="0" err="1" smtClean="0"/>
              <a:t>uve'ameja</a:t>
            </a:r>
            <a:r>
              <a:rPr lang="es-CO" sz="2400" b="1" dirty="0" smtClean="0"/>
              <a:t> </a:t>
            </a:r>
            <a:r>
              <a:rPr lang="es-CO" sz="2400" b="1" dirty="0" err="1" smtClean="0"/>
              <a:t>ba'avur</a:t>
            </a:r>
            <a:r>
              <a:rPr lang="es-CO" sz="2400" b="1" dirty="0" smtClean="0"/>
              <a:t> teda ki </a:t>
            </a:r>
            <a:r>
              <a:rPr lang="es-CO" sz="2400" b="1" dirty="0" err="1" smtClean="0"/>
              <a:t>eyn</a:t>
            </a:r>
            <a:r>
              <a:rPr lang="es-CO" sz="2400" b="1" dirty="0" smtClean="0"/>
              <a:t> </a:t>
            </a:r>
            <a:r>
              <a:rPr lang="es-CO" sz="2400" b="1" dirty="0" err="1" smtClean="0"/>
              <a:t>kamoni</a:t>
            </a:r>
            <a:r>
              <a:rPr lang="es-CO" sz="2400" b="1" dirty="0" smtClean="0"/>
              <a:t> </a:t>
            </a:r>
            <a:r>
              <a:rPr lang="es-CO" sz="2400" b="1" dirty="0" err="1" smtClean="0"/>
              <a:t>bejol-ha'arets</a:t>
            </a:r>
            <a:r>
              <a:rPr lang="es-CO" sz="2400" b="1" dirty="0" smtClean="0"/>
              <a:t>.</a:t>
            </a:r>
            <a:endParaRPr lang="es-CO"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Solo que esta vez, después de los Granizos, Hashem le informa a Moshé que Él ha endurecido el corazón de Paró. Y por qué (informó a Moshé) lo hizo hasta ahora?</a:t>
            </a:r>
          </a:p>
          <a:p>
            <a:r>
              <a:rPr lang="es-CO" sz="2400" dirty="0" smtClean="0"/>
              <a:t>Dice Rambán porque a este punto, en la plaga de Granizos, ellos mostraron temor por Hashem y confesaron sus pecados.</a:t>
            </a:r>
          </a:p>
          <a:p>
            <a:r>
              <a:rPr lang="es-CO" sz="2400" dirty="0" smtClean="0"/>
              <a:t>A diferencia de la plaga de los furúnculos, los diviesos, la plaga de Granizos hizo que Faraón admitiera su culpa y pidió perdón (9: 27-28).</a:t>
            </a:r>
          </a:p>
          <a:p>
            <a:r>
              <a:rPr lang="es-CO" sz="2400" dirty="0" smtClean="0"/>
              <a:t>Dios entonces le hizo saber a Moisés, ‘no te sorprenda que aunque Faraón haya confesado su culpa todavía siga siendo terco y se rehúse a dejarlos ir. Esto es porque Yo le he endurecido su corazón’.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Dios nos da 2 razones por endurecer el corazón de Faraón:</a:t>
            </a:r>
          </a:p>
          <a:p>
            <a:r>
              <a:rPr lang="es-CO" sz="2400" dirty="0" smtClean="0"/>
              <a:t>1. ‘De esa manera Yo pondré Mis señales en medio de él’</a:t>
            </a:r>
          </a:p>
          <a:p>
            <a:r>
              <a:rPr lang="es-CO" sz="2400" dirty="0" smtClean="0"/>
              <a:t>2. ‘Así tú relatarás a los Hijos …y tu sabrás que Yo soy Hashem’</a:t>
            </a:r>
          </a:p>
          <a:p>
            <a:r>
              <a:rPr lang="es-CO" sz="2400" dirty="0" smtClean="0"/>
              <a:t>Comenta Rambán:</a:t>
            </a:r>
          </a:p>
          <a:p>
            <a:r>
              <a:rPr lang="es-CO" sz="2400" dirty="0" smtClean="0"/>
              <a:t>“Y Él le dijo a Moisés, “La razón por la que he hecho esto es para Yo poder colocar en medio de ellos estas señales que deseo realizar entre ellos y así Egipto reconocerá Mi poder; esto no es porque Yo quiera castigarlos a ellos en razón de su terquedad.”</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“Y mas aún, para que tú y todo Israel relate a las generaciones que vienen el poder de Mis obras, y tu sabrás que Yo soy Hashem, y lo que Yo desee lo puedo hacer en los Cielos y en la Tierra”.</a:t>
            </a:r>
          </a:p>
          <a:p>
            <a:r>
              <a:rPr lang="es-CO" sz="2400" dirty="0" smtClean="0"/>
              <a:t>Un “signo” o una “señal” siempre llega para demostrar algo, nunca viene para castigar a alguien.</a:t>
            </a:r>
          </a:p>
          <a:p>
            <a:r>
              <a:rPr lang="es-CO" sz="2400" dirty="0" smtClean="0"/>
              <a:t>Al decir que El pondrá esas señales en medio de ellos, Dios estaba explicando que la razón por la que Él endurecía el corazón de los Egipcios era con el fin de colocar estas futuras señales, es decir, las plagas que estaban por venir.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Entonces, de esa manera, ellos podrían aprender la extensión de Su poder.</a:t>
            </a:r>
          </a:p>
          <a:p>
            <a:r>
              <a:rPr lang="es-CO" sz="2400" dirty="0" smtClean="0"/>
              <a:t>Las plagas adicionales no vienen como castigo por no permitir los Egipcios liberar a los Israelitas, ya que ese rechazo a liberarlos no viene de su propio libre albedrío.</a:t>
            </a:r>
          </a:p>
          <a:p>
            <a:r>
              <a:rPr lang="es-CO" sz="2400" dirty="0" smtClean="0"/>
              <a:t>Lo anterior es el comentario de Rambán sobre la primera razón dada por Dios</a:t>
            </a:r>
          </a:p>
          <a:p>
            <a:r>
              <a:rPr lang="es-CO" sz="2400" dirty="0" smtClean="0"/>
              <a:t>Esto, entonces, parece dejar de lado la opinión de algunos Rabinos que consideran que cada plaga vino midá keneged midá – medida por medida-.</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Aunque las palabras de Dios fueron dirigidas directamente a Moisés, en singular, -así tú relatarás…- Rambán explica que Dios de hecho se estaba dirigiendo a él en su rol de ser el representante de toda la nación de Israel, y así es como escribe, ‘y así tu y todo Israel relatarán…’</a:t>
            </a:r>
          </a:p>
          <a:p>
            <a:r>
              <a:rPr lang="es-CO" sz="2400" dirty="0" smtClean="0"/>
              <a:t>Por eso dice la Torá, </a:t>
            </a:r>
            <a:r>
              <a:rPr lang="es-CO" sz="2400" i="1" dirty="0" smtClean="0"/>
              <a:t>“</a:t>
            </a:r>
            <a:r>
              <a:rPr lang="es-ES" sz="2400" i="1" dirty="0" smtClean="0"/>
              <a:t>porque Yo he endurecido su corazón y el corazón de sus siervos, para manifestar estas mis señales en medio de ellos,”</a:t>
            </a:r>
            <a:r>
              <a:rPr lang="es-ES" sz="2400" dirty="0" smtClean="0"/>
              <a:t> 10:1</a:t>
            </a:r>
          </a:p>
          <a:p>
            <a:r>
              <a:rPr lang="es-ES" sz="2400" dirty="0" smtClean="0"/>
              <a:t>Ahora, el verso siguiente nos ayuda a aclarar mejor la situación: </a:t>
            </a:r>
            <a:endParaRPr lang="es-CO"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i="1" dirty="0" smtClean="0"/>
              <a:t>10:2 </a:t>
            </a:r>
            <a:r>
              <a:rPr lang="es-ES" sz="2400" i="1" dirty="0" smtClean="0"/>
              <a:t>  y para que cuentes en presencia de tu hijo y del hijo de tu hijo lo que Yo hice en Egipto, y las señales que obré en medio de ellos, a fin de que vosotros sepáis que Yo soy el Eterno.</a:t>
            </a:r>
          </a:p>
          <a:p>
            <a:r>
              <a:rPr lang="es-ES" sz="2400" b="1" dirty="0" err="1" smtClean="0"/>
              <a:t>Ulema'an</a:t>
            </a:r>
            <a:r>
              <a:rPr lang="es-ES" sz="2400" b="1" dirty="0" smtClean="0"/>
              <a:t> </a:t>
            </a:r>
            <a:r>
              <a:rPr lang="es-ES" sz="2400" b="1" dirty="0" err="1" smtClean="0"/>
              <a:t>tesaper</a:t>
            </a:r>
            <a:r>
              <a:rPr lang="es-ES" sz="2400" b="1" dirty="0" smtClean="0"/>
              <a:t> </a:t>
            </a:r>
            <a:r>
              <a:rPr lang="es-ES" sz="2400" b="1" dirty="0" err="1" smtClean="0"/>
              <a:t>be'ozney</a:t>
            </a:r>
            <a:r>
              <a:rPr lang="es-ES" sz="2400" b="1" dirty="0" smtClean="0"/>
              <a:t> </a:t>
            </a:r>
            <a:r>
              <a:rPr lang="es-ES" sz="2400" b="1" dirty="0" err="1" smtClean="0"/>
              <a:t>vinja</a:t>
            </a:r>
            <a:r>
              <a:rPr lang="es-ES" sz="2400" b="1" dirty="0" smtClean="0"/>
              <a:t> </a:t>
            </a:r>
            <a:r>
              <a:rPr lang="es-ES" sz="2400" b="1" dirty="0" err="1" smtClean="0"/>
              <a:t>uven-binja</a:t>
            </a:r>
            <a:r>
              <a:rPr lang="es-ES" sz="2400" b="1" dirty="0" smtClean="0"/>
              <a:t> et asher </a:t>
            </a:r>
            <a:r>
              <a:rPr lang="es-ES" sz="2400" b="1" dirty="0" err="1" smtClean="0"/>
              <a:t>hit'alalti</a:t>
            </a:r>
            <a:r>
              <a:rPr lang="es-ES" sz="2400" b="1" dirty="0" smtClean="0"/>
              <a:t> </a:t>
            </a:r>
            <a:r>
              <a:rPr lang="es-ES" sz="2400" b="1" dirty="0" err="1" smtClean="0"/>
              <a:t>beMitsrayim</a:t>
            </a:r>
            <a:r>
              <a:rPr lang="es-ES" sz="2400" b="1" dirty="0" smtClean="0"/>
              <a:t> ve'et-</a:t>
            </a:r>
            <a:r>
              <a:rPr lang="es-ES" sz="2400" b="1" dirty="0" err="1" smtClean="0"/>
              <a:t>ototay</a:t>
            </a:r>
            <a:r>
              <a:rPr lang="es-ES" sz="2400" b="1" dirty="0" smtClean="0"/>
              <a:t> asher-</a:t>
            </a:r>
            <a:r>
              <a:rPr lang="es-ES" sz="2400" b="1" dirty="0" err="1" smtClean="0"/>
              <a:t>samti</a:t>
            </a:r>
            <a:r>
              <a:rPr lang="es-ES" sz="2400" b="1" dirty="0" smtClean="0"/>
              <a:t> </a:t>
            </a:r>
            <a:r>
              <a:rPr lang="es-ES" sz="2400" b="1" dirty="0" err="1" smtClean="0"/>
              <a:t>vam</a:t>
            </a:r>
            <a:r>
              <a:rPr lang="es-ES" sz="2400" b="1" dirty="0" smtClean="0"/>
              <a:t> </a:t>
            </a:r>
            <a:r>
              <a:rPr lang="es-ES" sz="2400" b="1" dirty="0" err="1" smtClean="0"/>
              <a:t>vidatem</a:t>
            </a:r>
            <a:r>
              <a:rPr lang="es-ES" sz="2400" b="1" dirty="0" smtClean="0"/>
              <a:t> ki-</a:t>
            </a:r>
            <a:r>
              <a:rPr lang="es-ES" sz="2400" b="1" dirty="0" err="1" smtClean="0"/>
              <a:t>ani</a:t>
            </a:r>
            <a:r>
              <a:rPr lang="es-ES" sz="2400" b="1" dirty="0" smtClean="0"/>
              <a:t> Adonay.</a:t>
            </a:r>
          </a:p>
          <a:p>
            <a:r>
              <a:rPr lang="es-ES" sz="2400" dirty="0" smtClean="0"/>
              <a:t>Encontramos una palabra que al parecer, en el sentido simple en español la entendemos sin tanto prejuicio, pero en realidad tiene otra connotación, de acuerdo a Rambán.</a:t>
            </a:r>
            <a:endParaRPr lang="es-ES" sz="24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i="1" dirty="0" err="1" smtClean="0"/>
              <a:t>Hit’alalti</a:t>
            </a:r>
            <a:r>
              <a:rPr lang="es-ES" sz="2400" b="1" i="1" dirty="0" smtClean="0"/>
              <a:t> – </a:t>
            </a:r>
            <a:r>
              <a:rPr lang="he-IL" sz="2400" dirty="0" smtClean="0"/>
              <a:t>הִתְעַלַּ֙לְתִּי֙</a:t>
            </a:r>
            <a:r>
              <a:rPr lang="es-CO" sz="2400" dirty="0" smtClean="0"/>
              <a:t>  - Verbo: He trabajado, he elaborado</a:t>
            </a:r>
          </a:p>
          <a:p>
            <a:r>
              <a:rPr lang="es-CO" sz="2400" dirty="0" smtClean="0"/>
              <a:t>Rambán nos enseña que esta palabra significa: “Yo me he burlado de él” (del Faraón) porque yo hice su corazón terco y entonces tomé venganza de él.</a:t>
            </a:r>
          </a:p>
          <a:p>
            <a:r>
              <a:rPr lang="es-CO" sz="2400" dirty="0" smtClean="0"/>
              <a:t>Esto es similar a lo escrito en los Salmos: </a:t>
            </a:r>
          </a:p>
          <a:p>
            <a:r>
              <a:rPr lang="es-CO" sz="2400" dirty="0" smtClean="0"/>
              <a:t>“</a:t>
            </a:r>
            <a:r>
              <a:rPr lang="es-MX" sz="2400" b="1" dirty="0" err="1" smtClean="0"/>
              <a:t>Az</a:t>
            </a:r>
            <a:r>
              <a:rPr lang="es-MX" sz="2400" b="1" dirty="0" smtClean="0"/>
              <a:t> </a:t>
            </a:r>
            <a:r>
              <a:rPr lang="es-MX" sz="2400" b="1" dirty="0" err="1" smtClean="0"/>
              <a:t>yedaber</a:t>
            </a:r>
            <a:r>
              <a:rPr lang="es-MX" sz="2400" b="1" dirty="0" smtClean="0"/>
              <a:t> </a:t>
            </a:r>
            <a:r>
              <a:rPr lang="es-MX" sz="2400" b="1" dirty="0" err="1" smtClean="0"/>
              <a:t>elemó</a:t>
            </a:r>
            <a:r>
              <a:rPr lang="es-MX" sz="2400" b="1" dirty="0" smtClean="0"/>
              <a:t> </a:t>
            </a:r>
            <a:r>
              <a:rPr lang="es-MX" sz="2400" b="1" dirty="0" err="1" smtClean="0"/>
              <a:t>beapó</a:t>
            </a:r>
            <a:r>
              <a:rPr lang="es-MX" sz="2400" b="1" dirty="0" smtClean="0"/>
              <a:t>, </a:t>
            </a:r>
            <a:r>
              <a:rPr lang="es-MX" sz="2400" b="1" dirty="0" err="1" smtClean="0"/>
              <a:t>ubajaronó</a:t>
            </a:r>
            <a:r>
              <a:rPr lang="es-MX" sz="2400" b="1" dirty="0" smtClean="0"/>
              <a:t> </a:t>
            </a:r>
            <a:r>
              <a:rPr lang="es-MX" sz="2400" b="1" dirty="0" err="1" smtClean="0"/>
              <a:t>yebaha</a:t>
            </a:r>
            <a:r>
              <a:rPr lang="es-MX" sz="2400" b="1" dirty="0" smtClean="0"/>
              <a:t> </a:t>
            </a:r>
            <a:r>
              <a:rPr lang="es-MX" sz="2400" b="1" dirty="0" err="1" smtClean="0"/>
              <a:t>lémo</a:t>
            </a:r>
            <a:r>
              <a:rPr lang="es-MX" sz="2400" b="1" dirty="0" smtClean="0"/>
              <a:t>.</a:t>
            </a:r>
          </a:p>
          <a:p>
            <a:r>
              <a:rPr lang="es-ES" sz="2400" i="1" dirty="0" smtClean="0"/>
              <a:t>El que mora en los cielos se ríe. El Eterno se mofa de ellos</a:t>
            </a:r>
            <a:r>
              <a:rPr lang="es-ES" sz="2400" dirty="0" smtClean="0"/>
              <a:t>.” Salmos 2:4</a:t>
            </a:r>
          </a:p>
          <a:p>
            <a:r>
              <a:rPr lang="es-ES" sz="2400" dirty="0" smtClean="0"/>
              <a:t>Antes el Salmo ha dicho: ¿Por qué se han agitado los pueblos y las naciones murmuran vanidad? Se alistan los reyes de la tierra, y los príncipes, juntos, conspiran secretamente contra El Eterno y contra Su ungido.</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13:16     </a:t>
            </a:r>
            <a:r>
              <a:rPr lang="es-CO" sz="2400" dirty="0" smtClean="0"/>
              <a:t>Así será como señal sobre tu mano (izquierda), y como filacterias entre tus ojos, porque con poder fuerte el Eterno nos sacó de Egipto.</a:t>
            </a:r>
          </a:p>
          <a:p>
            <a:r>
              <a:rPr lang="es-CO" sz="2400" b="1" dirty="0" err="1" smtClean="0"/>
              <a:t>Vehayah</a:t>
            </a:r>
            <a:r>
              <a:rPr lang="es-CO" sz="2400" b="1" dirty="0" smtClean="0"/>
              <a:t> </a:t>
            </a:r>
            <a:r>
              <a:rPr lang="es-CO" sz="2400" b="1" dirty="0" err="1" smtClean="0"/>
              <a:t>le'ot</a:t>
            </a:r>
            <a:r>
              <a:rPr lang="es-CO" sz="2400" b="1" dirty="0" smtClean="0"/>
              <a:t> al-</a:t>
            </a:r>
            <a:r>
              <a:rPr lang="es-CO" sz="2400" b="1" dirty="0" err="1" smtClean="0"/>
              <a:t>yadejah</a:t>
            </a:r>
            <a:r>
              <a:rPr lang="es-CO" sz="2400" b="1" dirty="0" smtClean="0"/>
              <a:t> </a:t>
            </a:r>
            <a:r>
              <a:rPr lang="es-CO" sz="2400" b="1" dirty="0" err="1" smtClean="0"/>
              <a:t>uletotafot</a:t>
            </a:r>
            <a:r>
              <a:rPr lang="es-CO" sz="2400" b="1" dirty="0" smtClean="0"/>
              <a:t> </a:t>
            </a:r>
            <a:r>
              <a:rPr lang="es-CO" sz="2400" b="1" dirty="0" err="1" smtClean="0"/>
              <a:t>beyn</a:t>
            </a:r>
            <a:r>
              <a:rPr lang="es-CO" sz="2400" b="1" dirty="0" smtClean="0"/>
              <a:t> </a:t>
            </a:r>
            <a:r>
              <a:rPr lang="es-CO" sz="2400" b="1" dirty="0" err="1" smtClean="0"/>
              <a:t>eyneyja</a:t>
            </a:r>
            <a:r>
              <a:rPr lang="es-CO" sz="2400" b="1" dirty="0" smtClean="0"/>
              <a:t> ki </a:t>
            </a:r>
            <a:r>
              <a:rPr lang="es-CO" sz="2400" b="1" dirty="0" err="1" smtClean="0"/>
              <a:t>bejozek</a:t>
            </a:r>
            <a:r>
              <a:rPr lang="es-CO" sz="2400" b="1" dirty="0" smtClean="0"/>
              <a:t> </a:t>
            </a:r>
            <a:r>
              <a:rPr lang="es-CO" sz="2400" b="1" dirty="0" err="1" smtClean="0"/>
              <a:t>yad</a:t>
            </a:r>
            <a:r>
              <a:rPr lang="es-CO" sz="2400" b="1" dirty="0" smtClean="0"/>
              <a:t> </a:t>
            </a:r>
            <a:r>
              <a:rPr lang="es-CO" sz="2400" b="1" dirty="0" err="1" smtClean="0"/>
              <a:t>hotsi'anu</a:t>
            </a:r>
            <a:r>
              <a:rPr lang="es-CO" sz="2400" b="1" dirty="0" smtClean="0"/>
              <a:t> Adonay </a:t>
            </a:r>
            <a:r>
              <a:rPr lang="es-CO" sz="2400" b="1" dirty="0" err="1" smtClean="0"/>
              <a:t>miMitsrayim</a:t>
            </a:r>
            <a:r>
              <a:rPr lang="es-CO" sz="2400" b="1" dirty="0" smtClean="0"/>
              <a:t>.</a:t>
            </a:r>
            <a:endParaRPr lang="es-CO" sz="2400" dirty="0" smtClean="0"/>
          </a:p>
          <a:p>
            <a:r>
              <a:rPr lang="es-CO" sz="2400" dirty="0" smtClean="0"/>
              <a:t>Cuando Hashem creó el mundo, no había dudas de que fue Él que hizo que todo existiera, y que Él sabía todo lo que sucedía en el mundo y que Él se ocupaba de hasta el más mínimo detalle de lo que ocurre en este mundo. </a:t>
            </a:r>
          </a:p>
          <a:p>
            <a:r>
              <a:rPr lang="es-CO" sz="2400" dirty="0" smtClean="0"/>
              <a:t>Desde la época de Enosh, el nieto de Adam, la gente comenzó a equivocarse con respecto a Dios. Y hasta hubo quienes negaron Su existencia por completo.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300" dirty="0" smtClean="0"/>
              <a:t>Otros aceptaban la existencia de un poder divino, pero afirmaban que estaba tan alejado y era algo tan exaltado que únicamente tenía conocimiento del reino espiritual, pero ellos no sabían lo que ocurría en este mundo. </a:t>
            </a:r>
          </a:p>
          <a:p>
            <a:r>
              <a:rPr lang="es-CO" sz="2300" dirty="0" smtClean="0"/>
              <a:t>Un tercer grupo admitía la existencia de un dios que sabe todo lo que ocurre en este mundo inferior, pero no le interesa lo que hacemos. En otras palabras, que creó el universo y después, por decirlo de alguna manera, se fue a jugar al golf... </a:t>
            </a:r>
          </a:p>
          <a:p>
            <a:r>
              <a:rPr lang="es-CO" sz="2300" dirty="0" smtClean="0"/>
              <a:t>Dios decidió de una vez y para siempre acabar con todos esos errores. A través de una serie de milagrosos acontecimientos, alterando la naturaleza, Dios demostraría que El crea y controla la naturaleza.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300" dirty="0" smtClean="0"/>
              <a:t>Las plagas de Egipto fueron esos acontecimientos milagrosos. </a:t>
            </a:r>
          </a:p>
          <a:p>
            <a:r>
              <a:rPr lang="es-CO" sz="2300" dirty="0" smtClean="0"/>
              <a:t>Pero ¿cómo la mera alteración de la naturaleza puede demostrar que Dios creó la naturaleza? El hecho de que puedo arreglar un auto no significa que pueda construir un auto. </a:t>
            </a:r>
          </a:p>
          <a:p>
            <a:r>
              <a:rPr lang="es-CO" sz="2300" dirty="0" smtClean="0"/>
              <a:t>Para responder a este interrogante, debemos entender la naturaleza de este cambio en la naturaleza a mayor profundidad. </a:t>
            </a:r>
          </a:p>
          <a:p>
            <a:r>
              <a:rPr lang="es-CO" sz="2300" dirty="0" smtClean="0"/>
              <a:t>Cuando Dios creó el mundo, lo hizo a través de las Diez Frases: "En el comienzo..." "Que haya luz...", etc. Las diez plagas fueron la inversión de las Diez Frases. Eran sus contrapartes negativas. La primera frase corresponde a la décima plaga, la segunda frase corresponde a la novena plaga, etc.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Por ejemplo, la segunda frase "Que haya luz" corresponde a la novena plaga, la plaga de la oscuridad. La plaga de la oscuridad no fue simplemente la falta de luz, sino que Dios alteró todo el orden de la Creación, por lo que la luz se convirtió en la ausencia de la oscuridad. En lugar de haber fotones de luz que perforan la negrura, durante la plaga de la oscuridad, los fotones de oscuridad perforaron la claridad. </a:t>
            </a:r>
          </a:p>
          <a:p>
            <a:r>
              <a:rPr lang="es-CO" sz="2400" dirty="0" smtClean="0"/>
              <a:t>Ahora podemos comprender por qué esas plagas demostraron que Dios crea y controla la naturaleza . Porque no se trataba de desviaciones de la corriente normal de la naturaleza, sino más bien de la recreación de la propia naturaleza.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descr="http://www.judaica-guide.com/images/Tefillin-2.jpg"/>
          <p:cNvPicPr>
            <a:picLocks noChangeAspect="1" noChangeArrowheads="1"/>
          </p:cNvPicPr>
          <p:nvPr/>
        </p:nvPicPr>
        <p:blipFill>
          <a:blip r:embed="rId4" cstate="print"/>
          <a:srcRect/>
          <a:stretch>
            <a:fillRect/>
          </a:stretch>
        </p:blipFill>
        <p:spPr bwMode="auto">
          <a:xfrm>
            <a:off x="6358582" y="2438400"/>
            <a:ext cx="2594917" cy="1600200"/>
          </a:xfrm>
          <a:prstGeom prst="rect">
            <a:avLst/>
          </a:prstGeom>
          <a:noFill/>
        </p:spPr>
      </p:pic>
      <p:sp>
        <p:nvSpPr>
          <p:cNvPr id="4101" name="Content Placeholder 2"/>
          <p:cNvSpPr txBox="1">
            <a:spLocks noGrp="1"/>
          </p:cNvSpPr>
          <p:nvPr>
            <p:ph idx="1"/>
          </p:nvPr>
        </p:nvSpPr>
        <p:spPr>
          <a:xfrm>
            <a:off x="381000" y="1600200"/>
            <a:ext cx="6934200" cy="4800600"/>
          </a:xfrm>
        </p:spPr>
        <p:txBody>
          <a:bodyPr/>
          <a:lstStyle/>
          <a:p>
            <a:r>
              <a:rPr lang="en-US" sz="2400" b="1" dirty="0" smtClean="0"/>
              <a:t>Tefilín como memorial</a:t>
            </a:r>
            <a:br>
              <a:rPr lang="en-US" sz="2400" b="1" dirty="0" smtClean="0"/>
            </a:br>
            <a:r>
              <a:rPr lang="en-US" sz="2400" b="1" dirty="0" smtClean="0"/>
              <a:t> </a:t>
            </a:r>
            <a:r>
              <a:rPr lang="es-CO" sz="2400" dirty="0" smtClean="0"/>
              <a:t> Este es el precepto de las filacterias (tefilín) que durante las oraciones matinales, excepto los sábados y días festivos de la Toráh, los israelitas usan generalmente a partir de los trece años. </a:t>
            </a:r>
          </a:p>
          <a:p>
            <a:r>
              <a:rPr lang="es-CO" sz="2400" dirty="0" smtClean="0"/>
              <a:t>Los tefilín, que son dos pequeños rollos de pergamino donde se encuentran inscritos cuatro parashot (párrafos) de la Toráh (Éxodo capítulo 13, verso 1 al 16, y Deuteronomio capítulo 6, versos 4 al 9, y Deuteronomio capítulo 11, versos 13 al 21), se colocan uno en el brazo izquierdo, frente al corazón, y otro en la cabeza, ligados con cintas de cuero.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descr="http://www.judaica-guide.com/images/Tefillin-2.jpg"/>
          <p:cNvPicPr>
            <a:picLocks noChangeAspect="1" noChangeArrowheads="1"/>
          </p:cNvPicPr>
          <p:nvPr/>
        </p:nvPicPr>
        <p:blipFill>
          <a:blip r:embed="rId4" cstate="print"/>
          <a:srcRect/>
          <a:stretch>
            <a:fillRect/>
          </a:stretch>
        </p:blipFill>
        <p:spPr bwMode="auto">
          <a:xfrm>
            <a:off x="6358582" y="2438400"/>
            <a:ext cx="2594917" cy="1600200"/>
          </a:xfrm>
          <a:prstGeom prst="rect">
            <a:avLst/>
          </a:prstGeom>
          <a:noFill/>
        </p:spPr>
      </p:pic>
      <p:sp>
        <p:nvSpPr>
          <p:cNvPr id="4101" name="Content Placeholder 2"/>
          <p:cNvSpPr txBox="1">
            <a:spLocks noGrp="1"/>
          </p:cNvSpPr>
          <p:nvPr>
            <p:ph idx="1"/>
          </p:nvPr>
        </p:nvSpPr>
        <p:spPr>
          <a:xfrm>
            <a:off x="381000" y="1600200"/>
            <a:ext cx="6934200" cy="4800600"/>
          </a:xfrm>
        </p:spPr>
        <p:txBody>
          <a:bodyPr/>
          <a:lstStyle/>
          <a:p>
            <a:r>
              <a:rPr lang="es-CO" sz="2400" b="1" dirty="0" smtClean="0"/>
              <a:t>13:1   </a:t>
            </a:r>
            <a:r>
              <a:rPr lang="es-CO" sz="2400" dirty="0" smtClean="0"/>
              <a:t>Y habló el Eterno a Moisés, diciendo:</a:t>
            </a:r>
          </a:p>
          <a:p>
            <a:r>
              <a:rPr lang="es-CO" sz="2400" b="1" dirty="0" smtClean="0"/>
              <a:t>13:2   </a:t>
            </a:r>
            <a:r>
              <a:rPr lang="es-CO" sz="2400" dirty="0" smtClean="0"/>
              <a:t>Conságrame todo primogénito; todo aquél que abre la matriz de su madre entre los hijos de Israel, tanto de hombres como de animales, mío es.</a:t>
            </a:r>
          </a:p>
          <a:p>
            <a:r>
              <a:rPr lang="es-CO" sz="2400" b="1" dirty="0" smtClean="0"/>
              <a:t>13:3   </a:t>
            </a:r>
            <a:r>
              <a:rPr lang="es-CO" sz="2400" dirty="0" smtClean="0"/>
              <a:t>Y Moisés dijo al pueblo: Acordaos de este día en el cual salisteis de Egipto, de la casa de servidumbre; porque con poder fuerte os sacó el Eterno de aquí; por tanto no se comerá (en el) pan fermentado.</a:t>
            </a:r>
          </a:p>
          <a:p>
            <a:r>
              <a:rPr lang="es-CO" sz="2400" b="1" dirty="0" smtClean="0"/>
              <a:t>13:4</a:t>
            </a:r>
            <a:r>
              <a:rPr lang="es-CO" sz="2400" dirty="0" smtClean="0"/>
              <a:t>   Hoy mismo salís, en el mes de Aviv (primavera).</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descr="http://www.judaica-guide.com/images/Tefillin-2.jpg"/>
          <p:cNvPicPr>
            <a:picLocks noChangeAspect="1" noChangeArrowheads="1"/>
          </p:cNvPicPr>
          <p:nvPr/>
        </p:nvPicPr>
        <p:blipFill>
          <a:blip r:embed="rId4" cstate="print"/>
          <a:srcRect/>
          <a:stretch>
            <a:fillRect/>
          </a:stretch>
        </p:blipFill>
        <p:spPr bwMode="auto">
          <a:xfrm>
            <a:off x="6358582" y="2438400"/>
            <a:ext cx="2594917" cy="1600200"/>
          </a:xfrm>
          <a:prstGeom prst="rect">
            <a:avLst/>
          </a:prstGeom>
          <a:noFill/>
        </p:spPr>
      </p:pic>
      <p:sp>
        <p:nvSpPr>
          <p:cNvPr id="4101" name="Content Placeholder 2"/>
          <p:cNvSpPr txBox="1">
            <a:spLocks noGrp="1"/>
          </p:cNvSpPr>
          <p:nvPr>
            <p:ph idx="1"/>
          </p:nvPr>
        </p:nvSpPr>
        <p:spPr>
          <a:xfrm>
            <a:off x="381000" y="1600200"/>
            <a:ext cx="6934200" cy="4800600"/>
          </a:xfrm>
        </p:spPr>
        <p:txBody>
          <a:bodyPr/>
          <a:lstStyle/>
          <a:p>
            <a:r>
              <a:rPr lang="es-CO" sz="2400" b="1" dirty="0" smtClean="0"/>
              <a:t>13:5   </a:t>
            </a:r>
            <a:r>
              <a:rPr lang="es-CO" sz="2400" dirty="0" smtClean="0"/>
              <a:t>Y será que cuando te hubiere llevado el Eterno a la tierra del cananeo, y del hiteo, y del emoreo, y del hiveo, y del jebuseo, respecto de la cual juró a tus padres que te la daría, tierra que mana leche y miel, celebrarás este culto en este mes.</a:t>
            </a:r>
          </a:p>
          <a:p>
            <a:r>
              <a:rPr lang="es-CO" sz="2400" b="1" dirty="0" smtClean="0"/>
              <a:t>13:6   </a:t>
            </a:r>
            <a:r>
              <a:rPr lang="es-CO" sz="2400" dirty="0" smtClean="0"/>
              <a:t>Siete días comerás panes ázimos, y en el día séptimo habrá fiesta en honor del Eterno.</a:t>
            </a:r>
          </a:p>
          <a:p>
            <a:r>
              <a:rPr lang="es-CO" sz="2400" b="1" dirty="0" smtClean="0"/>
              <a:t>13:7   </a:t>
            </a:r>
            <a:r>
              <a:rPr lang="es-CO" sz="2400" dirty="0" smtClean="0"/>
              <a:t>Se comerán panes ázimos por siete días; no se verá junto a ti pan fermentado, ni será vista contigo levadura en todo tu territorio.</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descr="http://www.judaica-guide.com/images/Tefillin-2.jpg"/>
          <p:cNvPicPr>
            <a:picLocks noChangeAspect="1" noChangeArrowheads="1"/>
          </p:cNvPicPr>
          <p:nvPr/>
        </p:nvPicPr>
        <p:blipFill>
          <a:blip r:embed="rId4" cstate="print"/>
          <a:srcRect/>
          <a:stretch>
            <a:fillRect/>
          </a:stretch>
        </p:blipFill>
        <p:spPr bwMode="auto">
          <a:xfrm>
            <a:off x="6358582" y="2438400"/>
            <a:ext cx="2594917" cy="1600200"/>
          </a:xfrm>
          <a:prstGeom prst="rect">
            <a:avLst/>
          </a:prstGeom>
          <a:noFill/>
        </p:spPr>
      </p:pic>
      <p:sp>
        <p:nvSpPr>
          <p:cNvPr id="4101" name="Content Placeholder 2"/>
          <p:cNvSpPr txBox="1">
            <a:spLocks noGrp="1"/>
          </p:cNvSpPr>
          <p:nvPr>
            <p:ph idx="1"/>
          </p:nvPr>
        </p:nvSpPr>
        <p:spPr>
          <a:xfrm>
            <a:off x="381000" y="1600200"/>
            <a:ext cx="6934200" cy="4800600"/>
          </a:xfrm>
        </p:spPr>
        <p:txBody>
          <a:bodyPr/>
          <a:lstStyle/>
          <a:p>
            <a:r>
              <a:rPr lang="es-CO" sz="2400" b="1" dirty="0" smtClean="0"/>
              <a:t>13:8     </a:t>
            </a:r>
            <a:r>
              <a:rPr lang="es-CO" sz="2400" dirty="0" smtClean="0"/>
              <a:t>Y en aquel día contarás a tu hijo, diciendo: Es a causa de lo que hizo conmigo el Eterno cuando salí de Egipto.</a:t>
            </a:r>
          </a:p>
          <a:p>
            <a:r>
              <a:rPr lang="es-CO" sz="2400" b="1" dirty="0" smtClean="0"/>
              <a:t>13:9     </a:t>
            </a:r>
            <a:r>
              <a:rPr lang="es-CO" sz="2400" dirty="0" smtClean="0"/>
              <a:t>Y te será como señal sobre tu mano (izquierda), y como memorial entre tus ojos,   para que esté la ley del Eterno en tu boca; porque con poder fuerte te hizo el Eterno salir de Egipto.</a:t>
            </a:r>
          </a:p>
          <a:p>
            <a:r>
              <a:rPr lang="es-CO" sz="2400" b="1" dirty="0" smtClean="0"/>
              <a:t>13:10</a:t>
            </a:r>
            <a:r>
              <a:rPr lang="es-CO" sz="2400" dirty="0" smtClean="0"/>
              <a:t>   Guardarás pues este estatuto en su plazo fijo, de año en año.</a:t>
            </a:r>
          </a:p>
          <a:p>
            <a:r>
              <a:rPr lang="es-CO" sz="2400" b="1" dirty="0" smtClean="0"/>
              <a:t>13:11     </a:t>
            </a:r>
            <a:r>
              <a:rPr lang="es-CO" sz="2400" dirty="0" smtClean="0"/>
              <a:t>Y será así que cuando te haya conducido el Eterno a la tierra del cananeo como lo tiene jurado a ti y a tus padres, y te la haya dado,</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descr="http://www.judaica-guide.com/images/Tefillin-2.jpg"/>
          <p:cNvPicPr>
            <a:picLocks noChangeAspect="1" noChangeArrowheads="1"/>
          </p:cNvPicPr>
          <p:nvPr/>
        </p:nvPicPr>
        <p:blipFill>
          <a:blip r:embed="rId4" cstate="print"/>
          <a:srcRect/>
          <a:stretch>
            <a:fillRect/>
          </a:stretch>
        </p:blipFill>
        <p:spPr bwMode="auto">
          <a:xfrm>
            <a:off x="6358582" y="2438400"/>
            <a:ext cx="2594917" cy="1600200"/>
          </a:xfrm>
          <a:prstGeom prst="rect">
            <a:avLst/>
          </a:prstGeom>
          <a:noFill/>
        </p:spPr>
      </p:pic>
      <p:sp>
        <p:nvSpPr>
          <p:cNvPr id="4101" name="Content Placeholder 2"/>
          <p:cNvSpPr txBox="1">
            <a:spLocks noGrp="1"/>
          </p:cNvSpPr>
          <p:nvPr>
            <p:ph idx="1"/>
          </p:nvPr>
        </p:nvSpPr>
        <p:spPr>
          <a:xfrm>
            <a:off x="381000" y="1600200"/>
            <a:ext cx="6934200" cy="4800600"/>
          </a:xfrm>
        </p:spPr>
        <p:txBody>
          <a:bodyPr/>
          <a:lstStyle/>
          <a:p>
            <a:r>
              <a:rPr lang="es-CO" sz="2400" b="1" dirty="0" smtClean="0"/>
              <a:t>13:12   </a:t>
            </a:r>
            <a:r>
              <a:rPr lang="es-CO" sz="2400" dirty="0" smtClean="0"/>
              <a:t>apartarás para el Eterno todo nacido que abre la matriz de su madre; también todo animal tuyo que abre la matriz de su madre, siendo macho, será para el Eterno.</a:t>
            </a:r>
          </a:p>
          <a:p>
            <a:r>
              <a:rPr lang="es-CO" sz="2400" b="1" dirty="0" smtClean="0"/>
              <a:t>13:13   </a:t>
            </a:r>
            <a:r>
              <a:rPr lang="es-CO" sz="2400" dirty="0" smtClean="0"/>
              <a:t>Pero todo primogénito de asno lo redimirás con un cordero; y si no le redimieres, quebrarás su cerviz; y todo primogénito de hombre de entre tus hijos, redimirás.</a:t>
            </a:r>
          </a:p>
          <a:p>
            <a:r>
              <a:rPr lang="es-CO" sz="2400" b="1" dirty="0" smtClean="0"/>
              <a:t>13:14</a:t>
            </a:r>
            <a:r>
              <a:rPr lang="es-CO" sz="2400" dirty="0" smtClean="0"/>
              <a:t>     Y sucederá que cuando te preguntare tu hijo el día de mañana diciendo: ¿Qué es esto?, le dirás: Con poder fuerte el Eterno nos sacó de Egipto, de la casa de servidumbre,</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descr="http://www.judaica-guide.com/images/Tefillin-2.jpg"/>
          <p:cNvPicPr>
            <a:picLocks noChangeAspect="1" noChangeArrowheads="1"/>
          </p:cNvPicPr>
          <p:nvPr/>
        </p:nvPicPr>
        <p:blipFill>
          <a:blip r:embed="rId4" cstate="print"/>
          <a:srcRect/>
          <a:stretch>
            <a:fillRect/>
          </a:stretch>
        </p:blipFill>
        <p:spPr bwMode="auto">
          <a:xfrm>
            <a:off x="6358582" y="2438400"/>
            <a:ext cx="2594917" cy="1600200"/>
          </a:xfrm>
          <a:prstGeom prst="rect">
            <a:avLst/>
          </a:prstGeom>
          <a:noFill/>
        </p:spPr>
      </p:pic>
      <p:sp>
        <p:nvSpPr>
          <p:cNvPr id="4101" name="Content Placeholder 2"/>
          <p:cNvSpPr txBox="1">
            <a:spLocks noGrp="1"/>
          </p:cNvSpPr>
          <p:nvPr>
            <p:ph idx="1"/>
          </p:nvPr>
        </p:nvSpPr>
        <p:spPr>
          <a:xfrm>
            <a:off x="381000" y="1600200"/>
            <a:ext cx="6172200" cy="4800600"/>
          </a:xfrm>
        </p:spPr>
        <p:txBody>
          <a:bodyPr/>
          <a:lstStyle/>
          <a:p>
            <a:r>
              <a:rPr lang="es-CO" sz="2400" b="1" dirty="0" smtClean="0"/>
              <a:t>13:15</a:t>
            </a:r>
            <a:r>
              <a:rPr lang="es-CO" sz="2400" dirty="0" smtClean="0"/>
              <a:t>     y aconteció que cuando el Faraón se negó obstinadamente a dejarnos ir, el Eterno mató a todo primogénito en la tierra de Egipto, desde el primogénito del hombre hasta el primogénito de la bestia; por lo mismo, yo sacrifico (consagro) al Eterno a todo el que abra la matriz de su madre.</a:t>
            </a:r>
          </a:p>
          <a:p>
            <a:r>
              <a:rPr lang="es-CO" sz="2400" b="1" dirty="0" smtClean="0"/>
              <a:t>13:16     </a:t>
            </a:r>
            <a:r>
              <a:rPr lang="es-CO" sz="2400" dirty="0" smtClean="0"/>
              <a:t>Así será como señal sobre tu mano (izquierda), y como filacterias entre tus ojos, porque con poder fuerte el Eterno nos sacó de Egipto.</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descr="http://www.judaica-guide.com/images/Tefillin-2.jpg"/>
          <p:cNvPicPr>
            <a:picLocks noChangeAspect="1" noChangeArrowheads="1"/>
          </p:cNvPicPr>
          <p:nvPr/>
        </p:nvPicPr>
        <p:blipFill>
          <a:blip r:embed="rId4" cstate="print"/>
          <a:srcRect/>
          <a:stretch>
            <a:fillRect/>
          </a:stretch>
        </p:blipFill>
        <p:spPr bwMode="auto">
          <a:xfrm>
            <a:off x="6358582" y="2438400"/>
            <a:ext cx="2594917" cy="1600200"/>
          </a:xfrm>
          <a:prstGeom prst="rect">
            <a:avLst/>
          </a:prstGeom>
          <a:noFill/>
        </p:spPr>
      </p:pic>
      <p:sp>
        <p:nvSpPr>
          <p:cNvPr id="4101" name="Content Placeholder 2"/>
          <p:cNvSpPr txBox="1">
            <a:spLocks noGrp="1"/>
          </p:cNvSpPr>
          <p:nvPr>
            <p:ph idx="1"/>
          </p:nvPr>
        </p:nvSpPr>
        <p:spPr>
          <a:xfrm>
            <a:off x="381000" y="1600200"/>
            <a:ext cx="6629400" cy="4800600"/>
          </a:xfrm>
        </p:spPr>
        <p:txBody>
          <a:bodyPr/>
          <a:lstStyle/>
          <a:p>
            <a:r>
              <a:rPr lang="es-CO" sz="2200" dirty="0" smtClean="0"/>
              <a:t>Devarim 6:4       Oye, Israel: el Eterno, nuestro Dios, el Eterno es uno.  </a:t>
            </a:r>
          </a:p>
          <a:p>
            <a:r>
              <a:rPr lang="es-CO" sz="2200" dirty="0" smtClean="0"/>
              <a:t>6:5       Y amarás al Eterno, tu Dios, con todo tu corazón y con toda tu alma y con todo tu poder.</a:t>
            </a:r>
          </a:p>
          <a:p>
            <a:r>
              <a:rPr lang="es-CO" sz="2200" dirty="0" smtClean="0"/>
              <a:t>6:6       Y estas palabras que te ordeno hoy, han de permanecer sobre tu corazón;</a:t>
            </a:r>
          </a:p>
          <a:p>
            <a:r>
              <a:rPr lang="es-CO" sz="2200" dirty="0" smtClean="0"/>
              <a:t>6:7       y las inculcarás a tus hijos, y hablarás de ellas estando en tu casa, y andando por el camino, y al acostarte y al levantarte;</a:t>
            </a:r>
          </a:p>
          <a:p>
            <a:r>
              <a:rPr lang="es-CO" sz="2200" dirty="0" smtClean="0"/>
              <a:t>6:8       y las atarás por señal en tu mano, y estarán por frontales entre tus ojos;</a:t>
            </a:r>
          </a:p>
          <a:p>
            <a:r>
              <a:rPr lang="es-CO" sz="2200" dirty="0" smtClean="0"/>
              <a:t>6:9       y las escribirás sobre las jambas de tu casa y en tus portones.</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descr="http://www.judaica-guide.com/images/Tefillin-2.jpg"/>
          <p:cNvPicPr>
            <a:picLocks noChangeAspect="1" noChangeArrowheads="1"/>
          </p:cNvPicPr>
          <p:nvPr/>
        </p:nvPicPr>
        <p:blipFill>
          <a:blip r:embed="rId4" cstate="print"/>
          <a:srcRect/>
          <a:stretch>
            <a:fillRect/>
          </a:stretch>
        </p:blipFill>
        <p:spPr bwMode="auto">
          <a:xfrm>
            <a:off x="6358582" y="2438400"/>
            <a:ext cx="2594917" cy="1600200"/>
          </a:xfrm>
          <a:prstGeom prst="rect">
            <a:avLst/>
          </a:prstGeom>
          <a:noFill/>
        </p:spPr>
      </p:pic>
      <p:sp>
        <p:nvSpPr>
          <p:cNvPr id="4101" name="Content Placeholder 2"/>
          <p:cNvSpPr txBox="1">
            <a:spLocks noGrp="1"/>
          </p:cNvSpPr>
          <p:nvPr>
            <p:ph idx="1"/>
          </p:nvPr>
        </p:nvSpPr>
        <p:spPr>
          <a:xfrm>
            <a:off x="381000" y="1600200"/>
            <a:ext cx="6629400" cy="4800600"/>
          </a:xfrm>
        </p:spPr>
        <p:txBody>
          <a:bodyPr/>
          <a:lstStyle/>
          <a:p>
            <a:r>
              <a:rPr lang="es-CO" sz="2200" b="1" dirty="0" smtClean="0"/>
              <a:t>Devarim 11:13  </a:t>
            </a:r>
            <a:r>
              <a:rPr lang="es-CO" sz="2200" dirty="0" smtClean="0"/>
              <a:t> Y sucederá que si oyeres atentamente mis mandamientos que yo os ordeno hoy, amando al Eterno, vuestro Dios, y sirviéndole con todo vuestro corazón y con toda vuestra alma,</a:t>
            </a:r>
          </a:p>
          <a:p>
            <a:r>
              <a:rPr lang="es-CO" sz="2200" b="1" dirty="0" smtClean="0"/>
              <a:t>11:14   </a:t>
            </a:r>
            <a:r>
              <a:rPr lang="es-CO" sz="2200" dirty="0" smtClean="0"/>
              <a:t>Yo os daré la lluvia de vuestra tierra en su tiempo, la temprana y la tardía, y recogerás tu grano, y tu mosto, y tu aceite.</a:t>
            </a:r>
          </a:p>
          <a:p>
            <a:r>
              <a:rPr lang="es-CO" sz="2200" b="1" dirty="0" smtClean="0"/>
              <a:t>11:15   </a:t>
            </a:r>
            <a:r>
              <a:rPr lang="es-CO" sz="2200" dirty="0" smtClean="0"/>
              <a:t>Y daré hierba en tu campo para tu bestia; y comerás y te saciarás.</a:t>
            </a:r>
          </a:p>
          <a:p>
            <a:r>
              <a:rPr lang="es-CO" sz="2200" b="1" dirty="0" smtClean="0"/>
              <a:t>11:16   </a:t>
            </a:r>
            <a:r>
              <a:rPr lang="es-CO" sz="2200" dirty="0" smtClean="0"/>
              <a:t>Guardaos bien, no sea que vuestro corazón os seduzca y os desviéis y sirváis a otros dioses y os postréis ante ellos,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descr="http://www.judaica-guide.com/images/Tefillin-2.jpg"/>
          <p:cNvPicPr>
            <a:picLocks noChangeAspect="1" noChangeArrowheads="1"/>
          </p:cNvPicPr>
          <p:nvPr/>
        </p:nvPicPr>
        <p:blipFill>
          <a:blip r:embed="rId4" cstate="print"/>
          <a:srcRect/>
          <a:stretch>
            <a:fillRect/>
          </a:stretch>
        </p:blipFill>
        <p:spPr bwMode="auto">
          <a:xfrm>
            <a:off x="6358582" y="2438400"/>
            <a:ext cx="2594917" cy="1600200"/>
          </a:xfrm>
          <a:prstGeom prst="rect">
            <a:avLst/>
          </a:prstGeom>
          <a:noFill/>
        </p:spPr>
      </p:pic>
      <p:sp>
        <p:nvSpPr>
          <p:cNvPr id="4101" name="Content Placeholder 2"/>
          <p:cNvSpPr txBox="1">
            <a:spLocks noGrp="1"/>
          </p:cNvSpPr>
          <p:nvPr>
            <p:ph idx="1"/>
          </p:nvPr>
        </p:nvSpPr>
        <p:spPr>
          <a:xfrm>
            <a:off x="381000" y="1600200"/>
            <a:ext cx="6629400" cy="4800600"/>
          </a:xfrm>
        </p:spPr>
        <p:txBody>
          <a:bodyPr/>
          <a:lstStyle/>
          <a:p>
            <a:r>
              <a:rPr lang="es-CO" sz="2300" b="1" dirty="0" smtClean="0"/>
              <a:t>11:17   </a:t>
            </a:r>
            <a:r>
              <a:rPr lang="es-CO" sz="2300" dirty="0" smtClean="0"/>
              <a:t>y se encienda la ira del Eterno contra vosotros, de modo que cierre los cielos para que no haya lluvia, y la tierra no dé su producto, y perezcáis pronto sobre la buena tierra que el Eterno os da.</a:t>
            </a:r>
          </a:p>
          <a:p>
            <a:r>
              <a:rPr lang="es-CO" sz="2300" b="1" dirty="0" smtClean="0"/>
              <a:t>11:18</a:t>
            </a:r>
            <a:r>
              <a:rPr lang="es-CO" sz="2300" dirty="0" smtClean="0"/>
              <a:t>   Por tanto, pondréis estas mis palabras sobre vuestro corazón y sobre vuestra alma y las ataréis por señal sobre vuestra mano, y estarán por frontales entre vuestros ojos.</a:t>
            </a:r>
          </a:p>
          <a:p>
            <a:r>
              <a:rPr lang="es-CO" sz="2300" b="1" dirty="0" smtClean="0"/>
              <a:t>11:19   </a:t>
            </a:r>
            <a:r>
              <a:rPr lang="es-CO" sz="2300" dirty="0" smtClean="0"/>
              <a:t>Y las enseñaréis a vuestros hijos, hablando de ellas cuando estés en tu casa, y cuando andes por el camino, y al acostarte y al levantarte;</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descr="http://www.judaica-guide.com/images/Tefillin-2.jpg"/>
          <p:cNvPicPr>
            <a:picLocks noChangeAspect="1" noChangeArrowheads="1"/>
          </p:cNvPicPr>
          <p:nvPr/>
        </p:nvPicPr>
        <p:blipFill>
          <a:blip r:embed="rId4" cstate="print"/>
          <a:srcRect/>
          <a:stretch>
            <a:fillRect/>
          </a:stretch>
        </p:blipFill>
        <p:spPr bwMode="auto">
          <a:xfrm>
            <a:off x="6358582" y="2438400"/>
            <a:ext cx="2594917" cy="1600200"/>
          </a:xfrm>
          <a:prstGeom prst="rect">
            <a:avLst/>
          </a:prstGeom>
          <a:noFill/>
        </p:spPr>
      </p:pic>
      <p:sp>
        <p:nvSpPr>
          <p:cNvPr id="4101" name="Content Placeholder 2"/>
          <p:cNvSpPr txBox="1">
            <a:spLocks noGrp="1"/>
          </p:cNvSpPr>
          <p:nvPr>
            <p:ph idx="1"/>
          </p:nvPr>
        </p:nvSpPr>
        <p:spPr>
          <a:xfrm>
            <a:off x="381000" y="1600200"/>
            <a:ext cx="6019800" cy="4800600"/>
          </a:xfrm>
        </p:spPr>
        <p:txBody>
          <a:bodyPr/>
          <a:lstStyle/>
          <a:p>
            <a:r>
              <a:rPr lang="es-CO" sz="2400" b="1" dirty="0" smtClean="0"/>
              <a:t>11:20   </a:t>
            </a:r>
            <a:r>
              <a:rPr lang="es-CO" sz="2400" dirty="0" smtClean="0"/>
              <a:t>y las escribirás sobre las jambas de tu casa y en tus portones,</a:t>
            </a:r>
          </a:p>
          <a:p>
            <a:r>
              <a:rPr lang="es-CO" sz="2400" b="1" dirty="0" smtClean="0"/>
              <a:t>11:21   </a:t>
            </a:r>
            <a:r>
              <a:rPr lang="es-CO" sz="2400" dirty="0" smtClean="0"/>
              <a:t>para que se multipliquen vuestros días y los días de vuestros hijos sobre la tierra que juró el Eterno a vuestros padres que les daría, por todos los días que los cielos estén sobre la tierra.</a:t>
            </a:r>
          </a:p>
          <a:p>
            <a:endParaRPr lang="es-CO" sz="2200"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052" name="Picture 4" descr="https://c1.staticflickr.com/9/8001/6957263620_eb17c18bef.jpg"/>
          <p:cNvPicPr>
            <a:picLocks noChangeAspect="1" noChangeArrowheads="1"/>
          </p:cNvPicPr>
          <p:nvPr/>
        </p:nvPicPr>
        <p:blipFill>
          <a:blip r:embed="rId4" cstate="print"/>
          <a:srcRect/>
          <a:stretch>
            <a:fillRect/>
          </a:stretch>
        </p:blipFill>
        <p:spPr bwMode="auto">
          <a:xfrm>
            <a:off x="6253018" y="2514600"/>
            <a:ext cx="2655455" cy="1752600"/>
          </a:xfrm>
          <a:prstGeom prst="rect">
            <a:avLst/>
          </a:prstGeom>
          <a:noFill/>
        </p:spPr>
      </p:pic>
      <p:sp>
        <p:nvSpPr>
          <p:cNvPr id="4101" name="Content Placeholder 2"/>
          <p:cNvSpPr txBox="1">
            <a:spLocks noGrp="1"/>
          </p:cNvSpPr>
          <p:nvPr>
            <p:ph idx="1"/>
          </p:nvPr>
        </p:nvSpPr>
        <p:spPr>
          <a:xfrm>
            <a:off x="381000" y="1600200"/>
            <a:ext cx="6248400" cy="4800600"/>
          </a:xfrm>
        </p:spPr>
        <p:txBody>
          <a:bodyPr/>
          <a:lstStyle/>
          <a:p>
            <a:r>
              <a:rPr lang="es-CO" sz="2400" dirty="0" smtClean="0"/>
              <a:t>Los Tefilín significan que los sentimientos y los pensamientos humanos deben ser dirigidos a Dios, y su Toráh debe estar en nuestros labios (verso 19). </a:t>
            </a:r>
          </a:p>
          <a:p>
            <a:r>
              <a:rPr lang="es-CO" sz="2400" dirty="0" smtClean="0"/>
              <a:t>Los dos tefilín simbolizan también los dos principios de la vida humana, teoría y práctica, esto es, pensamiento y acción. </a:t>
            </a:r>
          </a:p>
          <a:p>
            <a:r>
              <a:rPr lang="es-CO" sz="2400" dirty="0" smtClean="0"/>
              <a:t>El del brazo simboliza además el sentimiento. </a:t>
            </a:r>
          </a:p>
          <a:p>
            <a:r>
              <a:rPr lang="es-CO" sz="2400" dirty="0" smtClean="0"/>
              <a:t>Por consiguiente, los tefilín nos muestran las sendas del pensamiento, sentimiento y acción, formando parte de los principios máximos del judaísmo. </a:t>
            </a:r>
            <a:br>
              <a:rPr lang="es-CO" sz="2400" dirty="0" smtClean="0"/>
            </a:br>
            <a:endParaRPr lang="es-CO" sz="24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13:16</a:t>
            </a:r>
            <a:r>
              <a:rPr lang="es-CO" sz="2400" dirty="0" smtClean="0"/>
              <a:t>  </a:t>
            </a:r>
            <a:r>
              <a:rPr lang="es-CO" sz="2400" dirty="0" err="1" smtClean="0"/>
              <a:t>Vehayah</a:t>
            </a:r>
            <a:r>
              <a:rPr lang="es-CO" sz="2400" dirty="0" smtClean="0"/>
              <a:t> </a:t>
            </a:r>
            <a:r>
              <a:rPr lang="es-CO" sz="2400" dirty="0" err="1" smtClean="0"/>
              <a:t>le'ot</a:t>
            </a:r>
            <a:r>
              <a:rPr lang="es-CO" sz="2400" dirty="0" smtClean="0"/>
              <a:t> al-</a:t>
            </a:r>
            <a:r>
              <a:rPr lang="es-CO" sz="2400" dirty="0" err="1" smtClean="0"/>
              <a:t>yadejah</a:t>
            </a:r>
            <a:r>
              <a:rPr lang="es-CO" sz="2400" dirty="0" smtClean="0"/>
              <a:t> </a:t>
            </a:r>
            <a:r>
              <a:rPr lang="es-CO" sz="2400" dirty="0" err="1" smtClean="0">
                <a:solidFill>
                  <a:srgbClr val="FF0000"/>
                </a:solidFill>
              </a:rPr>
              <a:t>uletotafot</a:t>
            </a:r>
            <a:r>
              <a:rPr lang="es-CO" sz="2400" dirty="0" smtClean="0"/>
              <a:t> </a:t>
            </a:r>
            <a:r>
              <a:rPr lang="es-CO" sz="2400" dirty="0" err="1" smtClean="0"/>
              <a:t>beyn</a:t>
            </a:r>
            <a:r>
              <a:rPr lang="es-CO" sz="2400" dirty="0" smtClean="0"/>
              <a:t> </a:t>
            </a:r>
            <a:r>
              <a:rPr lang="es-CO" sz="2400" dirty="0" err="1" smtClean="0"/>
              <a:t>eyneyja</a:t>
            </a:r>
            <a:r>
              <a:rPr lang="es-CO" sz="2400" dirty="0" smtClean="0"/>
              <a:t> ki </a:t>
            </a:r>
            <a:r>
              <a:rPr lang="es-CO" sz="2400" dirty="0" err="1" smtClean="0"/>
              <a:t>bejozek</a:t>
            </a:r>
            <a:r>
              <a:rPr lang="es-CO" sz="2400" dirty="0" smtClean="0"/>
              <a:t> </a:t>
            </a:r>
            <a:r>
              <a:rPr lang="es-CO" sz="2400" dirty="0" err="1" smtClean="0"/>
              <a:t>yad</a:t>
            </a:r>
            <a:r>
              <a:rPr lang="es-CO" sz="2400" dirty="0" smtClean="0"/>
              <a:t> </a:t>
            </a:r>
            <a:r>
              <a:rPr lang="es-CO" sz="2400" dirty="0" err="1" smtClean="0"/>
              <a:t>hotsi'anu</a:t>
            </a:r>
            <a:r>
              <a:rPr lang="es-CO" sz="2400" dirty="0" smtClean="0"/>
              <a:t> Adonay </a:t>
            </a:r>
            <a:r>
              <a:rPr lang="es-CO" sz="2400" dirty="0" err="1" smtClean="0"/>
              <a:t>miMitsrayim</a:t>
            </a:r>
            <a:r>
              <a:rPr lang="es-CO" sz="2400" dirty="0" smtClean="0"/>
              <a:t>. </a:t>
            </a:r>
          </a:p>
          <a:p>
            <a:r>
              <a:rPr lang="es-CO" sz="2400" dirty="0" smtClean="0"/>
              <a:t>Así será como señal sobre tu </a:t>
            </a:r>
            <a:r>
              <a:rPr lang="es-CO" sz="2400" dirty="0" smtClean="0">
                <a:hlinkClick r:id="" action="ppaction://hlinkfile"/>
              </a:rPr>
              <a:t>mano</a:t>
            </a:r>
            <a:r>
              <a:rPr lang="es-CO" sz="2400" dirty="0" smtClean="0"/>
              <a:t> (izquierda), y como </a:t>
            </a:r>
            <a:r>
              <a:rPr lang="es-CO" sz="2400" dirty="0" smtClean="0">
                <a:solidFill>
                  <a:srgbClr val="FF0000"/>
                </a:solidFill>
              </a:rPr>
              <a:t>filacterias</a:t>
            </a:r>
            <a:r>
              <a:rPr lang="es-CO" sz="2400" dirty="0" smtClean="0"/>
              <a:t> entre tus ojos, porque con poder fuerte el Eterno nos sacó de Egipto. </a:t>
            </a:r>
            <a:endParaRPr lang="es-CO" sz="2400" b="1" dirty="0" smtClean="0"/>
          </a:p>
          <a:p>
            <a:r>
              <a:rPr lang="es-CO" sz="2400" b="1" dirty="0" smtClean="0"/>
              <a:t>Brazo</a:t>
            </a:r>
          </a:p>
          <a:p>
            <a:r>
              <a:rPr lang="es-CO" sz="2400" dirty="0" smtClean="0"/>
              <a:t>  Aunque literalmente se dice "</a:t>
            </a:r>
            <a:r>
              <a:rPr lang="es-CO" sz="2400" dirty="0" err="1" smtClean="0"/>
              <a:t>Yad</a:t>
            </a:r>
            <a:r>
              <a:rPr lang="es-CO" sz="2400" dirty="0" smtClean="0"/>
              <a:t>" -mano- se interpreta que se refiere al brazo que en Hebreo es </a:t>
            </a:r>
            <a:r>
              <a:rPr lang="es-CO" sz="2400" dirty="0" err="1" smtClean="0"/>
              <a:t>Zeroa</a:t>
            </a:r>
            <a:r>
              <a:rPr lang="es-CO" sz="2400" dirty="0" smtClean="0"/>
              <a:t>. Según la tradición talmúdica, el brazo débil, es decir, el brazo izquierdo (</a:t>
            </a:r>
            <a:r>
              <a:rPr lang="es-CO" sz="2400" dirty="0" err="1" smtClean="0"/>
              <a:t>Menajoth</a:t>
            </a:r>
            <a:r>
              <a:rPr lang="es-CO" sz="2400" dirty="0" smtClean="0"/>
              <a:t> 37a).</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410200" cy="4800600"/>
          </a:xfrm>
        </p:spPr>
        <p:txBody>
          <a:bodyPr/>
          <a:lstStyle/>
          <a:p>
            <a:r>
              <a:rPr lang="es-CO" sz="2400" b="1" dirty="0" smtClean="0"/>
              <a:t>Insignias</a:t>
            </a:r>
            <a:r>
              <a:rPr lang="es-CO" sz="2400" dirty="0" smtClean="0"/>
              <a:t/>
            </a:r>
            <a:br>
              <a:rPr lang="es-CO" sz="2400" dirty="0" smtClean="0"/>
            </a:br>
            <a:r>
              <a:rPr lang="es-CO" sz="2400" dirty="0" smtClean="0"/>
              <a:t>  O 'frontales' (en 2 Samuel 1:10). </a:t>
            </a:r>
          </a:p>
          <a:p>
            <a:r>
              <a:rPr lang="es-CO" sz="2400" i="1" dirty="0" smtClean="0"/>
              <a:t>Totafot</a:t>
            </a:r>
            <a:r>
              <a:rPr lang="es-CO" sz="2400" dirty="0" smtClean="0"/>
              <a:t> en hebreo. El Targum traduce esta palabra como Tefilín, que tiene la connotación de la oración, el juicio y el testimonio (Tosafot, Menajot 34b, </a:t>
            </a:r>
            <a:r>
              <a:rPr lang="es-CO" sz="2400" dirty="0" err="1" smtClean="0"/>
              <a:t>sv</a:t>
            </a:r>
            <a:r>
              <a:rPr lang="es-CO" sz="2400" dirty="0" smtClean="0"/>
              <a:t> LeTotafot). </a:t>
            </a:r>
          </a:p>
          <a:p>
            <a:r>
              <a:rPr lang="es-CO" sz="2400" dirty="0" smtClean="0"/>
              <a:t>En griego también eran conocidas como filacterias, por la raíz </a:t>
            </a:r>
            <a:r>
              <a:rPr lang="es-CO" sz="2400" i="1" dirty="0" err="1" smtClean="0"/>
              <a:t>phylassin</a:t>
            </a:r>
            <a:r>
              <a:rPr lang="es-CO" sz="2400" dirty="0" smtClean="0"/>
              <a:t>, es decir, para ver o para protegerse. (Ver Josefo, Antigüedades 4: 8: 13 comentarios sobre Ezequiel 24:17).</a:t>
            </a:r>
          </a:p>
        </p:txBody>
      </p:sp>
      <p:pic>
        <p:nvPicPr>
          <p:cNvPr id="97282" name="Picture 2" descr="http://www.judaica-guide.com/images/Tefillin.jpg"/>
          <p:cNvPicPr>
            <a:picLocks noChangeAspect="1" noChangeArrowheads="1"/>
          </p:cNvPicPr>
          <p:nvPr/>
        </p:nvPicPr>
        <p:blipFill>
          <a:blip r:embed="rId4" cstate="print"/>
          <a:srcRect/>
          <a:stretch>
            <a:fillRect/>
          </a:stretch>
        </p:blipFill>
        <p:spPr bwMode="auto">
          <a:xfrm>
            <a:off x="5943600" y="2590800"/>
            <a:ext cx="2857500" cy="2667000"/>
          </a:xfrm>
          <a:prstGeom prst="rect">
            <a:avLst/>
          </a:prstGeom>
          <a:noFill/>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00600" cy="4800600"/>
          </a:xfrm>
        </p:spPr>
        <p:txBody>
          <a:bodyPr/>
          <a:lstStyle/>
          <a:p>
            <a:r>
              <a:rPr lang="es-CO" sz="2400" dirty="0" smtClean="0"/>
              <a:t>Según la tradición talmúdica, la palabra Totafot alude a las cuatro cajas del Tefilín en la cabeza, ya que </a:t>
            </a:r>
            <a:r>
              <a:rPr lang="es-CO" sz="2400" i="1" dirty="0" smtClean="0"/>
              <a:t>tot</a:t>
            </a:r>
            <a:r>
              <a:rPr lang="es-CO" sz="2400" dirty="0" smtClean="0"/>
              <a:t> en un dialecto del Caspio es dos y </a:t>
            </a:r>
            <a:r>
              <a:rPr lang="es-CO" sz="2400" i="1" dirty="0" smtClean="0"/>
              <a:t>Foth</a:t>
            </a:r>
            <a:r>
              <a:rPr lang="es-CO" sz="2400" dirty="0" smtClean="0"/>
              <a:t> o </a:t>
            </a:r>
            <a:r>
              <a:rPr lang="es-CO" sz="2400" i="1" dirty="0" smtClean="0"/>
              <a:t>poth</a:t>
            </a:r>
            <a:r>
              <a:rPr lang="es-CO" sz="2400" dirty="0" smtClean="0"/>
              <a:t> es dos en Africano o Frigio (ver nota sobre Génesis 10: 2; Menajot 34b). </a:t>
            </a:r>
          </a:p>
        </p:txBody>
      </p:sp>
      <p:pic>
        <p:nvPicPr>
          <p:cNvPr id="97282" name="Picture 2" descr="http://www.judaica-guide.com/images/Tefillin.jpg"/>
          <p:cNvPicPr>
            <a:picLocks noChangeAspect="1" noChangeArrowheads="1"/>
          </p:cNvPicPr>
          <p:nvPr/>
        </p:nvPicPr>
        <p:blipFill>
          <a:blip r:embed="rId4" cstate="print"/>
          <a:srcRect/>
          <a:stretch>
            <a:fillRect/>
          </a:stretch>
        </p:blipFill>
        <p:spPr bwMode="auto">
          <a:xfrm>
            <a:off x="5943600" y="2590800"/>
            <a:ext cx="2857500" cy="2667000"/>
          </a:xfrm>
          <a:prstGeom prst="rect">
            <a:avLst/>
          </a:prstGeom>
          <a:noFill/>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La palabra </a:t>
            </a:r>
            <a:r>
              <a:rPr lang="es-CO" sz="2400" i="1" dirty="0" smtClean="0"/>
              <a:t>tot</a:t>
            </a:r>
            <a:r>
              <a:rPr lang="es-CO" sz="2400" dirty="0" smtClean="0"/>
              <a:t> parece ser afín a "dos", y posiblemente también al </a:t>
            </a:r>
            <a:r>
              <a:rPr lang="es-CO" sz="2400" i="1" dirty="0" smtClean="0"/>
              <a:t>totas</a:t>
            </a:r>
            <a:r>
              <a:rPr lang="es-CO" sz="2400" dirty="0" smtClean="0"/>
              <a:t> Latino, y por lo tanto al "</a:t>
            </a:r>
            <a:r>
              <a:rPr lang="es-CO" sz="2400" i="1" dirty="0" smtClean="0"/>
              <a:t>total</a:t>
            </a:r>
            <a:r>
              <a:rPr lang="es-CO" sz="2400" dirty="0" smtClean="0"/>
              <a:t>" Inglés. </a:t>
            </a:r>
            <a:r>
              <a:rPr lang="es-CO" sz="2400" i="1" dirty="0" smtClean="0"/>
              <a:t>Poth</a:t>
            </a:r>
            <a:r>
              <a:rPr lang="es-CO" sz="2400" dirty="0" smtClean="0"/>
              <a:t> es afín al </a:t>
            </a:r>
            <a:r>
              <a:rPr lang="es-CO" sz="2400" i="1" dirty="0" smtClean="0"/>
              <a:t>bothe</a:t>
            </a:r>
            <a:r>
              <a:rPr lang="es-CO" sz="2400" dirty="0" smtClean="0"/>
              <a:t> gótico, al Inglés </a:t>
            </a:r>
            <a:r>
              <a:rPr lang="es-CO" sz="2400" i="1" dirty="0" smtClean="0"/>
              <a:t>'</a:t>
            </a:r>
            <a:r>
              <a:rPr lang="es-CO" sz="2400" i="1" dirty="0" err="1" smtClean="0"/>
              <a:t>both</a:t>
            </a:r>
            <a:r>
              <a:rPr lang="es-CO" sz="2400" dirty="0" smtClean="0"/>
              <a:t>', y al sánscrito </a:t>
            </a:r>
            <a:r>
              <a:rPr lang="es-CO" sz="2400" i="1" dirty="0" smtClean="0"/>
              <a:t>botto</a:t>
            </a:r>
            <a:r>
              <a:rPr lang="es-CO" sz="2400" dirty="0" smtClean="0"/>
              <a:t>.</a:t>
            </a:r>
          </a:p>
          <a:p>
            <a:r>
              <a:rPr lang="es-CO" sz="2400" dirty="0" smtClean="0"/>
              <a:t>De manera significativa en el antiguo Egipto, </a:t>
            </a:r>
            <a:r>
              <a:rPr lang="es-CO" sz="2400" i="1" dirty="0" smtClean="0"/>
              <a:t>ftu</a:t>
            </a:r>
            <a:r>
              <a:rPr lang="es-CO" sz="2400" dirty="0" smtClean="0"/>
              <a:t> o </a:t>
            </a:r>
            <a:r>
              <a:rPr lang="es-CO" sz="2400" i="1" dirty="0" smtClean="0"/>
              <a:t>fot</a:t>
            </a:r>
            <a:r>
              <a:rPr lang="es-CO" sz="2400" dirty="0" smtClean="0"/>
              <a:t> significa cuatro, mientras que </a:t>
            </a:r>
            <a:r>
              <a:rPr lang="es-CO" sz="2400" i="1" dirty="0" smtClean="0"/>
              <a:t>tot</a:t>
            </a:r>
            <a:r>
              <a:rPr lang="es-CO" sz="2400" dirty="0" smtClean="0"/>
              <a:t> puede denotar reunión, semejanza, divino, o de cuero duro. </a:t>
            </a:r>
          </a:p>
          <a:p>
            <a:r>
              <a:rPr lang="es-CO" sz="2400" dirty="0" smtClean="0"/>
              <a:t>Por lo tanto, Totafot puede haber tenido la connotación de un amuleto cuádruple, hecho de cuero, como el Tefilín de hecho lo es. </a:t>
            </a:r>
          </a:p>
          <a:p>
            <a:r>
              <a:rPr lang="es-CO" sz="2400" dirty="0" smtClean="0"/>
              <a:t>Otros señalan que en egipcio, </a:t>
            </a:r>
            <a:r>
              <a:rPr lang="es-CO" sz="2400" i="1" dirty="0" smtClean="0"/>
              <a:t>tot</a:t>
            </a:r>
            <a:r>
              <a:rPr lang="es-CO" sz="2400" dirty="0" smtClean="0"/>
              <a:t> u </a:t>
            </a:r>
            <a:r>
              <a:rPr lang="es-CO" sz="2400" i="1" dirty="0" smtClean="0"/>
              <a:t>otat</a:t>
            </a:r>
            <a:r>
              <a:rPr lang="es-CO" sz="2400" dirty="0" smtClean="0"/>
              <a:t> denota el cerebro, donde se coloca el Tefilín de la cabeza (Abarbanel).</a:t>
            </a:r>
            <a:endParaRPr lang="es-CO" sz="2400"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4 Shevat 5776– Enero 14,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98313</TotalTime>
  <Words>2047</Words>
  <Application>Microsoft Office PowerPoint</Application>
  <PresentationFormat>Presentación en pantalla (4:3)</PresentationFormat>
  <Paragraphs>196</Paragraphs>
  <Slides>34</Slides>
  <Notes>32</Notes>
  <HiddenSlides>0</HiddenSlides>
  <MMClips>0</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2864</cp:revision>
  <dcterms:created xsi:type="dcterms:W3CDTF">2013-10-13T19:31:46Z</dcterms:created>
  <dcterms:modified xsi:type="dcterms:W3CDTF">2016-01-15T03:42:39Z</dcterms:modified>
</cp:coreProperties>
</file>