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1269" r:id="rId3"/>
    <p:sldId id="1389" r:id="rId4"/>
    <p:sldId id="1390" r:id="rId5"/>
    <p:sldId id="1391" r:id="rId6"/>
    <p:sldId id="1392" r:id="rId7"/>
    <p:sldId id="1393" r:id="rId8"/>
    <p:sldId id="1394" r:id="rId9"/>
    <p:sldId id="1395" r:id="rId10"/>
    <p:sldId id="1396" r:id="rId11"/>
    <p:sldId id="1397" r:id="rId12"/>
    <p:sldId id="1398" r:id="rId13"/>
    <p:sldId id="1399" r:id="rId14"/>
    <p:sldId id="1400" r:id="rId15"/>
    <p:sldId id="1401" r:id="rId16"/>
    <p:sldId id="1402" r:id="rId17"/>
    <p:sldId id="1403" r:id="rId18"/>
    <p:sldId id="1404" r:id="rId19"/>
    <p:sldId id="1405" r:id="rId20"/>
    <p:sldId id="1406" r:id="rId21"/>
    <p:sldId id="1409" r:id="rId22"/>
    <p:sldId id="1407" r:id="rId23"/>
    <p:sldId id="1408" r:id="rId24"/>
    <p:sldId id="292"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96"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Ki Tisá</a:t>
            </a:r>
          </a:p>
          <a:p>
            <a:pPr algn="ctr">
              <a:lnSpc>
                <a:spcPct val="90000"/>
              </a:lnSpc>
            </a:pPr>
            <a:r>
              <a:rPr lang="es-CO" sz="3200" dirty="0" smtClean="0">
                <a:solidFill>
                  <a:srgbClr val="000000"/>
                </a:solidFill>
                <a:latin typeface="Calibri" pitchFamily="34" charset="0"/>
              </a:rPr>
              <a:t>El Censo – El </a:t>
            </a:r>
            <a:r>
              <a:rPr lang="es-CO" sz="3200" dirty="0" smtClean="0">
                <a:solidFill>
                  <a:srgbClr val="000000"/>
                </a:solidFill>
                <a:latin typeface="Calibri" pitchFamily="34" charset="0"/>
              </a:rPr>
              <a:t>Ángel </a:t>
            </a:r>
            <a:r>
              <a:rPr lang="es-CO" sz="3200" dirty="0" smtClean="0">
                <a:solidFill>
                  <a:srgbClr val="000000"/>
                </a:solidFill>
                <a:latin typeface="Calibri" pitchFamily="34" charset="0"/>
              </a:rPr>
              <a:t>de Hashem</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Moshé lleva a cabo un censo en el que recuenta los medios shekel de plata donados por todos los hombres mayores de 20 años. </a:t>
            </a:r>
          </a:p>
          <a:p>
            <a:r>
              <a:rPr lang="es-CO" sz="2400" dirty="0" smtClean="0"/>
              <a:t>Se le ordena a Moshé que haga un pilón de cobre para el Mishkán - las mujeres donan el metal necesario. </a:t>
            </a:r>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01382" name="Picture 6" descr="http://biblestudyoutlines.org/wp-content/uploads/2012/10/the-10-spies-brought-bad-report-to-the-Israelites.jpg"/>
          <p:cNvPicPr>
            <a:picLocks noChangeAspect="1" noChangeArrowheads="1"/>
          </p:cNvPicPr>
          <p:nvPr/>
        </p:nvPicPr>
        <p:blipFill>
          <a:blip r:embed="rId4" cstate="print"/>
          <a:srcRect/>
          <a:stretch>
            <a:fillRect/>
          </a:stretch>
        </p:blipFill>
        <p:spPr bwMode="auto">
          <a:xfrm>
            <a:off x="6324600" y="2590800"/>
            <a:ext cx="1879092" cy="2145082"/>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Se especifica la fórmula del aceite de unción, y Dios le ordena a Moshé que emplee ese aceite únicamente para el Mishkán, sus vasijas, y para Aarón y sus hijos. </a:t>
            </a:r>
          </a:p>
          <a:p>
            <a:r>
              <a:rPr lang="es-CO" sz="2400" dirty="0" smtClean="0"/>
              <a:t>Dios escoge a Betzalel y </a:t>
            </a:r>
            <a:r>
              <a:rPr lang="es-CO" sz="2400" dirty="0" smtClean="0"/>
              <a:t>Aholiab </a:t>
            </a:r>
            <a:r>
              <a:rPr lang="es-CO" sz="2400" dirty="0" smtClean="0"/>
              <a:t>como maestros artesanos para el Mishkán y sus vasijas. </a:t>
            </a:r>
            <a:endParaRPr lang="es-CO" sz="2400" b="1" dirty="0" smtClean="0"/>
          </a:p>
        </p:txBody>
      </p:sp>
      <p:pic>
        <p:nvPicPr>
          <p:cNvPr id="56322" name="Picture 2" descr="https://upload.wikimedia.org/wikipedia/commons/a/a4/Menorah_0307.jpg"/>
          <p:cNvPicPr>
            <a:picLocks noChangeAspect="1" noChangeArrowheads="1"/>
          </p:cNvPicPr>
          <p:nvPr/>
        </p:nvPicPr>
        <p:blipFill>
          <a:blip r:embed="rId4" cstate="print"/>
          <a:srcRect/>
          <a:stretch>
            <a:fillRect/>
          </a:stretch>
        </p:blipFill>
        <p:spPr bwMode="auto">
          <a:xfrm>
            <a:off x="6248400" y="2514600"/>
            <a:ext cx="2317121" cy="3276600"/>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9530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Se le ordena al Pueblo Judío que cumpla el Shabat como una señal eterna de que Dios creó el mundo. </a:t>
            </a:r>
          </a:p>
          <a:p>
            <a:r>
              <a:rPr lang="es-CO" sz="2400" dirty="0" smtClean="0"/>
              <a:t>Moshé recibe las dos Tablas de la Ley, donde están escritos los Diez Mandamientos. </a:t>
            </a:r>
          </a:p>
        </p:txBody>
      </p:sp>
      <p:pic>
        <p:nvPicPr>
          <p:cNvPr id="36866" name="Picture 2" descr="http://www.historycentral.com/dates/Israelites/Religion.jpg"/>
          <p:cNvPicPr>
            <a:picLocks noChangeAspect="1" noChangeArrowheads="1"/>
          </p:cNvPicPr>
          <p:nvPr/>
        </p:nvPicPr>
        <p:blipFill>
          <a:blip r:embed="rId4" cstate="print"/>
          <a:srcRect/>
          <a:stretch>
            <a:fillRect/>
          </a:stretch>
        </p:blipFill>
        <p:spPr bwMode="auto">
          <a:xfrm>
            <a:off x="5364985" y="3200400"/>
            <a:ext cx="3264665" cy="2133600"/>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200" dirty="0" smtClean="0"/>
              <a:t>La multitud que se mezcló al salir de Egipto con el Pueblo Judío, aterrada ante la aparente demora de Moshé en retornar, fuerza a Aarón a que construya un becerro de oro al que puedan adorar. </a:t>
            </a:r>
            <a:r>
              <a:rPr lang="es-CO" sz="2200" dirty="0" smtClean="0"/>
              <a:t>Aarón </a:t>
            </a:r>
            <a:r>
              <a:rPr lang="es-CO" sz="2200" dirty="0" smtClean="0"/>
              <a:t>trata de demorarlos. </a:t>
            </a:r>
          </a:p>
          <a:p>
            <a:r>
              <a:rPr lang="es-CO" sz="2200" dirty="0" smtClean="0"/>
              <a:t>Dios le dice a Moshé que regrese al pueblo inmediatamente, amenazando con destruir a todo el pueblo y formar una nueva nación a partir de Moshé.</a:t>
            </a:r>
            <a:endParaRPr lang="es-CO" sz="2200" b="1" dirty="0" smtClean="0"/>
          </a:p>
        </p:txBody>
      </p:sp>
      <p:pic>
        <p:nvPicPr>
          <p:cNvPr id="34818" name="Picture 2" descr="http://www.bible-archaeology.info/golden-calf2.jpg"/>
          <p:cNvPicPr>
            <a:picLocks noChangeAspect="1" noChangeArrowheads="1"/>
          </p:cNvPicPr>
          <p:nvPr/>
        </p:nvPicPr>
        <p:blipFill>
          <a:blip r:embed="rId4" cstate="print"/>
          <a:srcRect/>
          <a:stretch>
            <a:fillRect/>
          </a:stretch>
        </p:blipFill>
        <p:spPr bwMode="auto">
          <a:xfrm>
            <a:off x="5981700" y="3276600"/>
            <a:ext cx="2514599" cy="16764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Cuando Moshé ve que esa parte del pueblo practica idolatría, enseguida rompe las Tablas, y destruye al becerro de oro. </a:t>
            </a:r>
          </a:p>
          <a:p>
            <a:r>
              <a:rPr lang="es-CO" sz="2400" dirty="0" smtClean="0"/>
              <a:t>Los hijos de </a:t>
            </a:r>
            <a:r>
              <a:rPr lang="es-CO" sz="2400" dirty="0" smtClean="0"/>
              <a:t>Leví </a:t>
            </a:r>
            <a:r>
              <a:rPr lang="es-CO" sz="2400" dirty="0" smtClean="0"/>
              <a:t>se ofrecen como voluntarios para castigar a los transgresores, ejecutando a 3000 hombres. </a:t>
            </a:r>
          </a:p>
        </p:txBody>
      </p:sp>
      <p:pic>
        <p:nvPicPr>
          <p:cNvPr id="32770" name="Picture 2" descr="https://upload.wikimedia.org/wikipedia/commons/6/63/GoldCalf.jpg"/>
          <p:cNvPicPr>
            <a:picLocks noChangeAspect="1" noChangeArrowheads="1"/>
          </p:cNvPicPr>
          <p:nvPr/>
        </p:nvPicPr>
        <p:blipFill>
          <a:blip r:embed="rId4" cstate="print"/>
          <a:srcRect/>
          <a:stretch>
            <a:fillRect/>
          </a:stretch>
        </p:blipFill>
        <p:spPr bwMode="auto">
          <a:xfrm>
            <a:off x="5791200" y="3276600"/>
            <a:ext cx="2895600" cy="2010384"/>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Moshé asciende a la montaña para implorarle que perdone al pueblo, y Dios acepta su rezo. </a:t>
            </a:r>
          </a:p>
          <a:p>
            <a:r>
              <a:rPr lang="es-CO" sz="2400" dirty="0" smtClean="0"/>
              <a:t>Moshé establece el Mishkán y entonces retorna la nube de gloria de Dios. Moshé Le pide a Dios que le muestre las reglas con las cuales El conduce al mundo, pero su pedido es complacido sólo en forma parcial. </a:t>
            </a:r>
          </a:p>
        </p:txBody>
      </p:sp>
      <p:pic>
        <p:nvPicPr>
          <p:cNvPr id="30722" name="Picture 2" descr="http://thetorah.com/wp-content/uploads/2013/05/Sinai.jpg"/>
          <p:cNvPicPr>
            <a:picLocks noChangeAspect="1" noChangeArrowheads="1"/>
          </p:cNvPicPr>
          <p:nvPr/>
        </p:nvPicPr>
        <p:blipFill>
          <a:blip r:embed="rId4" cstate="print"/>
          <a:srcRect/>
          <a:stretch>
            <a:fillRect/>
          </a:stretch>
        </p:blipFill>
        <p:spPr bwMode="auto">
          <a:xfrm>
            <a:off x="6019800" y="3962400"/>
            <a:ext cx="2552700" cy="1485827"/>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1816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Dios le dice a Moshé que haga Tablas nuevas, y le revela el texto de los rezos que invocarán Su misericordia.</a:t>
            </a:r>
          </a:p>
          <a:p>
            <a:r>
              <a:rPr lang="es-CO" sz="2400" dirty="0" smtClean="0"/>
              <a:t>Se prohíben la idolatría, los matrimonios mixtos, y la combinación de leche y carne. </a:t>
            </a:r>
          </a:p>
        </p:txBody>
      </p:sp>
      <p:pic>
        <p:nvPicPr>
          <p:cNvPr id="28674" name="Picture 2" descr="http://ubdavid.org/youth-world/winners2/graphics/3_moses-commandments.jpg"/>
          <p:cNvPicPr>
            <a:picLocks noChangeAspect="1" noChangeArrowheads="1"/>
          </p:cNvPicPr>
          <p:nvPr/>
        </p:nvPicPr>
        <p:blipFill>
          <a:blip r:embed="rId4" cstate="print"/>
          <a:srcRect/>
          <a:stretch>
            <a:fillRect/>
          </a:stretch>
        </p:blipFill>
        <p:spPr bwMode="auto">
          <a:xfrm>
            <a:off x="5943600" y="2590800"/>
            <a:ext cx="2438400" cy="2857500"/>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9530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Se enseñan las leyes de Pesaj, el primogénito, los primeros frutos, Shabat, Shavuot y Sucot. </a:t>
            </a:r>
          </a:p>
          <a:p>
            <a:r>
              <a:rPr lang="es-CO" sz="2400" dirty="0" smtClean="0"/>
              <a:t>Cuando Moshé desciende con el segundo par de Tablas, su cara se ilumina como resultado del contacto con lo Divino.</a:t>
            </a:r>
            <a:endParaRPr lang="es-CO" sz="2400" b="1" dirty="0" smtClean="0"/>
          </a:p>
        </p:txBody>
      </p:sp>
      <p:pic>
        <p:nvPicPr>
          <p:cNvPr id="26626" name="Picture 2" descr="http://aquarianradio.com/wp-content/uploads/2013/03/moses-24-larson-the-lord-on-mt-sinai.jpg"/>
          <p:cNvPicPr>
            <a:picLocks noChangeAspect="1" noChangeArrowheads="1"/>
          </p:cNvPicPr>
          <p:nvPr/>
        </p:nvPicPr>
        <p:blipFill>
          <a:blip r:embed="rId4" cstate="print"/>
          <a:srcRect/>
          <a:stretch>
            <a:fillRect/>
          </a:stretch>
        </p:blipFill>
        <p:spPr bwMode="auto">
          <a:xfrm>
            <a:off x="5638800" y="3048000"/>
            <a:ext cx="2641600" cy="19812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El Censo 30:12</a:t>
            </a:r>
          </a:p>
          <a:p>
            <a:r>
              <a:rPr lang="es-CO" sz="2400" dirty="0" smtClean="0"/>
              <a:t>Una de las prohibiciones grandes que tiene el Pueblo Judío es hacer un Censo contando directamente a las personas.</a:t>
            </a:r>
          </a:p>
          <a:p>
            <a:r>
              <a:rPr lang="es-CO" sz="2400" dirty="0" smtClean="0"/>
              <a:t>La manera de hacerlo es mediante un elemento intermediario que represente a la persona, así la gente se acostumbra a donar objetos.</a:t>
            </a:r>
          </a:p>
          <a:p>
            <a:r>
              <a:rPr lang="es-CO" sz="2400" dirty="0" smtClean="0"/>
              <a:t>Todos, ricos y pobres fueron ordenados donar Medio Shekel para edificar y mantener el Tabernáculo. Esto nos ha enseñado a causas filantrópicas.</a:t>
            </a:r>
          </a:p>
        </p:txBody>
      </p:sp>
      <p:pic>
        <p:nvPicPr>
          <p:cNvPr id="24578" name="Picture 2" descr="https://upload.wikimedia.org/wikipedia/commons/8/8e/Half_Shekel.jpg"/>
          <p:cNvPicPr>
            <a:picLocks noChangeAspect="1" noChangeArrowheads="1"/>
          </p:cNvPicPr>
          <p:nvPr/>
        </p:nvPicPr>
        <p:blipFill>
          <a:blip r:embed="rId4" cstate="print"/>
          <a:srcRect/>
          <a:stretch>
            <a:fillRect/>
          </a:stretch>
        </p:blipFill>
        <p:spPr bwMode="auto">
          <a:xfrm>
            <a:off x="6019800" y="3581400"/>
            <a:ext cx="2133600" cy="1042797"/>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El Censo 30:12</a:t>
            </a:r>
          </a:p>
          <a:p>
            <a:r>
              <a:rPr lang="es-CO" sz="2400" dirty="0" smtClean="0"/>
              <a:t>La función de estas contribuciones no solamente es facilitar el Censo y proveer lo necesario para conseguir los materiales del Tabernáculo, sino algo muy importante que era elevar el nivel espiritual y ético de los contribuyentes.</a:t>
            </a:r>
          </a:p>
          <a:p>
            <a:r>
              <a:rPr lang="es-CO" sz="2400" dirty="0" smtClean="0"/>
              <a:t>De esta manera todo Israel se compromete a velar por cada uno:</a:t>
            </a:r>
          </a:p>
          <a:p>
            <a:r>
              <a:rPr lang="es-CO" sz="2400" b="1" i="1" dirty="0" smtClean="0"/>
              <a:t>Kol Israel harevim ze batze </a:t>
            </a:r>
            <a:r>
              <a:rPr lang="es-CO" sz="2400" dirty="0" smtClean="0"/>
              <a:t>– cada uno es responsable de cada uno.</a:t>
            </a:r>
          </a:p>
        </p:txBody>
      </p:sp>
      <p:pic>
        <p:nvPicPr>
          <p:cNvPr id="22529" name="Picture 1"/>
          <p:cNvPicPr>
            <a:picLocks noChangeAspect="1" noChangeArrowheads="1"/>
          </p:cNvPicPr>
          <p:nvPr/>
        </p:nvPicPr>
        <p:blipFill>
          <a:blip r:embed="rId4" cstate="print"/>
          <a:srcRect/>
          <a:stretch>
            <a:fillRect/>
          </a:stretch>
        </p:blipFill>
        <p:spPr bwMode="auto">
          <a:xfrm>
            <a:off x="6248400" y="2895600"/>
            <a:ext cx="1944688" cy="18914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El Censo 30:12</a:t>
            </a:r>
          </a:p>
          <a:p>
            <a:r>
              <a:rPr lang="es-CO" sz="2200" dirty="0" smtClean="0"/>
              <a:t>La condición de los Hijos de Israel se dignifica cuando contribuyen a proyectos de beneficio común y esa es la razón de que hayan sido contados por medio de un donativo y no por un trabajo específico, lo que la final hace a la causa mas sagrada.</a:t>
            </a:r>
          </a:p>
          <a:p>
            <a:r>
              <a:rPr lang="es-CO" sz="2200" dirty="0" smtClean="0"/>
              <a:t>Un solo individuo puede rara vez sobrevivir al escrutinio de Dios, porque, quién es libre de pecados y carencias? Al haber unión nacional el colectivo es juzgado con mas benevolencia</a:t>
            </a:r>
          </a:p>
        </p:txBody>
      </p:sp>
      <p:pic>
        <p:nvPicPr>
          <p:cNvPr id="20482" name="Picture 2" descr="http://www.haaretz.co.il/st/inter/Heng/news/images/Iran/8.jpg"/>
          <p:cNvPicPr>
            <a:picLocks noChangeAspect="1" noChangeArrowheads="1"/>
          </p:cNvPicPr>
          <p:nvPr/>
        </p:nvPicPr>
        <p:blipFill>
          <a:blip r:embed="rId4" cstate="print"/>
          <a:srcRect/>
          <a:stretch>
            <a:fillRect/>
          </a:stretch>
        </p:blipFill>
        <p:spPr bwMode="auto">
          <a:xfrm>
            <a:off x="5943600" y="2819400"/>
            <a:ext cx="2746375" cy="1830917"/>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El Censo 30:12</a:t>
            </a:r>
          </a:p>
          <a:p>
            <a:r>
              <a:rPr lang="es-CO" sz="2200" dirty="0" smtClean="0"/>
              <a:t>El Kuzarí –Rabí Yehuda </a:t>
            </a:r>
            <a:r>
              <a:rPr lang="es-CO" sz="2200" dirty="0" smtClean="0"/>
              <a:t>Haleví </a:t>
            </a:r>
            <a:r>
              <a:rPr lang="es-CO" sz="2200" dirty="0" smtClean="0"/>
              <a:t>(1140) explica que esta también es la razón tan importante por la que nos reunimos a rezar con un Minián </a:t>
            </a:r>
            <a:r>
              <a:rPr lang="es-CO" sz="2200" dirty="0" smtClean="0"/>
              <a:t>–quórum-</a:t>
            </a:r>
            <a:r>
              <a:rPr lang="es-CO" sz="2200" dirty="0" smtClean="0"/>
              <a:t>, en vez de hacerlo individualmente.</a:t>
            </a:r>
          </a:p>
          <a:p>
            <a:r>
              <a:rPr lang="es-CO" sz="2200" dirty="0" smtClean="0"/>
              <a:t>Así mismo, vemos a la mujer Shunamita que fue generosa de manera extraordinaria con Eliyahu haNaví, siendo que ella rehusó a que él intercediera por ella, pues conjeturó que si era destacada entre los demás, sería juzgada de manera mas severa en el Cielo.</a:t>
            </a:r>
          </a:p>
        </p:txBody>
      </p:sp>
      <p:pic>
        <p:nvPicPr>
          <p:cNvPr id="18434" name="Picture 2" descr="http://www.haaretz.co.il/st/inter/Heng/news/images/Iran/3.jpg"/>
          <p:cNvPicPr>
            <a:picLocks noChangeAspect="1" noChangeArrowheads="1"/>
          </p:cNvPicPr>
          <p:nvPr/>
        </p:nvPicPr>
        <p:blipFill>
          <a:blip r:embed="rId4" cstate="print"/>
          <a:srcRect/>
          <a:stretch>
            <a:fillRect/>
          </a:stretch>
        </p:blipFill>
        <p:spPr bwMode="auto">
          <a:xfrm>
            <a:off x="5979510" y="2971800"/>
            <a:ext cx="2802759" cy="1905000"/>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El Censo 30:12</a:t>
            </a:r>
          </a:p>
          <a:p>
            <a:r>
              <a:rPr lang="es-CO" sz="2400" dirty="0" smtClean="0"/>
              <a:t>Nuestros Sabios en Berajot 62b dicen que David erró al contar a los Hijos de Israel directamente, pues David pensó que eso aplicaba solo en tiempos de Moisés, violando la prohibición y lo cual desató una plaga entre el pueblo (2 Shemuel 24: 1-15).</a:t>
            </a:r>
          </a:p>
          <a:p>
            <a:r>
              <a:rPr lang="es-CO" sz="2400" dirty="0" smtClean="0"/>
              <a:t>Otra opinión cita que resulta inconcebible que se haya equivocado.</a:t>
            </a:r>
          </a:p>
          <a:p>
            <a:r>
              <a:rPr lang="es-CO" sz="2400" dirty="0" smtClean="0"/>
              <a:t>Rambán sostiene que fue debido a la demora en construir el Templo. </a:t>
            </a:r>
          </a:p>
        </p:txBody>
      </p:sp>
      <p:pic>
        <p:nvPicPr>
          <p:cNvPr id="16386" name="Picture 2" descr="http://4.bp.blogspot.com/-h0Ot44u-ODg/UWwPTMF07WI/AAAAAAAAFsI/BkIGk-ToWhU/s1600/Angel+over+Jerusalem.jpg"/>
          <p:cNvPicPr>
            <a:picLocks noChangeAspect="1" noChangeArrowheads="1"/>
          </p:cNvPicPr>
          <p:nvPr/>
        </p:nvPicPr>
        <p:blipFill>
          <a:blip r:embed="rId4" cstate="print"/>
          <a:srcRect/>
          <a:stretch>
            <a:fillRect/>
          </a:stretch>
        </p:blipFill>
        <p:spPr bwMode="auto">
          <a:xfrm>
            <a:off x="6019800" y="2971800"/>
            <a:ext cx="2696966" cy="20574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Betzalel 31:1</a:t>
            </a:r>
          </a:p>
          <a:p>
            <a:r>
              <a:rPr lang="es-CO" sz="2200" dirty="0" smtClean="0"/>
              <a:t>De acuerdo a Sanhedrín 69b, Betzalel tenía tan solo 13 años cuando fue designado a la tarea de las obras de artesanía del Tabernáculo.</a:t>
            </a:r>
          </a:p>
          <a:p>
            <a:r>
              <a:rPr lang="es-CO" sz="2200" dirty="0" smtClean="0"/>
              <a:t>Siendo que acababan de salir de la esclavitud de Egipto, Dios mostró que no solo los había redimido de la esclavitud, sino que los había dotado de una capacidad de servicio mas allá de su potencial humano ordinario. Por ello, al mostrarse deseosos de hacer Su voluntad, Él concedería la capacidad y recursos para hacerlo.</a:t>
            </a:r>
          </a:p>
        </p:txBody>
      </p:sp>
      <p:pic>
        <p:nvPicPr>
          <p:cNvPr id="14338" name="Picture 2" descr="http://w3.chabad.org/media/images/793/fomd7936718.jpg"/>
          <p:cNvPicPr>
            <a:picLocks noChangeAspect="1" noChangeArrowheads="1"/>
          </p:cNvPicPr>
          <p:nvPr/>
        </p:nvPicPr>
        <p:blipFill>
          <a:blip r:embed="rId4" cstate="print"/>
          <a:srcRect/>
          <a:stretch>
            <a:fillRect/>
          </a:stretch>
        </p:blipFill>
        <p:spPr bwMode="auto">
          <a:xfrm>
            <a:off x="6400800" y="2590800"/>
            <a:ext cx="2266950" cy="2752725"/>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Betzalel 31:1</a:t>
            </a:r>
          </a:p>
          <a:p>
            <a:r>
              <a:rPr lang="es-CO" sz="2200" dirty="0" smtClean="0"/>
              <a:t>Nuestros Sabios enseñan que Betzalel conocía el arte de combinar las letras con las que los Cielos y la tierra fueron formados y que poseía el nivel de sabiduría similar en cuanto a su característica creativa a la que Dios empleó para crear al mundo. (Berajot 55a).</a:t>
            </a:r>
          </a:p>
          <a:p>
            <a:r>
              <a:rPr lang="es-CO" sz="2200" dirty="0" smtClean="0"/>
              <a:t>Rambán señala que el Tabernáculo era un microcosmos del universo mismo y sus componentes simbolizaban las dimensiones fundamentales de la Creación.</a:t>
            </a:r>
          </a:p>
        </p:txBody>
      </p:sp>
      <p:pic>
        <p:nvPicPr>
          <p:cNvPr id="12290" name="Picture 2" descr="http://3.bp.blogspot.com/-Y5xSUr6suWc/T2UWFiRw2cI/AAAAAAAADB4/1R3vnErODRc/s1600/bezalel+and+ohaliav.jpg"/>
          <p:cNvPicPr>
            <a:picLocks noChangeAspect="1" noChangeArrowheads="1"/>
          </p:cNvPicPr>
          <p:nvPr/>
        </p:nvPicPr>
        <p:blipFill>
          <a:blip r:embed="rId4" cstate="print"/>
          <a:srcRect/>
          <a:stretch>
            <a:fillRect/>
          </a:stretch>
        </p:blipFill>
        <p:spPr bwMode="auto">
          <a:xfrm>
            <a:off x="5867400" y="2743201"/>
            <a:ext cx="3028950" cy="2267386"/>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Las Tablas 31:18</a:t>
            </a:r>
          </a:p>
          <a:p>
            <a:r>
              <a:rPr lang="es-CO" sz="2100" dirty="0" smtClean="0"/>
              <a:t>Dios termina de darle instrucciones a Moisés sobre el Tabernáculo y el servicio de los Kohanim y le entrega las dos Tablas escritas con el Dedo de Dios.</a:t>
            </a:r>
          </a:p>
          <a:p>
            <a:r>
              <a:rPr lang="es-CO" sz="2100" dirty="0" smtClean="0"/>
              <a:t>Rashí y otros Sabios sostienen que estos mandamientos fueron dados el Día siguiente a Yom Kipur, mas de 3 meses después de haber sido entregados los 10 Mandamientos.</a:t>
            </a:r>
          </a:p>
          <a:p>
            <a:r>
              <a:rPr lang="es-CO" sz="2100" dirty="0" smtClean="0"/>
              <a:t>Rambán sostiene que fue durante los 40 días en la Montaña pero su demora en decirlo al Pueblo se debió al pecado del Becerro de Oro.</a:t>
            </a:r>
          </a:p>
        </p:txBody>
      </p:sp>
      <p:pic>
        <p:nvPicPr>
          <p:cNvPr id="10242" name="Picture 2" descr="http://usercontent1.hubimg.com/4167346_f248.jpg"/>
          <p:cNvPicPr>
            <a:picLocks noChangeAspect="1" noChangeArrowheads="1"/>
          </p:cNvPicPr>
          <p:nvPr/>
        </p:nvPicPr>
        <p:blipFill>
          <a:blip r:embed="rId4" cstate="print"/>
          <a:srcRect/>
          <a:stretch>
            <a:fillRect/>
          </a:stretch>
        </p:blipFill>
        <p:spPr bwMode="auto">
          <a:xfrm>
            <a:off x="6172200" y="2971800"/>
            <a:ext cx="2362200" cy="1876425"/>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Las Tablas 31:18</a:t>
            </a:r>
          </a:p>
          <a:p>
            <a:r>
              <a:rPr lang="en-US" sz="2400" i="1" dirty="0" err="1" smtClean="0"/>
              <a:t>Vayiten</a:t>
            </a:r>
            <a:r>
              <a:rPr lang="en-US" sz="2400" i="1" dirty="0" smtClean="0"/>
              <a:t> el-Moshe </a:t>
            </a:r>
            <a:r>
              <a:rPr lang="en-US" sz="2400" i="1" dirty="0" err="1" smtClean="0"/>
              <a:t>kejaloto</a:t>
            </a:r>
            <a:r>
              <a:rPr lang="en-US" sz="2400" i="1" dirty="0" smtClean="0"/>
              <a:t> </a:t>
            </a:r>
            <a:r>
              <a:rPr lang="en-US" sz="2400" i="1" dirty="0" err="1" smtClean="0"/>
              <a:t>ledaber</a:t>
            </a:r>
            <a:r>
              <a:rPr lang="en-US" sz="2400" i="1" dirty="0" smtClean="0"/>
              <a:t> </a:t>
            </a:r>
            <a:r>
              <a:rPr lang="en-US" sz="2400" i="1" dirty="0" err="1" smtClean="0"/>
              <a:t>ito</a:t>
            </a:r>
            <a:r>
              <a:rPr lang="en-US" sz="2400" i="1" dirty="0" smtClean="0"/>
              <a:t> </a:t>
            </a:r>
            <a:r>
              <a:rPr lang="en-US" sz="2400" i="1" dirty="0" err="1" smtClean="0"/>
              <a:t>bejar</a:t>
            </a:r>
            <a:r>
              <a:rPr lang="en-US" sz="2400" i="1" dirty="0" smtClean="0"/>
              <a:t> Sinay </a:t>
            </a:r>
            <a:r>
              <a:rPr lang="en-US" sz="2400" i="1" dirty="0" err="1" smtClean="0"/>
              <a:t>shney</a:t>
            </a:r>
            <a:r>
              <a:rPr lang="en-US" sz="2400" i="1" dirty="0" smtClean="0"/>
              <a:t> lujot </a:t>
            </a:r>
            <a:r>
              <a:rPr lang="en-US" sz="2400" i="1" dirty="0" err="1" smtClean="0"/>
              <a:t>ha'edut</a:t>
            </a:r>
            <a:r>
              <a:rPr lang="en-US" sz="2400" i="1" dirty="0" smtClean="0"/>
              <a:t> lujot even </a:t>
            </a:r>
            <a:r>
              <a:rPr lang="en-US" sz="2400" i="1" dirty="0" err="1" smtClean="0"/>
              <a:t>ktuvim</a:t>
            </a:r>
            <a:r>
              <a:rPr lang="en-US" sz="2400" i="1" dirty="0" smtClean="0"/>
              <a:t> </a:t>
            </a:r>
            <a:r>
              <a:rPr lang="en-US" sz="2400" i="1" dirty="0" err="1" smtClean="0"/>
              <a:t>be'etsba</a:t>
            </a:r>
            <a:r>
              <a:rPr lang="en-US" sz="2400" i="1" dirty="0" smtClean="0"/>
              <a:t> Elohim.</a:t>
            </a:r>
          </a:p>
          <a:p>
            <a:r>
              <a:rPr lang="he-IL" sz="2400" dirty="0" smtClean="0"/>
              <a:t>הָעֵדֻ֑ת</a:t>
            </a:r>
            <a:r>
              <a:rPr lang="es-CO" sz="2400" dirty="0" smtClean="0"/>
              <a:t> </a:t>
            </a:r>
            <a:r>
              <a:rPr lang="he-IL" sz="2400" dirty="0" smtClean="0"/>
              <a:t>לֻחֹ֣ת</a:t>
            </a:r>
            <a:r>
              <a:rPr lang="es-CO" sz="2400" dirty="0" smtClean="0"/>
              <a:t>  </a:t>
            </a:r>
            <a:r>
              <a:rPr lang="he-IL" sz="2400" dirty="0" smtClean="0"/>
              <a:t>שְׁנֵ֖י</a:t>
            </a:r>
            <a:endParaRPr lang="es-CO" sz="2400" dirty="0" smtClean="0"/>
          </a:p>
          <a:p>
            <a:r>
              <a:rPr lang="es-CO" sz="2400" dirty="0" smtClean="0"/>
              <a:t>No está escrito </a:t>
            </a:r>
            <a:r>
              <a:rPr lang="he-IL" sz="2400" dirty="0" smtClean="0"/>
              <a:t>לֻחוֹת</a:t>
            </a:r>
            <a:r>
              <a:rPr lang="es-CO" sz="2400" dirty="0" smtClean="0"/>
              <a:t> Lujot -con la Vav</a:t>
            </a:r>
          </a:p>
          <a:p>
            <a:r>
              <a:rPr lang="es-CO" sz="2400" dirty="0" smtClean="0"/>
              <a:t>La palabra puede ser leída como si estuviese en singular </a:t>
            </a:r>
            <a:r>
              <a:rPr lang="he-IL" sz="2400" dirty="0" smtClean="0"/>
              <a:t>לֻחַת</a:t>
            </a:r>
            <a:r>
              <a:rPr lang="es-CO" sz="2400" dirty="0" smtClean="0"/>
              <a:t> –</a:t>
            </a:r>
            <a:r>
              <a:rPr lang="es-CO" sz="2400" dirty="0" err="1" smtClean="0"/>
              <a:t>Lujat</a:t>
            </a:r>
            <a:r>
              <a:rPr lang="es-CO" sz="2400" dirty="0" smtClean="0"/>
              <a:t>: Tabla de la Ley, lo que enseña que ambas eran de igual tamaño.</a:t>
            </a:r>
          </a:p>
          <a:p>
            <a:r>
              <a:rPr lang="es-CO" sz="2400" dirty="0" smtClean="0"/>
              <a:t>Todo Testimonio debe ser rendido por 2 Testigos.**</a:t>
            </a:r>
          </a:p>
        </p:txBody>
      </p:sp>
      <p:pic>
        <p:nvPicPr>
          <p:cNvPr id="8194" name="Picture 2" descr="Moses Receiving the Ten Commandments from the Lord"/>
          <p:cNvPicPr>
            <a:picLocks noChangeAspect="1" noChangeArrowheads="1"/>
          </p:cNvPicPr>
          <p:nvPr/>
        </p:nvPicPr>
        <p:blipFill>
          <a:blip r:embed="rId4" cstate="print"/>
          <a:srcRect/>
          <a:stretch>
            <a:fillRect/>
          </a:stretch>
        </p:blipFill>
        <p:spPr bwMode="auto">
          <a:xfrm>
            <a:off x="6248400" y="2286000"/>
            <a:ext cx="2381250" cy="3048001"/>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Se había demorado 32:1</a:t>
            </a:r>
          </a:p>
          <a:p>
            <a:r>
              <a:rPr lang="es-CO" sz="2400" dirty="0" smtClean="0"/>
              <a:t>Dicen nuestros Sabios que todo fue un error de cálculo.</a:t>
            </a:r>
          </a:p>
          <a:p>
            <a:r>
              <a:rPr lang="es-CO" sz="2400" dirty="0" smtClean="0"/>
              <a:t>Moisés ascendió el 7 de Siván diciendo que estaría 40 días y regresaría en la mañana.</a:t>
            </a:r>
          </a:p>
          <a:p>
            <a:r>
              <a:rPr lang="es-CO" sz="2400" dirty="0" smtClean="0"/>
              <a:t>Moshé quiso decir que estaría ausente 40 días y 40 noches y regresaría el 17 de Tamuz y al llegar el mediodía del 16 la gente se asustó. **</a:t>
            </a:r>
          </a:p>
        </p:txBody>
      </p:sp>
      <p:pic>
        <p:nvPicPr>
          <p:cNvPr id="6146" name="Picture 2" descr="Moses Receiving the Ten Commandments from the Lord"/>
          <p:cNvPicPr>
            <a:picLocks noChangeAspect="1" noChangeArrowheads="1"/>
          </p:cNvPicPr>
          <p:nvPr/>
        </p:nvPicPr>
        <p:blipFill>
          <a:blip r:embed="rId4" cstate="print"/>
          <a:srcRect/>
          <a:stretch>
            <a:fillRect/>
          </a:stretch>
        </p:blipFill>
        <p:spPr bwMode="auto">
          <a:xfrm>
            <a:off x="6324600" y="2286000"/>
            <a:ext cx="2381250" cy="3048001"/>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Becerro de fundición 32:4</a:t>
            </a:r>
          </a:p>
          <a:p>
            <a:r>
              <a:rPr lang="es-CO" sz="2400" dirty="0" smtClean="0"/>
              <a:t>La razón por la cual los hechiceros de Erev Rav escogieron de hacer un ídolo en forma de becerro fue porque el significado espiritual que esta imagen representa corresponde con el significado rojizo del oro,, cuyo color se asemeja al de la sangre.</a:t>
            </a:r>
          </a:p>
          <a:p>
            <a:r>
              <a:rPr lang="es-CO" sz="2400" dirty="0" smtClean="0"/>
              <a:t>Su propósito era hacer que la materia y la forma del ídolo se correspondieran entre sí y de este modo, tener mas éxito en el cometido.</a:t>
            </a:r>
          </a:p>
        </p:txBody>
      </p:sp>
      <p:pic>
        <p:nvPicPr>
          <p:cNvPr id="2" name="Picture 2" descr="http://media.liveauctiongroup.net/i/13256/13427615_1.jpg?v=8CF3C9738EA3290"/>
          <p:cNvPicPr>
            <a:picLocks noChangeAspect="1" noChangeArrowheads="1"/>
          </p:cNvPicPr>
          <p:nvPr/>
        </p:nvPicPr>
        <p:blipFill>
          <a:blip r:embed="rId4" cstate="print"/>
          <a:srcRect/>
          <a:stretch>
            <a:fillRect/>
          </a:stretch>
        </p:blipFill>
        <p:spPr bwMode="auto">
          <a:xfrm>
            <a:off x="6019800" y="3048000"/>
            <a:ext cx="2837233" cy="21336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Festividad a Hashem 32:5</a:t>
            </a:r>
          </a:p>
          <a:p>
            <a:r>
              <a:rPr lang="es-CO" sz="2400" dirty="0" smtClean="0"/>
              <a:t>Aharón trata de ganar tiempo.</a:t>
            </a:r>
          </a:p>
          <a:p>
            <a:r>
              <a:rPr lang="es-CO" sz="2400" dirty="0" smtClean="0"/>
              <a:t>Edifica un altar para realizar una festividad religiosa al día siguiente esperando que el entusiasmo de la gente llegara al clímax y dar lugar a que Moshé bajara del Monte.</a:t>
            </a:r>
          </a:p>
          <a:p>
            <a:r>
              <a:rPr lang="es-CO" sz="2400" dirty="0" smtClean="0"/>
              <a:t>Aharón especificó que la festividad sería para Hashem, no para el Becerro, ya que su intención era que al regresar Moisés se hiciera una gran celebración.</a:t>
            </a:r>
          </a:p>
        </p:txBody>
      </p:sp>
      <p:pic>
        <p:nvPicPr>
          <p:cNvPr id="117762" name="Picture 2" descr="http://ivarfjeld.files.wordpress.com/2012/03/gold.jpg"/>
          <p:cNvPicPr>
            <a:picLocks noChangeAspect="1" noChangeArrowheads="1"/>
          </p:cNvPicPr>
          <p:nvPr/>
        </p:nvPicPr>
        <p:blipFill>
          <a:blip r:embed="rId4" cstate="print"/>
          <a:srcRect/>
          <a:stretch>
            <a:fillRect/>
          </a:stretch>
        </p:blipFill>
        <p:spPr bwMode="auto">
          <a:xfrm>
            <a:off x="6019800" y="2286000"/>
            <a:ext cx="2790825" cy="232303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Festejo libertino 32:6</a:t>
            </a:r>
          </a:p>
          <a:p>
            <a:r>
              <a:rPr lang="en-US" sz="2400" dirty="0" err="1" smtClean="0"/>
              <a:t>Vayashkimu</a:t>
            </a:r>
            <a:r>
              <a:rPr lang="en-US" sz="2400" dirty="0" smtClean="0"/>
              <a:t> </a:t>
            </a:r>
            <a:r>
              <a:rPr lang="en-US" sz="2400" dirty="0" err="1" smtClean="0"/>
              <a:t>mimajarat</a:t>
            </a:r>
            <a:r>
              <a:rPr lang="en-US" sz="2400" dirty="0" smtClean="0"/>
              <a:t> </a:t>
            </a:r>
            <a:r>
              <a:rPr lang="en-US" sz="2400" dirty="0" err="1" smtClean="0"/>
              <a:t>vaya'alu</a:t>
            </a:r>
            <a:r>
              <a:rPr lang="en-US" sz="2400" dirty="0" smtClean="0"/>
              <a:t> </a:t>
            </a:r>
            <a:r>
              <a:rPr lang="en-US" sz="2400" dirty="0" err="1" smtClean="0"/>
              <a:t>olot</a:t>
            </a:r>
            <a:r>
              <a:rPr lang="en-US" sz="2400" dirty="0" smtClean="0"/>
              <a:t> </a:t>
            </a:r>
            <a:r>
              <a:rPr lang="en-US" sz="2400" dirty="0" err="1" smtClean="0"/>
              <a:t>vayagishu</a:t>
            </a:r>
            <a:r>
              <a:rPr lang="en-US" sz="2400" dirty="0" smtClean="0"/>
              <a:t> </a:t>
            </a:r>
            <a:r>
              <a:rPr lang="en-US" sz="2400" dirty="0" err="1" smtClean="0"/>
              <a:t>shlamim</a:t>
            </a:r>
            <a:r>
              <a:rPr lang="en-US" sz="2400" dirty="0" smtClean="0"/>
              <a:t> </a:t>
            </a:r>
            <a:r>
              <a:rPr lang="en-US" sz="2400" dirty="0" err="1" smtClean="0"/>
              <a:t>vayeshev</a:t>
            </a:r>
            <a:r>
              <a:rPr lang="en-US" sz="2400" dirty="0" smtClean="0"/>
              <a:t> </a:t>
            </a:r>
            <a:r>
              <a:rPr lang="en-US" sz="2400" dirty="0" err="1" smtClean="0"/>
              <a:t>ha'am</a:t>
            </a:r>
            <a:r>
              <a:rPr lang="en-US" sz="2400" dirty="0" smtClean="0"/>
              <a:t> </a:t>
            </a:r>
            <a:r>
              <a:rPr lang="en-US" sz="2400" dirty="0" err="1" smtClean="0"/>
              <a:t>le'ekol</a:t>
            </a:r>
            <a:r>
              <a:rPr lang="en-US" sz="2400" dirty="0" smtClean="0"/>
              <a:t> </a:t>
            </a:r>
            <a:r>
              <a:rPr lang="en-US" sz="2400" dirty="0" err="1" smtClean="0"/>
              <a:t>veshato</a:t>
            </a:r>
            <a:r>
              <a:rPr lang="en-US" sz="2400" dirty="0" smtClean="0"/>
              <a:t> </a:t>
            </a:r>
            <a:r>
              <a:rPr lang="en-US" sz="2400" dirty="0" err="1" smtClean="0"/>
              <a:t>vayakumu</a:t>
            </a:r>
            <a:r>
              <a:rPr lang="en-US" sz="2400" dirty="0" smtClean="0"/>
              <a:t> </a:t>
            </a:r>
            <a:r>
              <a:rPr lang="en-US" sz="2400" dirty="0" err="1" smtClean="0"/>
              <a:t>letsajek</a:t>
            </a:r>
            <a:r>
              <a:rPr lang="en-US" sz="2400" dirty="0" smtClean="0"/>
              <a:t>.</a:t>
            </a:r>
          </a:p>
          <a:p>
            <a:r>
              <a:rPr lang="he-IL" sz="2400" dirty="0" smtClean="0"/>
              <a:t>לְצַחֵֽק</a:t>
            </a:r>
            <a:r>
              <a:rPr lang="es-CO" sz="2400" dirty="0" smtClean="0"/>
              <a:t> – </a:t>
            </a:r>
            <a:r>
              <a:rPr lang="es-CO" sz="2400" b="1" i="1" dirty="0" err="1" smtClean="0"/>
              <a:t>Letzajek</a:t>
            </a:r>
            <a:r>
              <a:rPr lang="es-CO" sz="2400" dirty="0" smtClean="0"/>
              <a:t> –El término se podría entender como “a jugar”, pero implica los 3 pecados capitales: idolatría, adulterio y asesinato. Además de adorar al Becerro cometieron actos inmorales y asesinaron a </a:t>
            </a:r>
            <a:r>
              <a:rPr lang="es-CO" sz="2400" dirty="0" err="1" smtClean="0"/>
              <a:t>Jur</a:t>
            </a:r>
            <a:r>
              <a:rPr lang="es-CO" sz="2400" dirty="0" smtClean="0"/>
              <a:t> –miembro de la Tribu de Yehudá-, quien había intentado refrenarlos.</a:t>
            </a:r>
          </a:p>
        </p:txBody>
      </p:sp>
      <p:pic>
        <p:nvPicPr>
          <p:cNvPr id="2050" name="Picture 2" descr="https://upload.wikimedia.org/wikipedia/commons/thumb/9/9b/VictoryOLord.JPG/220px-VictoryOLord.JPG"/>
          <p:cNvPicPr>
            <a:picLocks noChangeAspect="1" noChangeArrowheads="1"/>
          </p:cNvPicPr>
          <p:nvPr/>
        </p:nvPicPr>
        <p:blipFill>
          <a:blip r:embed="rId4" cstate="print"/>
          <a:srcRect/>
          <a:stretch>
            <a:fillRect/>
          </a:stretch>
        </p:blipFill>
        <p:spPr bwMode="auto">
          <a:xfrm>
            <a:off x="6400800" y="2362200"/>
            <a:ext cx="2095500" cy="2933701"/>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Mi ángel irá delante de ti 32:34</a:t>
            </a:r>
          </a:p>
          <a:p>
            <a:r>
              <a:rPr lang="es-CO" sz="2400" dirty="0" smtClean="0"/>
              <a:t>Dice Rashí, pero no Yo.</a:t>
            </a:r>
          </a:p>
          <a:p>
            <a:r>
              <a:rPr lang="es-CO" sz="2400" dirty="0" smtClean="0"/>
              <a:t>Al suplicarle a Dios que perdonase al pueblo, Dios le responde que eso no puede ser, “todo aquel que ha pecado contra Mí lo borraré de Mi Libro”.</a:t>
            </a:r>
          </a:p>
          <a:p>
            <a:r>
              <a:rPr lang="es-CO" sz="2400" dirty="0" smtClean="0"/>
              <a:t>No era posible borrar los efectos.</a:t>
            </a:r>
          </a:p>
          <a:p>
            <a:r>
              <a:rPr lang="es-CO" sz="2400" dirty="0" smtClean="0"/>
              <a:t>Moshé continuaría conduciéndolos hasta Eretz Israel, pero en vez de que la Presencia de dios les acompañara directamente, ahora los iba a acompañar Su ángel. **</a:t>
            </a:r>
          </a:p>
        </p:txBody>
      </p:sp>
      <p:pic>
        <p:nvPicPr>
          <p:cNvPr id="2050" name="Picture 2" descr="https://upload.wikimedia.org/wikipedia/commons/thumb/9/9b/VictoryOLord.JPG/220px-VictoryOLord.JPG"/>
          <p:cNvPicPr>
            <a:picLocks noChangeAspect="1" noChangeArrowheads="1"/>
          </p:cNvPicPr>
          <p:nvPr/>
        </p:nvPicPr>
        <p:blipFill>
          <a:blip r:embed="rId4" cstate="print"/>
          <a:srcRect/>
          <a:stretch>
            <a:fillRect/>
          </a:stretch>
        </p:blipFill>
        <p:spPr bwMode="auto">
          <a:xfrm>
            <a:off x="6400800" y="2362200"/>
            <a:ext cx="2095500" cy="2933701"/>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16 Adar I 5776– Febrero 25,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102531</TotalTime>
  <Words>1300</Words>
  <Application>Microsoft Office PowerPoint</Application>
  <PresentationFormat>Presentación en pantalla (4:3)</PresentationFormat>
  <Paragraphs>142</Paragraphs>
  <Slides>24</Slides>
  <Notes>22</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2904</cp:revision>
  <dcterms:created xsi:type="dcterms:W3CDTF">2013-10-13T19:31:46Z</dcterms:created>
  <dcterms:modified xsi:type="dcterms:W3CDTF">2016-02-26T17:00:30Z</dcterms:modified>
</cp:coreProperties>
</file>