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1269" r:id="rId3"/>
    <p:sldId id="1437" r:id="rId4"/>
    <p:sldId id="1438" r:id="rId5"/>
    <p:sldId id="1439" r:id="rId6"/>
    <p:sldId id="1440" r:id="rId7"/>
    <p:sldId id="1463" r:id="rId8"/>
    <p:sldId id="1464" r:id="rId9"/>
    <p:sldId id="1465" r:id="rId10"/>
    <p:sldId id="1462" r:id="rId11"/>
    <p:sldId id="1441" r:id="rId12"/>
    <p:sldId id="1442" r:id="rId13"/>
    <p:sldId id="1443" r:id="rId14"/>
    <p:sldId id="1444" r:id="rId15"/>
    <p:sldId id="1445" r:id="rId16"/>
    <p:sldId id="1446" r:id="rId17"/>
    <p:sldId id="1447" r:id="rId18"/>
    <p:sldId id="1448" r:id="rId19"/>
    <p:sldId id="1449" r:id="rId20"/>
    <p:sldId id="1450" r:id="rId21"/>
    <p:sldId id="1451" r:id="rId22"/>
    <p:sldId id="1452" r:id="rId23"/>
    <p:sldId id="1453" r:id="rId24"/>
    <p:sldId id="1454" r:id="rId25"/>
    <p:sldId id="1455" r:id="rId26"/>
    <p:sldId id="1456" r:id="rId27"/>
    <p:sldId id="1457" r:id="rId28"/>
    <p:sldId id="1458" r:id="rId29"/>
    <p:sldId id="1459" r:id="rId30"/>
    <p:sldId id="1460" r:id="rId31"/>
    <p:sldId id="1461" r:id="rId32"/>
    <p:sldId id="292"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734" y="-29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shalomhaverim.org/Aliyot/aliyot_shemot_pekude.htm"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shalomhaverim.org/Aliyot/aliyot_shemot_pekude.htm"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www.shalomhaverim.org/Aliyot/aliyot_shemot_pekude.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shalomhaverim.org/Aliyot/aliyot_shemot_pekude.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ble.ort.org/webmedia/t2/3911.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bible.ort.org/webmedia/t2/3927.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bible.ort.org/webmedia/t2/4002.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bible.ort.org/webmedia/t2/4017.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bible.ort.org/webmedia/t2/4035.r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Pekudé</a:t>
            </a:r>
          </a:p>
          <a:p>
            <a:pPr algn="ctr">
              <a:lnSpc>
                <a:spcPct val="90000"/>
              </a:lnSpc>
            </a:pPr>
            <a:r>
              <a:rPr lang="es-CO" sz="3200" dirty="0" smtClean="0">
                <a:solidFill>
                  <a:srgbClr val="000000"/>
                </a:solidFill>
                <a:latin typeface="Calibri" pitchFamily="34" charset="0"/>
              </a:rPr>
              <a:t>Significado Oculto del Mishkán</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4274" name="Picture 2" descr="http://www.hebrew4christians.com/Scripture/Parashah/Summaries/Terumah/mishkanfurnishings22.jpg"/>
          <p:cNvPicPr>
            <a:picLocks noChangeAspect="1" noChangeArrowheads="1"/>
          </p:cNvPicPr>
          <p:nvPr/>
        </p:nvPicPr>
        <p:blipFill>
          <a:blip r:embed="rId4" cstate="print"/>
          <a:srcRect/>
          <a:stretch>
            <a:fillRect/>
          </a:stretch>
        </p:blipFill>
        <p:spPr bwMode="auto">
          <a:xfrm>
            <a:off x="5410200" y="2209800"/>
            <a:ext cx="3409950" cy="3714751"/>
          </a:xfrm>
          <a:prstGeom prst="rect">
            <a:avLst/>
          </a:prstGeom>
          <a:noFill/>
        </p:spPr>
      </p:pic>
      <p:sp>
        <p:nvSpPr>
          <p:cNvPr id="4101" name="Content Placeholder 2"/>
          <p:cNvSpPr txBox="1">
            <a:spLocks noGrp="1"/>
          </p:cNvSpPr>
          <p:nvPr>
            <p:ph idx="1"/>
          </p:nvPr>
        </p:nvSpPr>
        <p:spPr>
          <a:xfrm>
            <a:off x="381000" y="1600200"/>
            <a:ext cx="5562600" cy="4800600"/>
          </a:xfrm>
        </p:spPr>
        <p:txBody>
          <a:bodyPr/>
          <a:lstStyle/>
          <a:p>
            <a:r>
              <a:rPr lang="es-CO" sz="2400" b="1" dirty="0" smtClean="0"/>
              <a:t>Shemot </a:t>
            </a:r>
            <a:r>
              <a:rPr lang="es-CO" sz="2400" b="1" dirty="0" smtClean="0"/>
              <a:t>Pekudé– </a:t>
            </a:r>
            <a:r>
              <a:rPr lang="es-CO" sz="2400" b="1" i="1" dirty="0" smtClean="0"/>
              <a:t>Éxodo – Capítulo </a:t>
            </a:r>
            <a:r>
              <a:rPr lang="es-CO" sz="2400" b="1" u="sng" dirty="0" smtClean="0">
                <a:hlinkClick r:id="rId5"/>
              </a:rPr>
              <a:t>38:21 al 40:38</a:t>
            </a:r>
            <a:endParaRPr lang="es-CO" sz="2400" b="1" dirty="0" smtClean="0"/>
          </a:p>
          <a:p>
            <a:r>
              <a:rPr lang="es-CO" sz="2400" b="1" dirty="0" smtClean="0"/>
              <a:t> RESÚMEN</a:t>
            </a:r>
          </a:p>
          <a:p>
            <a:r>
              <a:rPr lang="es-CO" sz="2400" dirty="0" smtClean="0"/>
              <a:t/>
            </a:r>
            <a:br>
              <a:rPr lang="es-CO" sz="2400" dirty="0" smtClean="0"/>
            </a:br>
            <a:r>
              <a:rPr lang="es-CO" sz="2400" dirty="0" smtClean="0"/>
              <a:t>El Libro de Shemot concluye con la Parashá Pekudé. </a:t>
            </a:r>
          </a:p>
          <a:p>
            <a:r>
              <a:rPr lang="es-CO" sz="2400" dirty="0" smtClean="0"/>
              <a:t>Después de terminar todas las diferentes partes, vasijas y ropas usadas en el Mishkán, Moshé hace un recuento y enumeración completa de todas las contribuciones y de todas las ropas y vasijas que se confeccionaron.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 name="Picture 2" descr="http://www.torahinmotion.org/sites/torahinmotion.org/files/styles/blog_image_full/public/59mishkan.jpg?itok=2cgs-n77"/>
          <p:cNvPicPr>
            <a:picLocks noChangeAspect="1" noChangeArrowheads="1"/>
          </p:cNvPicPr>
          <p:nvPr/>
        </p:nvPicPr>
        <p:blipFill>
          <a:blip r:embed="rId4" cstate="print"/>
          <a:srcRect/>
          <a:stretch>
            <a:fillRect/>
          </a:stretch>
        </p:blipFill>
        <p:spPr bwMode="auto">
          <a:xfrm>
            <a:off x="4876800" y="3124200"/>
            <a:ext cx="4089967" cy="2667000"/>
          </a:xfrm>
          <a:prstGeom prst="rect">
            <a:avLst/>
          </a:prstGeom>
          <a:noFill/>
        </p:spPr>
      </p:pic>
      <p:sp>
        <p:nvSpPr>
          <p:cNvPr id="4101" name="Content Placeholder 2"/>
          <p:cNvSpPr txBox="1">
            <a:spLocks noGrp="1"/>
          </p:cNvSpPr>
          <p:nvPr>
            <p:ph idx="1"/>
          </p:nvPr>
        </p:nvSpPr>
        <p:spPr>
          <a:xfrm>
            <a:off x="381000" y="1600200"/>
            <a:ext cx="5562600" cy="4800600"/>
          </a:xfrm>
        </p:spPr>
        <p:txBody>
          <a:bodyPr/>
          <a:lstStyle/>
          <a:p>
            <a:r>
              <a:rPr lang="es-CO" sz="2400" b="1" dirty="0" smtClean="0"/>
              <a:t>Shemot </a:t>
            </a:r>
            <a:r>
              <a:rPr lang="es-CO" sz="2400" b="1" dirty="0" smtClean="0"/>
              <a:t>Pekudé– </a:t>
            </a:r>
            <a:r>
              <a:rPr lang="es-CO" sz="2400" b="1" i="1" dirty="0" smtClean="0"/>
              <a:t>Éxodo – Capítulo </a:t>
            </a:r>
            <a:r>
              <a:rPr lang="es-CO" sz="2400" b="1" u="sng" dirty="0" smtClean="0">
                <a:hlinkClick r:id="rId5"/>
              </a:rPr>
              <a:t>38:21 al 40:38</a:t>
            </a:r>
            <a:endParaRPr lang="es-CO" sz="2400" b="1" dirty="0" smtClean="0"/>
          </a:p>
          <a:p>
            <a:r>
              <a:rPr lang="es-CO" sz="2400" dirty="0" smtClean="0"/>
              <a:t>Los israelitas le traen todas las donaciones a Moshé. </a:t>
            </a:r>
          </a:p>
          <a:p>
            <a:r>
              <a:rPr lang="es-CO" sz="2400" dirty="0" smtClean="0"/>
              <a:t>El inspecciona todo el trabajo y advierte que todo fue hecho de acuerdo con las especificaciones de Dios. Moshé bendice al pueblo. </a:t>
            </a:r>
          </a:p>
          <a:p>
            <a:r>
              <a:rPr lang="es-CO" sz="2400" dirty="0" smtClean="0"/>
              <a:t>Dios habla con Moshé y le dice que el Mishkán debe ser establecido el primer día del primer mes, Nisán.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a:t>
            </a:r>
            <a:r>
              <a:rPr lang="es-CO" sz="2400" b="1" dirty="0" smtClean="0"/>
              <a:t>Pekudé– </a:t>
            </a:r>
            <a:r>
              <a:rPr lang="es-CO" sz="2400" b="1" i="1" dirty="0" smtClean="0"/>
              <a:t>Éxodo – Capítulo </a:t>
            </a:r>
            <a:r>
              <a:rPr lang="es-CO" sz="2400" b="1" u="sng" dirty="0" smtClean="0">
                <a:hlinkClick r:id="rId4"/>
              </a:rPr>
              <a:t>38:21 al 40:38</a:t>
            </a:r>
            <a:endParaRPr lang="es-CO" sz="2400" b="1" dirty="0" smtClean="0"/>
          </a:p>
          <a:p>
            <a:r>
              <a:rPr lang="es-CO" sz="2400" dirty="0" smtClean="0"/>
              <a:t>También le explica a Moshé el orden en que se debe montar el Mishkán y todos sus implementos. </a:t>
            </a:r>
          </a:p>
          <a:p>
            <a:r>
              <a:rPr lang="es-CO" sz="2400" dirty="0" smtClean="0"/>
              <a:t>Moshé cumple con el mandato del modo prescripto. </a:t>
            </a:r>
          </a:p>
          <a:p>
            <a:r>
              <a:rPr lang="es-CO" sz="2400" dirty="0" smtClean="0"/>
              <a:t>Cuando el Mishkán por fin queda listo, con todos los implementos en los lugares correspondientes, desciende una nube sobre el Mishkán, seña de que la gloria de Dios se posa sobre él. </a:t>
            </a:r>
          </a:p>
        </p:txBody>
      </p:sp>
      <p:pic>
        <p:nvPicPr>
          <p:cNvPr id="10" name="Picture 2" descr="http://4.bp.blogspot.com/-5I31btXc8x4/URaL1NvEREI/AAAAAAAAAto/irNkBbIKRPE/s1600/ark_2.jpg"/>
          <p:cNvPicPr>
            <a:picLocks noChangeAspect="1" noChangeArrowheads="1"/>
          </p:cNvPicPr>
          <p:nvPr/>
        </p:nvPicPr>
        <p:blipFill>
          <a:blip r:embed="rId5" cstate="print"/>
          <a:srcRect/>
          <a:stretch>
            <a:fillRect/>
          </a:stretch>
        </p:blipFill>
        <p:spPr bwMode="auto">
          <a:xfrm>
            <a:off x="6400800" y="3124200"/>
            <a:ext cx="2324029" cy="25146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a:t>
            </a:r>
            <a:r>
              <a:rPr lang="es-CO" sz="2400" b="1" dirty="0" smtClean="0"/>
              <a:t>Pekudé– </a:t>
            </a:r>
            <a:r>
              <a:rPr lang="es-CO" sz="2400" b="1" i="1" dirty="0" smtClean="0"/>
              <a:t>Éxodo – Capítulo </a:t>
            </a:r>
            <a:r>
              <a:rPr lang="es-CO" sz="2400" b="1" u="sng" dirty="0" smtClean="0">
                <a:hlinkClick r:id="rId4"/>
              </a:rPr>
              <a:t>38:21 al 40:38</a:t>
            </a:r>
            <a:endParaRPr lang="es-CO" sz="2400" b="1" dirty="0" smtClean="0"/>
          </a:p>
          <a:p>
            <a:r>
              <a:rPr lang="es-CO" sz="2400" dirty="0" smtClean="0"/>
              <a:t>Cada vez que la nube se aleja del Mishkán, los israelitas van tras ella. </a:t>
            </a:r>
          </a:p>
          <a:p>
            <a:r>
              <a:rPr lang="es-CO" sz="2400" dirty="0" smtClean="0"/>
              <a:t>De noche, la nube es reemplazada por un pilar de fuego. </a:t>
            </a:r>
            <a:r>
              <a:rPr lang="en-US" sz="2400" dirty="0" smtClean="0"/>
              <a:t/>
            </a:r>
            <a:br>
              <a:rPr lang="en-US" sz="2400" dirty="0" smtClean="0"/>
            </a:br>
            <a:r>
              <a:rPr lang="en-US" sz="2400" dirty="0" smtClean="0"/>
              <a:t> </a:t>
            </a:r>
          </a:p>
          <a:p>
            <a:endParaRPr lang="es-CO" sz="2400" b="1" dirty="0" smtClean="0"/>
          </a:p>
        </p:txBody>
      </p:sp>
      <p:pic>
        <p:nvPicPr>
          <p:cNvPr id="47106" name="Picture 2" descr="https://www.templeinstitute.org/mishkan/levite_encampment-2.jpg"/>
          <p:cNvPicPr>
            <a:picLocks noChangeAspect="1" noChangeArrowheads="1"/>
          </p:cNvPicPr>
          <p:nvPr/>
        </p:nvPicPr>
        <p:blipFill>
          <a:blip r:embed="rId5" cstate="print"/>
          <a:srcRect/>
          <a:stretch>
            <a:fillRect/>
          </a:stretch>
        </p:blipFill>
        <p:spPr bwMode="auto">
          <a:xfrm>
            <a:off x="2286000" y="4267200"/>
            <a:ext cx="4953000" cy="203835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Con la Parashá Pekudé terminamos el Libro de Éxodo.</a:t>
            </a:r>
          </a:p>
          <a:p>
            <a:r>
              <a:rPr lang="es-CO" sz="2400" b="1" dirty="0" smtClean="0"/>
              <a:t>Veiléh Shemot – Y estos son los Nombres de…</a:t>
            </a:r>
          </a:p>
          <a:p>
            <a:r>
              <a:rPr lang="es-CO" sz="2400" b="1" dirty="0" smtClean="0"/>
              <a:t>Dice Rambán: </a:t>
            </a:r>
          </a:p>
          <a:p>
            <a:r>
              <a:rPr lang="es-CO" sz="2400" b="1" dirty="0" smtClean="0"/>
              <a:t>En el Libro de génesis, que es el Libro de la Creación o Sefer </a:t>
            </a:r>
            <a:r>
              <a:rPr lang="es-CO" sz="2400" b="1" dirty="0" smtClean="0"/>
              <a:t>Yetziráh, </a:t>
            </a:r>
            <a:r>
              <a:rPr lang="es-CO" sz="2400" b="1" dirty="0" smtClean="0"/>
              <a:t>la Toráh completa la historia de cómo el mundo fue </a:t>
            </a:r>
            <a:r>
              <a:rPr lang="es-CO" sz="2400" b="1" dirty="0" smtClean="0"/>
              <a:t>traído </a:t>
            </a:r>
            <a:r>
              <a:rPr lang="es-CO" sz="2400" b="1" dirty="0" smtClean="0"/>
              <a:t>de la nada y cómo todo vino a la existencia, </a:t>
            </a:r>
            <a:r>
              <a:rPr lang="es-CO" sz="2400" b="1" dirty="0" smtClean="0"/>
              <a:t>así </a:t>
            </a:r>
            <a:r>
              <a:rPr lang="es-CO" sz="2400" b="1" dirty="0" smtClean="0"/>
              <a:t>como </a:t>
            </a:r>
            <a:r>
              <a:rPr lang="es-CO" sz="2400" b="1" dirty="0" smtClean="0"/>
              <a:t>también, </a:t>
            </a:r>
            <a:r>
              <a:rPr lang="es-CO" sz="2400" b="1" dirty="0" smtClean="0"/>
              <a:t>la historia de todos los eventos que vivieron los Patriarcas, que en cierta manera son  la Creación de la semilla del Pueblo de Israel</a:t>
            </a:r>
            <a:r>
              <a:rPr lang="es-CO" sz="2400" b="1" dirty="0" smtClean="0"/>
              <a:t>.</a:t>
            </a:r>
          </a:p>
          <a:p>
            <a:r>
              <a:rPr lang="es-CO" sz="2400" b="1" dirty="0" smtClean="0"/>
              <a:t>No confundir con el Libro de la Creación Sefer Yetziráh, atribuido Abraham.</a:t>
            </a:r>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El Libro de Shemot cuenta por aparte la historia del primer exilio, que había sido claramente decretado. </a:t>
            </a:r>
            <a:r>
              <a:rPr lang="es-CO" sz="2400" b="1" dirty="0" smtClean="0"/>
              <a:t>Génesis </a:t>
            </a:r>
            <a:r>
              <a:rPr lang="es-CO" sz="2400" b="1" dirty="0" smtClean="0"/>
              <a:t>15:13</a:t>
            </a:r>
          </a:p>
          <a:p>
            <a:r>
              <a:rPr lang="es-CO" sz="2400" b="1" dirty="0" smtClean="0"/>
              <a:t>Y esto porque la Escritura regresa y comienza con los Nombres de aquellos que descendieron a Egipto y los enumera, </a:t>
            </a:r>
            <a:r>
              <a:rPr lang="es-CO" sz="2400" b="1" dirty="0" smtClean="0"/>
              <a:t>así </a:t>
            </a:r>
            <a:r>
              <a:rPr lang="es-CO" sz="2400" b="1" dirty="0" smtClean="0"/>
              <a:t>hayan sido enumerados en el primer Libro </a:t>
            </a:r>
            <a:r>
              <a:rPr lang="es-CO" sz="2400" b="1" dirty="0" smtClean="0"/>
              <a:t>(Génesis </a:t>
            </a:r>
            <a:r>
              <a:rPr lang="es-CO" sz="2400" b="1" dirty="0" smtClean="0"/>
              <a:t>46: 8-27)</a:t>
            </a:r>
          </a:p>
          <a:p>
            <a:r>
              <a:rPr lang="es-CO" sz="2400" b="1" dirty="0" smtClean="0"/>
              <a:t>Y esto es de nuevo recordado porque su descenso a Egipto marcó el comienzo del exilio, porque fue en ese momento cuando todo arrancó.</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Ahora bien, el exilio no termina sino hasta el día en que el Pueblo regrese a su lugar y vuelva a la estatura de sus ancestros.</a:t>
            </a:r>
          </a:p>
          <a:p>
            <a:r>
              <a:rPr lang="es-CO" sz="2400" b="1" dirty="0" smtClean="0"/>
              <a:t>Cuando ellos salieron de Egipto, aunque habían dejado “la casa de servidumbre” ellos todavía se consideraban exilados, debido a que ellos se encontraban en una tierra que no era de ellos, divagando en el Desierto.</a:t>
            </a:r>
          </a:p>
          <a:p>
            <a:r>
              <a:rPr lang="es-CO" sz="2400" b="1" dirty="0" smtClean="0"/>
              <a:t>Pero cuando llegan al Monte Sinaí y construyen el Mishkán, el Eterno causó que Su Shekináh residiera en medio de ellos y en ese momento ellos regresaron a la eminencia de sus ancestros, de quien se dice: “El secreto de Dios estaba sobre sus Tiendas”</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El Midrash dice que ellos mismos eran “la Carroza Divina” siendo entonces cuando el Pueblo es considerado redimido de su exilio.</a:t>
            </a:r>
          </a:p>
          <a:p>
            <a:r>
              <a:rPr lang="es-CO" sz="2400" b="1" dirty="0" smtClean="0"/>
              <a:t>Y es por esto porque el Libro finaliza con la terminación de la construcción del Mishkán y con la Gloria de Dios llenando todo a su alrededor. </a:t>
            </a:r>
            <a:r>
              <a:rPr lang="es-CO" sz="2400" b="1" dirty="0" smtClean="0"/>
              <a:t>(Éxodo </a:t>
            </a:r>
            <a:r>
              <a:rPr lang="es-CO" sz="2400" b="1" dirty="0" smtClean="0"/>
              <a:t>40: 34-38)</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"Y Moshé vio toda la obra (del Mishkán) y he aquí que lo habían hecho tal como había ordenado el Todopoderoso... y </a:t>
            </a:r>
            <a:r>
              <a:rPr lang="es-CO" sz="2400" b="1" dirty="0" smtClean="0"/>
              <a:t>Moshé </a:t>
            </a:r>
            <a:r>
              <a:rPr lang="es-CO" sz="2400" b="1" dirty="0" smtClean="0"/>
              <a:t>los bendijo" (39:43)</a:t>
            </a:r>
            <a:r>
              <a:rPr lang="es-CO" sz="2400" dirty="0" smtClean="0"/>
              <a:t> </a:t>
            </a:r>
            <a:br>
              <a:rPr lang="es-CO" sz="2400" dirty="0" smtClean="0"/>
            </a:br>
            <a:r>
              <a:rPr lang="es-CO" sz="2400" dirty="0" smtClean="0"/>
              <a:t>Rabí </a:t>
            </a:r>
            <a:r>
              <a:rPr lang="es-CO" sz="2400" dirty="0" smtClean="0"/>
              <a:t>Moshé </a:t>
            </a:r>
            <a:r>
              <a:rPr lang="es-CO" sz="2400" dirty="0" smtClean="0"/>
              <a:t>Helfan era un recaudador de fondos de la Yeshiva Telz de la ciudad de Cleveland. </a:t>
            </a:r>
          </a:p>
          <a:p>
            <a:r>
              <a:rPr lang="es-CO" sz="2400" dirty="0" smtClean="0"/>
              <a:t>Uno de sus donantes habituales era un granjero judío que tenía una granja en Pensilvania. </a:t>
            </a:r>
          </a:p>
          <a:p>
            <a:r>
              <a:rPr lang="es-CO" sz="2400" dirty="0" smtClean="0"/>
              <a:t>El granjero solía hacer una pequeña donación anual. Sin embargo, en los años 70, cuando subió el precio del petróleo, el costo de la gasolina que hacía falta para conducir hasta Pensilvania y de regreso era más que el dinero que solía donar el granjero.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Rabí Helfan se encontró en un dilema. </a:t>
            </a:r>
          </a:p>
          <a:p>
            <a:r>
              <a:rPr lang="es-CO" sz="2400" dirty="0" smtClean="0"/>
              <a:t>Por un lado, no podía utilizar los fondos de la Yeshivá para financiar un viaje que sabía que causaría una pérdida.</a:t>
            </a:r>
          </a:p>
          <a:p>
            <a:r>
              <a:rPr lang="es-CO" sz="2400" dirty="0" smtClean="0"/>
              <a:t> Pero, por otro lado, no podía privar al granjero del mérito de hacer su donación. Dijo: "Para el granjero, es un enorme mérito donar para la </a:t>
            </a:r>
            <a:r>
              <a:rPr lang="es-CO" sz="2400" dirty="0" smtClean="0"/>
              <a:t>Yeshivá. </a:t>
            </a:r>
            <a:r>
              <a:rPr lang="es-CO" sz="2400" dirty="0" smtClean="0"/>
              <a:t>¿Cómo lo voy a privar de eso?" </a:t>
            </a:r>
          </a:p>
          <a:p>
            <a:r>
              <a:rPr lang="es-CO" sz="2400" dirty="0" smtClean="0"/>
              <a:t>Entonces, Rabí Helfan decidió viajar a Pensilvania, pagando de su propio bolsillo el costo de la gasolina. </a:t>
            </a:r>
          </a:p>
          <a:p>
            <a:r>
              <a:rPr lang="es-CO" sz="2400" dirty="0" smtClean="0"/>
              <a:t>¿En las cenas de recaudación de fondos para una instituto de </a:t>
            </a:r>
            <a:r>
              <a:rPr lang="es-CO" sz="2400" dirty="0" smtClean="0"/>
              <a:t>beneficencia, </a:t>
            </a:r>
            <a:r>
              <a:rPr lang="es-CO" sz="2400" dirty="0" smtClean="0"/>
              <a:t>los miembros del instituto suelen ser los que alaban y bendicen a los donantes, no es así? </a:t>
            </a:r>
            <a:r>
              <a:rPr lang="en-US" sz="2400" dirty="0" smtClean="0"/>
              <a:t/>
            </a:r>
            <a:br>
              <a:rPr lang="en-US" sz="2400" dirty="0" smtClean="0"/>
            </a:br>
            <a:endParaRPr lang="es-CO" sz="2400" b="1"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En realidad, tendría que ser al revés. </a:t>
            </a:r>
            <a:br>
              <a:rPr lang="es-CO" sz="2400" dirty="0" smtClean="0"/>
            </a:br>
            <a:r>
              <a:rPr lang="es-CO" sz="2400" dirty="0" smtClean="0"/>
              <a:t>Porque a través del esfuerzo personal en crear un instituto de </a:t>
            </a:r>
            <a:r>
              <a:rPr lang="es-CO" sz="2400" dirty="0" smtClean="0"/>
              <a:t>beneficencia </a:t>
            </a:r>
            <a:r>
              <a:rPr lang="es-CO" sz="2400" dirty="0" smtClean="0"/>
              <a:t>que vale la pena, les dan a los donantes mucho más que lo que los donantes les dan a ellos. </a:t>
            </a:r>
          </a:p>
          <a:p>
            <a:r>
              <a:rPr lang="es-CO" sz="2400" dirty="0" smtClean="0"/>
              <a:t>El instituto de </a:t>
            </a:r>
            <a:r>
              <a:rPr lang="es-CO" sz="2400" dirty="0" smtClean="0"/>
              <a:t>beneficencia </a:t>
            </a:r>
            <a:r>
              <a:rPr lang="es-CO" sz="2400" dirty="0" smtClean="0"/>
              <a:t>les dio a los donantes un depósito en el Banco Nacional del Olam Habá (Mundo Venidero), que es un banco que no sufre ni de inflación ni de mala administración. </a:t>
            </a:r>
          </a:p>
          <a:p>
            <a:r>
              <a:rPr lang="es-CO" sz="2400" dirty="0" smtClean="0"/>
              <a:t>Entonces, ¿por qué es al revés, que los miembros del instituto les agradecen a los donantes?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La respuesta es que estamos siguiendo la tradición de </a:t>
            </a:r>
            <a:r>
              <a:rPr lang="es-CO" sz="2400" dirty="0" smtClean="0"/>
              <a:t>Moshé </a:t>
            </a:r>
            <a:r>
              <a:rPr lang="es-CO" sz="2400" dirty="0" smtClean="0"/>
              <a:t>Rabenu, quien tras enumerar todo el detalle del Mishkán, bendijo al pueblo por todo lo que habían traído, si bien ellos deberían haber sido los que lo bendijeran a él. </a:t>
            </a:r>
          </a:p>
          <a:p>
            <a:r>
              <a:rPr lang="es-CO" sz="2400" dirty="0" smtClean="0"/>
              <a:t/>
            </a:r>
            <a:br>
              <a:rPr lang="es-CO" sz="2400" dirty="0" smtClean="0"/>
            </a:br>
            <a:r>
              <a:rPr lang="es-CO" sz="2400" dirty="0" smtClean="0"/>
              <a:t>  </a:t>
            </a:r>
            <a:r>
              <a:rPr lang="es-CO" sz="2400" dirty="0" err="1" smtClean="0"/>
              <a:t>Rabbi</a:t>
            </a:r>
            <a:r>
              <a:rPr lang="es-CO" sz="2400" dirty="0" smtClean="0"/>
              <a:t> </a:t>
            </a:r>
            <a:r>
              <a:rPr lang="es-CO" sz="2400" dirty="0" err="1" smtClean="0"/>
              <a:t>Zalman</a:t>
            </a:r>
            <a:r>
              <a:rPr lang="es-CO" sz="2400" dirty="0" smtClean="0"/>
              <a:t> </a:t>
            </a:r>
            <a:r>
              <a:rPr lang="es-CO" sz="2400" dirty="0" err="1" smtClean="0"/>
              <a:t>Sorotzkin</a:t>
            </a:r>
            <a:r>
              <a:rPr lang="es-CO" sz="2400" dirty="0" smtClean="0"/>
              <a:t>; </a:t>
            </a:r>
            <a:r>
              <a:rPr lang="es-CO" sz="2400" dirty="0" err="1" smtClean="0"/>
              <a:t>Rabbi</a:t>
            </a:r>
            <a:r>
              <a:rPr lang="es-CO" sz="2400" dirty="0" smtClean="0"/>
              <a:t> </a:t>
            </a:r>
            <a:r>
              <a:rPr lang="es-CO" sz="2400" dirty="0" err="1" smtClean="0"/>
              <a:t>Zelig</a:t>
            </a:r>
            <a:r>
              <a:rPr lang="es-CO" sz="2400" dirty="0" smtClean="0"/>
              <a:t> </a:t>
            </a:r>
            <a:r>
              <a:rPr lang="es-CO" sz="2400" dirty="0" err="1" smtClean="0"/>
              <a:t>Pliskin</a:t>
            </a:r>
            <a:r>
              <a:rPr lang="es-CO" sz="2400" dirty="0" smtClean="0"/>
              <a:t> en "</a:t>
            </a:r>
            <a:r>
              <a:rPr lang="es-CO" sz="2400" dirty="0" err="1" smtClean="0"/>
              <a:t>Growth</a:t>
            </a:r>
            <a:r>
              <a:rPr lang="es-CO" sz="2400" dirty="0" smtClean="0"/>
              <a:t> </a:t>
            </a:r>
            <a:r>
              <a:rPr lang="es-CO" sz="2400" dirty="0" err="1" smtClean="0"/>
              <a:t>through</a:t>
            </a:r>
            <a:r>
              <a:rPr lang="es-CO" sz="2400" dirty="0" smtClean="0"/>
              <a:t> </a:t>
            </a:r>
            <a:r>
              <a:rPr lang="es-CO" sz="2400" dirty="0" err="1" smtClean="0"/>
              <a:t>Torah</a:t>
            </a:r>
            <a:r>
              <a:rPr lang="es-CO" sz="2400" dirty="0" smtClean="0"/>
              <a:t>"</a:t>
            </a:r>
          </a:p>
          <a:p>
            <a:r>
              <a:rPr lang="en-US" sz="2400" dirty="0" smtClean="0"/>
              <a:t/>
            </a:r>
            <a:br>
              <a:rPr lang="en-US" sz="2400" dirty="0" smtClean="0"/>
            </a:br>
            <a:r>
              <a:rPr lang="en-US"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dirty="0" smtClean="0"/>
              <a:t>"Moshé </a:t>
            </a:r>
            <a:r>
              <a:rPr lang="es-CO" sz="2400" b="1" dirty="0" smtClean="0"/>
              <a:t>erigió el Mishkán; colocó sus zócalos y puso en su lugar sus tablones, e insertó sus listones y erigió sus columnas" (40:18)</a:t>
            </a:r>
            <a:r>
              <a:rPr lang="es-CO" sz="2400" dirty="0" smtClean="0"/>
              <a:t> </a:t>
            </a:r>
          </a:p>
          <a:p>
            <a:r>
              <a:rPr lang="es-CO" sz="2400" dirty="0" smtClean="0"/>
              <a:t>¿Dónde están los secretos ocultos del mundo? ¿En qué parte de la Creación habremos de hallarlos? </a:t>
            </a:r>
          </a:p>
          <a:p>
            <a:r>
              <a:rPr lang="es-CO" sz="2400" dirty="0" smtClean="0"/>
              <a:t>Al estudiar el Mishkán y sus vasijas, sus sogas, la Menorá, la descripción de su armado y desarmado, estamos contemplando los secretos del mundo. </a:t>
            </a:r>
          </a:p>
          <a:p>
            <a:r>
              <a:rPr lang="es-CO" sz="2400" dirty="0" smtClean="0"/>
              <a:t>Pocos son los que son capaces de penetrar en la profundidad del Mishkán.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Tal vez un solo hombre sabio y santo en cada generación.</a:t>
            </a:r>
          </a:p>
          <a:p>
            <a:r>
              <a:rPr lang="es-CO" sz="2400" dirty="0" smtClean="0"/>
              <a:t>Tal vez unos pocos más, individuos excepcionales, con la instrucción de un gran sabio de la Torá logren tener una idea de esos secretos ocultos. </a:t>
            </a:r>
          </a:p>
          <a:p>
            <a:r>
              <a:rPr lang="es-CO" sz="2400" dirty="0" smtClean="0"/>
              <a:t>Sin embargo, es deber de cada judío ahondar y profundizar y rezarle a Hashem para que le abra los ojos aunque sea un poquito, a fin de contemplar aunque sea un solo instante dichos misterios. </a:t>
            </a:r>
          </a:p>
          <a:p>
            <a:r>
              <a:rPr lang="es-CO" sz="2400" dirty="0" smtClean="0"/>
              <a:t>Porque cuando la persona se esfuerza, encuentra. La Torá está casada con el pueblo judío.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La Torá quiere impartirles sus secretos a los que son dignos de ellos, porque "más que el ternero quiere mamar, la vaca quiere dar de mamar". </a:t>
            </a:r>
          </a:p>
          <a:p>
            <a:r>
              <a:rPr lang="es-CO" sz="2400" dirty="0" smtClean="0"/>
              <a:t>Cada uno de nosotros es capaz de descubrir constantemente nuevas ideas de la Sagrada Torá, siempre y cuando dirija su corazón al Cielo. </a:t>
            </a:r>
          </a:p>
          <a:p>
            <a:r>
              <a:rPr lang="es-CO" sz="2400" dirty="0" smtClean="0"/>
              <a:t>Con tan sólo mirar hacia arriba, El mirará hacia abajo e iluminará nuestros ojos con la luz de Su Torá. </a:t>
            </a:r>
            <a:br>
              <a:rPr lang="es-CO" sz="2400" dirty="0" smtClean="0"/>
            </a:br>
            <a:r>
              <a:rPr lang="es-CO" sz="2400" dirty="0" smtClean="0"/>
              <a:t>  El Malbim</a:t>
            </a:r>
          </a:p>
          <a:p>
            <a:r>
              <a:rPr lang="es-CO" sz="2400" dirty="0" smtClean="0"/>
              <a:t> </a:t>
            </a:r>
          </a:p>
          <a:p>
            <a:r>
              <a:rPr lang="en-US" sz="2400" dirty="0" smtClean="0"/>
              <a:t/>
            </a:r>
            <a:br>
              <a:rPr lang="en-US" sz="2400" dirty="0" smtClean="0"/>
            </a:br>
            <a:r>
              <a:rPr lang="en-US"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u="sng" dirty="0" smtClean="0">
                <a:hlinkClick r:id="rId4"/>
              </a:rPr>
              <a:t>39:11</a:t>
            </a:r>
            <a:r>
              <a:rPr lang="es-CO" sz="2400" dirty="0" smtClean="0"/>
              <a:t>   Y la hilera segunda: un carbunclo, </a:t>
            </a:r>
            <a:r>
              <a:rPr lang="es-CO" sz="2400" dirty="0" smtClean="0">
                <a:hlinkClick r:id="" action="ppaction://hlinkfile"/>
              </a:rPr>
              <a:t>un zafiro</a:t>
            </a:r>
            <a:r>
              <a:rPr lang="es-CO" sz="2400" dirty="0" smtClean="0"/>
              <a:t>  y un diamante. </a:t>
            </a:r>
          </a:p>
          <a:p>
            <a:r>
              <a:rPr lang="es-CO" sz="2400" dirty="0" smtClean="0"/>
              <a:t>  Cuenta el Midrash que una de las piedras preciosas del pectoral del sumo sacerdote, se perdió. </a:t>
            </a:r>
          </a:p>
          <a:p>
            <a:r>
              <a:rPr lang="es-CO" sz="2400" dirty="0" smtClean="0"/>
              <a:t>Era el zafiro, y no podían encontrar otro del mismo tamaño y color, apropiado para su uso. </a:t>
            </a:r>
          </a:p>
          <a:p>
            <a:r>
              <a:rPr lang="es-CO" sz="2400" dirty="0" smtClean="0"/>
              <a:t>Los rabinos tomaron conocimiento de que un cierto pagano cuyo nombre era Damá, hijo de Netiná, lo poseía, y éste se propuso venderlo por mil siclos de plata. </a:t>
            </a:r>
          </a:p>
          <a:p>
            <a:r>
              <a:rPr lang="es-CO" sz="2400" dirty="0" smtClean="0"/>
              <a:t>Pero cuando entró en su gabinete para tomar la piedra preciosa, vio que su padre estaba acostado sobre la llave de la caja de seguridad, y no quiso molestarle.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Los rabinos creyeron que aquello era un pretexto por parte del vendedor, y aumentaron el precio de la piedra, no logrando a pesar de todo convencerle. </a:t>
            </a:r>
          </a:p>
          <a:p>
            <a:r>
              <a:rPr lang="es-CO" sz="2400" dirty="0" smtClean="0"/>
              <a:t>Esperaron entonces un cierto tiempo, hasta que Netiná despertó. </a:t>
            </a:r>
          </a:p>
          <a:p>
            <a:r>
              <a:rPr lang="es-CO" sz="2400" dirty="0" smtClean="0"/>
              <a:t>Su hijo tomó la piedra y dijo a los rabinos: "Hela aquí. Págame el precio de mil siclos, pues no quiero sacar provecho del respeto que debo a mi padre". </a:t>
            </a:r>
          </a:p>
          <a:p>
            <a:r>
              <a:rPr lang="es-CO" sz="2400" dirty="0" smtClean="0"/>
              <a:t>Ver en el Talmud (Kidushim 31) cómo recompensó Dios a Damá por este gesto: permitiendo que naciera en su rebaño la Para Adumá (la vaca bermeja - Números 19). </a:t>
            </a:r>
            <a:r>
              <a:rPr lang="en-US" sz="2400" dirty="0" smtClean="0"/>
              <a:t/>
            </a:r>
            <a:br>
              <a:rPr lang="en-US" sz="2400" dirty="0" smtClean="0"/>
            </a:br>
            <a:r>
              <a:rPr lang="en-US"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u="sng" dirty="0" smtClean="0">
                <a:hlinkClick r:id="rId4"/>
              </a:rPr>
              <a:t>39:27</a:t>
            </a:r>
            <a:r>
              <a:rPr lang="es-CO" sz="2400" dirty="0" smtClean="0"/>
              <a:t>   E hicieron las túnicas de lino, obra de tejedor, </a:t>
            </a:r>
            <a:r>
              <a:rPr lang="es-CO" sz="2400" dirty="0" smtClean="0">
                <a:hlinkClick r:id="" action="ppaction://hlinkfile"/>
              </a:rPr>
              <a:t>para Aarón y sus hijos.</a:t>
            </a:r>
            <a:r>
              <a:rPr lang="es-CO" sz="2400" dirty="0" smtClean="0"/>
              <a:t> </a:t>
            </a:r>
            <a:br>
              <a:rPr lang="es-CO" sz="2400" dirty="0" smtClean="0"/>
            </a:br>
            <a:endParaRPr lang="es-CO" sz="2400" dirty="0" smtClean="0"/>
          </a:p>
          <a:p>
            <a:r>
              <a:rPr lang="es-CO" sz="2400" dirty="0" smtClean="0"/>
              <a:t>  Cuenta el Talmud (Maséjet Shabbat), que habiendo oído un noble pagano el relato de la magnífica indumentaria que vestía el sumo sacerdote (caben gadol), se dirigió al jefe de la célebre escuela </a:t>
            </a:r>
            <a:r>
              <a:rPr lang="es-CO" sz="2400" dirty="0" smtClean="0"/>
              <a:t>Bet-Shamai </a:t>
            </a:r>
            <a:r>
              <a:rPr lang="es-CO" sz="2400" dirty="0" smtClean="0"/>
              <a:t>y le dijo: </a:t>
            </a:r>
          </a:p>
          <a:p>
            <a:r>
              <a:rPr lang="es-CO" sz="2400" dirty="0" smtClean="0"/>
              <a:t>"Poseo una gran fortuna y soy muy considerado entre la gente. </a:t>
            </a:r>
          </a:p>
          <a:p>
            <a:r>
              <a:rPr lang="es-CO" sz="2400" dirty="0" smtClean="0"/>
              <a:t>Me quiero convertir al judaísmo con la esperanza de llegar a ser algún día sumo sacerdote, y poder llevar sus ornamentos".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Oyendo esto, </a:t>
            </a:r>
            <a:r>
              <a:rPr lang="es-CO" sz="2400" dirty="0" smtClean="0"/>
              <a:t>Shamai </a:t>
            </a:r>
            <a:r>
              <a:rPr lang="es-CO" sz="2400" dirty="0" smtClean="0"/>
              <a:t>le despidió rudamente.</a:t>
            </a:r>
          </a:p>
          <a:p>
            <a:r>
              <a:rPr lang="es-CO" sz="2400" dirty="0" smtClean="0"/>
              <a:t>El pagano no se desanimó y se dirigió al famoso Hilel, manifestándole su deseo. </a:t>
            </a:r>
          </a:p>
          <a:p>
            <a:r>
              <a:rPr lang="es-CO" sz="2400" dirty="0" smtClean="0"/>
              <a:t>Hilel le hizo ver con buenas maneras que nadie, a no ser de la familia de Aarón, el sumo sacerdote, podría llevar dichas vestiduras (ver Números 18, 7). </a:t>
            </a:r>
          </a:p>
          <a:p>
            <a:r>
              <a:rPr lang="es-CO" sz="2400" dirty="0" smtClean="0"/>
              <a:t>El pagano comprendió y renunció a sus pretensiones, pero se convirtió al judaísmo y fue un buen israelita, haciendo parte del reino de sacerdotes (pueblo de Israel) (ver Éxodo 19, 6). Entonces dijo: La rudeza de </a:t>
            </a:r>
            <a:r>
              <a:rPr lang="es-CO" sz="2400" dirty="0" smtClean="0"/>
              <a:t>Shamai </a:t>
            </a:r>
            <a:r>
              <a:rPr lang="es-CO" sz="2400" dirty="0" smtClean="0"/>
              <a:t>me rechazó, pero la dulce manera de Hilel me acogió y me hizo llegar a esto.  </a:t>
            </a:r>
            <a:r>
              <a:rPr lang="en-US" sz="2400" dirty="0" smtClean="0"/>
              <a:t/>
            </a:r>
            <a:br>
              <a:rPr lang="en-US" sz="2400" dirty="0" smtClean="0"/>
            </a:br>
            <a:r>
              <a:rPr lang="en-US"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u="sng" dirty="0" smtClean="0">
                <a:hlinkClick r:id="rId4"/>
              </a:rPr>
              <a:t>40:2</a:t>
            </a:r>
            <a:r>
              <a:rPr lang="es-CO" sz="2400" dirty="0" smtClean="0"/>
              <a:t>   En el mes primero (Nisán), a primero del mes, erigirás </a:t>
            </a:r>
            <a:r>
              <a:rPr lang="es-CO" sz="2400" dirty="0" smtClean="0">
                <a:hlinkClick r:id="" action="ppaction://hlinkfile"/>
              </a:rPr>
              <a:t>el Tabernáculo</a:t>
            </a:r>
            <a:r>
              <a:rPr lang="es-CO" sz="2400" dirty="0" smtClean="0"/>
              <a:t> de la tienda de asignación. </a:t>
            </a:r>
            <a:br>
              <a:rPr lang="es-CO" sz="2400" dirty="0" smtClean="0"/>
            </a:br>
            <a:endParaRPr lang="es-CO" sz="2400" dirty="0" smtClean="0"/>
          </a:p>
          <a:p>
            <a:r>
              <a:rPr lang="es-CO" sz="2400" dirty="0" smtClean="0"/>
              <a:t> El Midrash cuenta esta parábola referente a la Casa de Dios: </a:t>
            </a:r>
          </a:p>
          <a:p>
            <a:r>
              <a:rPr lang="es-CO" sz="2400" dirty="0" smtClean="0"/>
              <a:t>Un rey tenía una hija a quien adoraba. </a:t>
            </a:r>
          </a:p>
          <a:p>
            <a:r>
              <a:rPr lang="es-CO" sz="2400" dirty="0" smtClean="0"/>
              <a:t>La educó de la mejor manera posible, y cuando estuvo en edad de casarse, escogió un marido digno de ella. </a:t>
            </a:r>
          </a:p>
          <a:p>
            <a:r>
              <a:rPr lang="es-CO" sz="2400" dirty="0" smtClean="0"/>
              <a:t>Una vez celebrada la boda, al llegar el amargo momento de la despedida, el rey habló en estos términos a su joven yerno:</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"Te doy a mi hija como esposa, desligándome así de mi derecho de permanecer en su proximidad. </a:t>
            </a:r>
          </a:p>
          <a:p>
            <a:r>
              <a:rPr lang="es-CO" sz="2400" dirty="0" smtClean="0"/>
              <a:t>Espero que sabrás cuidar bien de ella, y como me resulta dura esta separación, te pido, querido yerno que siempre me reserves un aposento para que pueda ir de vez en cuando a disfrutar de la compañía de este ser que me es tan querido".</a:t>
            </a:r>
          </a:p>
          <a:p>
            <a:r>
              <a:rPr lang="es-CO" sz="2400" dirty="0" smtClean="0"/>
              <a:t>De igual modo Dios dio la </a:t>
            </a:r>
            <a:r>
              <a:rPr lang="es-CO" sz="2400" dirty="0" smtClean="0"/>
              <a:t>Toráh </a:t>
            </a:r>
            <a:r>
              <a:rPr lang="es-CO" sz="2400" dirty="0" smtClean="0"/>
              <a:t>su hija querida, al pueblo de Israel, recomendándole: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"Te confío esta joya. </a:t>
            </a:r>
          </a:p>
          <a:p>
            <a:r>
              <a:rPr lang="es-CO" sz="2400" dirty="0" smtClean="0"/>
              <a:t>Espero que sabrás cuidar de ella y que no olvidarás reservarme, en cualquier lugar donde vivas, una morada de la que Yo pueda hacer uso para permanecer al lado de mi hija. </a:t>
            </a:r>
          </a:p>
          <a:p>
            <a:r>
              <a:rPr lang="es-CO" sz="2400" dirty="0" smtClean="0"/>
              <a:t>Desde entonces, el templo se constituyó en casa de Dios.</a:t>
            </a:r>
          </a:p>
          <a:p>
            <a:r>
              <a:rPr lang="es-CO" sz="2400" dirty="0" smtClean="0"/>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u="sng" dirty="0" smtClean="0">
                <a:hlinkClick r:id="rId4"/>
              </a:rPr>
              <a:t>40:17</a:t>
            </a:r>
            <a:r>
              <a:rPr lang="es-CO" sz="2400" dirty="0" smtClean="0"/>
              <a:t>   Y sucedió pues en el mes primero del segundo año, a primero del mes, que fue erigido </a:t>
            </a:r>
            <a:r>
              <a:rPr lang="es-CO" sz="2400" dirty="0" smtClean="0">
                <a:hlinkClick r:id="" action="ppaction://hlinkfile"/>
              </a:rPr>
              <a:t>el Tabernáculo</a:t>
            </a:r>
            <a:r>
              <a:rPr lang="es-CO" sz="2400" dirty="0" smtClean="0"/>
              <a:t>. </a:t>
            </a:r>
          </a:p>
          <a:p>
            <a:r>
              <a:rPr lang="es-CO" sz="2400" dirty="0" smtClean="0"/>
              <a:t>  El Tabernáculo fue hecho, sobre todo, con el propósito de inculcar en el pueblo la idea de la presencia divina: la de que Dios se encuentra en todo lugar y acompaña al hombre dondequiera que esté. </a:t>
            </a:r>
          </a:p>
          <a:p>
            <a:r>
              <a:rPr lang="es-CO" sz="2400" dirty="0" smtClean="0"/>
              <a:t>"En todo lugar donde Yo haga recordar mi nombre, vendré a estar contigo y te bendeciré" (Éxodo 20: 24).</a:t>
            </a:r>
          </a:p>
          <a:p>
            <a:r>
              <a:rPr lang="es-CO" sz="2400" dirty="0" smtClean="0"/>
              <a:t>Cuando Tito penetró en el Templo de </a:t>
            </a:r>
            <a:r>
              <a:rPr lang="es-CO" sz="2400" dirty="0" smtClean="0"/>
              <a:t>Jerusalén, </a:t>
            </a:r>
            <a:r>
              <a:rPr lang="es-CO" sz="2400" dirty="0" smtClean="0"/>
              <a:t>buscó al Dios que los </a:t>
            </a:r>
            <a:r>
              <a:rPr lang="es-CO" sz="2400" dirty="0" smtClean="0"/>
              <a:t>israelitas </a:t>
            </a:r>
            <a:r>
              <a:rPr lang="es-CO" sz="2400" dirty="0" smtClean="0"/>
              <a:t>adoraban, pero nada pudo encontrar.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Como pagano, no podía comprender cómo era posible adorar a un Dios invisible.</a:t>
            </a:r>
          </a:p>
          <a:p>
            <a:r>
              <a:rPr lang="es-CO" sz="2400" dirty="0" smtClean="0"/>
              <a:t>"He aquí que los cielos y los cielos de los cielos no te pueden contener, cuanto menos esta casa", dijo el rey Salomón (1 Reyes 8, 27). </a:t>
            </a:r>
          </a:p>
          <a:p>
            <a:r>
              <a:rPr lang="es-CO" sz="2400" dirty="0" smtClean="0"/>
              <a:t>Pero cuando los hombres estamos unidos y elevamos con sinceridad nuestros corazones al Eterno, El baja y habita entre nosotros, conforme está dicho: </a:t>
            </a:r>
          </a:p>
          <a:p>
            <a:r>
              <a:rPr lang="es-CO" sz="2400" dirty="0" smtClean="0"/>
              <a:t>"Y harán para Mí un santuario, y Yo habitaré entre ellos" (capítulo 25, 8). </a:t>
            </a:r>
          </a:p>
          <a:p>
            <a:endParaRPr lang="es-CO" sz="2400" b="1"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b="1" u="sng" dirty="0" smtClean="0">
                <a:hlinkClick r:id="rId4"/>
              </a:rPr>
              <a:t>40:35</a:t>
            </a:r>
            <a:r>
              <a:rPr lang="es-CO" sz="2400" dirty="0" smtClean="0"/>
              <a:t>   Y no pudo Moisés entrar en la tienda de asignación, porque la nube posaba sobre ésta y la gloria del Eterno llenaba </a:t>
            </a:r>
            <a:r>
              <a:rPr lang="es-CO" sz="2400" dirty="0" smtClean="0">
                <a:hlinkClick r:id="" action="ppaction://hlinkfile"/>
              </a:rPr>
              <a:t>el Tabernáculo.</a:t>
            </a:r>
            <a:r>
              <a:rPr lang="es-CO" sz="2400" dirty="0" smtClean="0"/>
              <a:t> </a:t>
            </a:r>
            <a:br>
              <a:rPr lang="es-CO" sz="2400" dirty="0" smtClean="0"/>
            </a:br>
            <a:endParaRPr lang="es-CO" sz="2400" dirty="0" smtClean="0"/>
          </a:p>
          <a:p>
            <a:r>
              <a:rPr lang="es-CO" sz="2400" dirty="0" smtClean="0"/>
              <a:t>  El verdadero significado del Mishkán (Tabernáculo) sólo es comprensible si tomamos en cuenta su sentido y su posición. </a:t>
            </a:r>
          </a:p>
          <a:p>
            <a:r>
              <a:rPr lang="es-CO" sz="2400" dirty="0" smtClean="0"/>
              <a:t>La Divinidad se había revelado al pueblo de Israel por medio de la Shejiná (Divina Presencia), que simboliza la revelación de Dios al hombre. </a:t>
            </a:r>
          </a:p>
          <a:p>
            <a:r>
              <a:rPr lang="es-CO" sz="2400" dirty="0" smtClean="0"/>
              <a:t>Shejiná es el espíritu divino descendiendo sobre el hombre.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El Mishkán está etimológicamente unido con Shejiná, pues ambos provienen de la raíz shajón (morar), que en forma alegórica utiliza la </a:t>
            </a:r>
            <a:r>
              <a:rPr lang="es-CO" sz="2400" dirty="0" smtClean="0"/>
              <a:t>Toráh </a:t>
            </a:r>
            <a:r>
              <a:rPr lang="es-CO" sz="2400" dirty="0" smtClean="0"/>
              <a:t>con relación a la divinidad. </a:t>
            </a:r>
          </a:p>
          <a:p>
            <a:r>
              <a:rPr lang="es-CO" sz="2400" dirty="0" smtClean="0"/>
              <a:t>El pueblo de Israel se había elevado en el monte de Sinay a las alturas espirituales. </a:t>
            </a:r>
          </a:p>
          <a:p>
            <a:r>
              <a:rPr lang="es-CO" sz="2400" dirty="0" smtClean="0"/>
              <a:t>El abandono del Sinay podía significar el abandono de la presencia constante de la divinidad entre el pueblo. </a:t>
            </a:r>
          </a:p>
          <a:p>
            <a:r>
              <a:rPr lang="es-CO" sz="2400" dirty="0" smtClean="0"/>
              <a:t>Este es el sentido del mandamiento divino al ordenar la construcción del </a:t>
            </a:r>
            <a:r>
              <a:rPr lang="es-CO" sz="2400" dirty="0" smtClean="0"/>
              <a:t>Mishkán. </a:t>
            </a:r>
            <a:endParaRPr lang="es-CO" sz="2400" dirty="0" smtClean="0"/>
          </a:p>
          <a:p>
            <a:r>
              <a:rPr lang="es-CO" sz="2400" dirty="0" smtClean="0"/>
              <a:t>Es necesario resaltar la absoluta negación del antropomorfismo, en el sentido de morada de Dios.</a:t>
            </a:r>
            <a:endParaRPr lang="es-CO" sz="2400" b="1"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El principal móvil del Mishkán es: </a:t>
            </a:r>
          </a:p>
          <a:p>
            <a:r>
              <a:rPr lang="es-CO" sz="2400" dirty="0" smtClean="0"/>
              <a:t>"Y moraré entre ellos"; no "en él" (betojó), sino "entre ellos" (betojam), con lo que se llega a la absoluta negación del antropomorfismo. </a:t>
            </a:r>
          </a:p>
          <a:p>
            <a:r>
              <a:rPr lang="es-CO" sz="2400" dirty="0" smtClean="0"/>
              <a:t>El templo no es morada de Dios, sino de los hombres, y su principal propósito es el de perfeccionar la condición divina del ser humano. </a:t>
            </a:r>
          </a:p>
          <a:p>
            <a:r>
              <a:rPr lang="es-CO" sz="2400" dirty="0" smtClean="0"/>
              <a:t>El Mishkán y todo lo que contenía estaba destinado a simbolizar e inculcar en el pueblo la presencia de la divinidad, por lo cual podríamos definir al Mishkán como un templo para el hombre más que un templo para Dios.</a:t>
            </a:r>
          </a:p>
          <a:p>
            <a:endParaRPr lang="es-CO" sz="2400" b="1"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200" dirty="0" smtClean="0"/>
              <a:t>Así podemos interpretar también las palabras del rey Salomón al construir el Templo de </a:t>
            </a:r>
            <a:r>
              <a:rPr lang="es-CO" sz="2200" dirty="0" smtClean="0"/>
              <a:t>Jerusalén: </a:t>
            </a:r>
            <a:endParaRPr lang="es-CO" sz="2200" dirty="0" smtClean="0"/>
          </a:p>
          <a:p>
            <a:r>
              <a:rPr lang="es-CO" sz="2200" dirty="0" smtClean="0"/>
              <a:t>"¿Pero en verdad habitará el Eterno sobre la tierra? He aquí que los cielos y los cielos de los cielos no te pueden abarcar, cuanto menos esta casa que yo acabo de edificar... Que tus ojos estén abiertos de noche y de día sobre esta casa, sobre este lugar del cual has dicho: Mi nombre estará allí. Y que oigas la oración que tu siervo hará en este lugar" (1 Reyes 8, 27-29). </a:t>
            </a:r>
          </a:p>
          <a:p>
            <a:r>
              <a:rPr lang="es-CO" sz="2200" dirty="0" smtClean="0"/>
              <a:t>Los cielos no pueden abarcar al Eterno, ni el </a:t>
            </a:r>
            <a:r>
              <a:rPr lang="es-CO" sz="2200" dirty="0" smtClean="0"/>
              <a:t>Mishkán </a:t>
            </a:r>
            <a:r>
              <a:rPr lang="es-CO" sz="2200" dirty="0" smtClean="0"/>
              <a:t>ni el Templo hacen que descienda la divinidad; no la encierran ni enclaustran, pero engrandecen al hombre y lo elevan para que él y su corazón lleguen hasta Dios.</a:t>
            </a:r>
            <a:endParaRPr lang="es-CO" sz="2200" b="1"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El verdadero templo es el que se construye en los corazones. </a:t>
            </a:r>
          </a:p>
          <a:p>
            <a:r>
              <a:rPr lang="es-CO" sz="2400" dirty="0" smtClean="0"/>
              <a:t>En el primer versículo de esta </a:t>
            </a:r>
            <a:r>
              <a:rPr lang="es-CO" sz="2400" dirty="0" smtClean="0"/>
              <a:t>Parashá, </a:t>
            </a:r>
            <a:r>
              <a:rPr lang="es-CO" sz="2400" dirty="0" smtClean="0"/>
              <a:t>se encuentra repetida dos veces la palabra Mishkán, y los rabinos ven en esta repetición una alusión (rémez) al Templo que fue dos veces destruido. </a:t>
            </a:r>
          </a:p>
          <a:p>
            <a:r>
              <a:rPr lang="es-CO" sz="2400" dirty="0" smtClean="0"/>
              <a:t>Otra interpretación afirma que la palabra Mishkán tiene gran semejanza con </a:t>
            </a:r>
            <a:r>
              <a:rPr lang="es-CO" sz="2400" i="1" dirty="0" smtClean="0"/>
              <a:t>mashcón</a:t>
            </a:r>
            <a:r>
              <a:rPr lang="es-CO" sz="2400" dirty="0" smtClean="0"/>
              <a:t>, lo que significa prenda o garantía. </a:t>
            </a:r>
          </a:p>
          <a:p>
            <a:r>
              <a:rPr lang="es-CO" sz="2400" dirty="0" smtClean="0"/>
              <a:t>Siendo así, el Mishkán es una prenda que Dios tiene del pueblo de Israel.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772400" cy="4800600"/>
          </a:xfrm>
        </p:spPr>
        <p:txBody>
          <a:bodyPr/>
          <a:lstStyle/>
          <a:p>
            <a:r>
              <a:rPr lang="es-CO" sz="2400" dirty="0" smtClean="0"/>
              <a:t>Cuando Israel abandona la senda de Dios, El exige su prenda, y ésta fue la causa de la destrucción de los dos Templos. </a:t>
            </a:r>
          </a:p>
          <a:p>
            <a:r>
              <a:rPr lang="es-CO" sz="2400" dirty="0" smtClean="0"/>
              <a:t>Pero si éstos fueron destruidos materialmente, el Templo espiritual jamás lo será porque "la nube del Eterno estará sobre él de día, y de noche habrá fuego en él, a los ojos de toda la casa de Israel, en todas sus jornadas" (versículo 38).</a:t>
            </a:r>
            <a:endParaRPr lang="es-CO" sz="2400" b="1"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 Adar II  5776– Marzo 10,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103983</TotalTime>
  <Words>2185</Words>
  <Application>Microsoft Office PowerPoint</Application>
  <PresentationFormat>Presentación en pantalla (4:3)</PresentationFormat>
  <Paragraphs>187</Paragraphs>
  <Slides>32</Slides>
  <Notes>30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2924</cp:revision>
  <dcterms:created xsi:type="dcterms:W3CDTF">2013-10-13T19:31:46Z</dcterms:created>
  <dcterms:modified xsi:type="dcterms:W3CDTF">2016-03-11T17:23:52Z</dcterms:modified>
</cp:coreProperties>
</file>