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1269" r:id="rId3"/>
    <p:sldId id="1342" r:id="rId4"/>
    <p:sldId id="1340" r:id="rId5"/>
    <p:sldId id="1343" r:id="rId6"/>
    <p:sldId id="1341" r:id="rId7"/>
    <p:sldId id="1319" r:id="rId8"/>
    <p:sldId id="1344" r:id="rId9"/>
    <p:sldId id="1320" r:id="rId10"/>
    <p:sldId id="1321" r:id="rId11"/>
    <p:sldId id="1322" r:id="rId12"/>
    <p:sldId id="1323" r:id="rId13"/>
    <p:sldId id="1346" r:id="rId14"/>
    <p:sldId id="1347" r:id="rId15"/>
    <p:sldId id="1348" r:id="rId16"/>
    <p:sldId id="1349" r:id="rId17"/>
    <p:sldId id="1350" r:id="rId18"/>
    <p:sldId id="1351" r:id="rId19"/>
    <p:sldId id="1352" r:id="rId20"/>
    <p:sldId id="1353" r:id="rId21"/>
    <p:sldId id="1354" r:id="rId22"/>
    <p:sldId id="1355" r:id="rId23"/>
    <p:sldId id="1356" r:id="rId24"/>
    <p:sldId id="1357" r:id="rId25"/>
    <p:sldId id="1358" r:id="rId26"/>
    <p:sldId id="1345" r:id="rId27"/>
    <p:sldId id="1359" r:id="rId28"/>
    <p:sldId id="292"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5" autoAdjust="0"/>
    <p:restoredTop sz="94660"/>
  </p:normalViewPr>
  <p:slideViewPr>
    <p:cSldViewPr>
      <p:cViewPr>
        <p:scale>
          <a:sx n="66" d="100"/>
          <a:sy n="66" d="100"/>
        </p:scale>
        <p:origin x="-86" y="-23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bible.ort.org/webmedia/t2/2501.r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bible.ort.org/webmedia/t2/2503.r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www.shalomhaverim.org/Aliyot/aliyot_shemot_teruma.htm" TargetMode="External"/><Relationship Id="rId5" Type="http://schemas.openxmlformats.org/officeDocument/2006/relationships/hyperlink" Target="http://bible.ort.org/webmedia/t2/2504.ra" TargetMode="Externa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Shemot </a:t>
            </a:r>
            <a:r>
              <a:rPr lang="es-CO" sz="4100" dirty="0" err="1" smtClean="0">
                <a:solidFill>
                  <a:srgbClr val="000000"/>
                </a:solidFill>
                <a:latin typeface="Calibri" pitchFamily="34" charset="0"/>
              </a:rPr>
              <a:t>Terumá</a:t>
            </a:r>
            <a:endParaRPr lang="es-CO" sz="4100" dirty="0" smtClean="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Para qué </a:t>
            </a:r>
            <a:r>
              <a:rPr lang="es-CO" sz="3200" smtClean="0">
                <a:solidFill>
                  <a:srgbClr val="000000"/>
                </a:solidFill>
                <a:latin typeface="Calibri" pitchFamily="34" charset="0"/>
              </a:rPr>
              <a:t>el Mishkán?</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76800" cy="4800600"/>
          </a:xfrm>
        </p:spPr>
        <p:txBody>
          <a:bodyPr/>
          <a:lstStyle/>
          <a:p>
            <a:r>
              <a:rPr lang="es-CO" sz="2400" b="1" dirty="0" smtClean="0"/>
              <a:t>Shemot </a:t>
            </a:r>
            <a:r>
              <a:rPr lang="es-CO" sz="2400" b="1" dirty="0" err="1" smtClean="0"/>
              <a:t>Terumá</a:t>
            </a:r>
            <a:r>
              <a:rPr lang="es-CO" sz="2400" b="1" dirty="0" smtClean="0"/>
              <a:t>– </a:t>
            </a:r>
            <a:r>
              <a:rPr lang="es-CO" sz="2400" b="1" i="1" dirty="0" smtClean="0"/>
              <a:t>Éxodo - Capítulo </a:t>
            </a:r>
            <a:r>
              <a:rPr lang="es-CO" sz="2400" b="1" i="1" dirty="0" smtClean="0"/>
              <a:t>25:1 al 27:19</a:t>
            </a:r>
            <a:r>
              <a:rPr lang="es-CO" sz="2400" b="1" i="1" dirty="0" smtClean="0"/>
              <a:t> </a:t>
            </a:r>
            <a:endParaRPr lang="es-CO" sz="2400" b="1" dirty="0" smtClean="0"/>
          </a:p>
          <a:p>
            <a:r>
              <a:rPr lang="es-CO" sz="2400" b="1" dirty="0" smtClean="0"/>
              <a:t> </a:t>
            </a:r>
            <a:r>
              <a:rPr lang="es-CO" sz="2400" b="1" dirty="0" smtClean="0"/>
              <a:t>RESÚMEN</a:t>
            </a:r>
          </a:p>
          <a:p>
            <a:r>
              <a:rPr lang="es-CO" sz="2400" dirty="0" smtClean="0"/>
              <a:t>Dios le ordena a Moshé que construya un Mishkán (Santuario) y le da todas las instrucciones detalladas.  </a:t>
            </a:r>
          </a:p>
          <a:p>
            <a:r>
              <a:rPr lang="es-CO" sz="2400" dirty="0" smtClean="0"/>
              <a:t>Se pide a los israelitas que contribuyan con metales preciosos y piedras, telas, pieles, aceite y especias.  </a:t>
            </a:r>
          </a:p>
        </p:txBody>
      </p:sp>
      <p:pic>
        <p:nvPicPr>
          <p:cNvPr id="50178" name="Picture 2" descr="http://www.jpost.com/HttpHandlers/ShowImage.ashx?id=160490&amp;h=530&amp;w=758"/>
          <p:cNvPicPr>
            <a:picLocks noChangeAspect="1" noChangeArrowheads="1"/>
          </p:cNvPicPr>
          <p:nvPr/>
        </p:nvPicPr>
        <p:blipFill>
          <a:blip r:embed="rId4" cstate="print"/>
          <a:srcRect/>
          <a:stretch>
            <a:fillRect/>
          </a:stretch>
        </p:blipFill>
        <p:spPr bwMode="auto">
          <a:xfrm>
            <a:off x="5410200" y="2895600"/>
            <a:ext cx="3160431" cy="2209800"/>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76800" cy="4800600"/>
          </a:xfrm>
        </p:spPr>
        <p:txBody>
          <a:bodyPr/>
          <a:lstStyle/>
          <a:p>
            <a:r>
              <a:rPr lang="es-CO" sz="2400" b="1" dirty="0" smtClean="0"/>
              <a:t>Shemot </a:t>
            </a:r>
            <a:r>
              <a:rPr lang="es-CO" sz="2400" b="1" dirty="0" err="1" smtClean="0"/>
              <a:t>Terumá</a:t>
            </a:r>
            <a:r>
              <a:rPr lang="es-CO" sz="2400" b="1" dirty="0" smtClean="0"/>
              <a:t>– </a:t>
            </a:r>
            <a:r>
              <a:rPr lang="es-CO" sz="2400" b="1" i="1" dirty="0" smtClean="0"/>
              <a:t>Éxodo - Capítulo </a:t>
            </a:r>
            <a:r>
              <a:rPr lang="es-CO" sz="2400" b="1" i="1" dirty="0" smtClean="0"/>
              <a:t>25:1 al 27:19</a:t>
            </a:r>
            <a:r>
              <a:rPr lang="es-CO" sz="2400" b="1" i="1" dirty="0" smtClean="0"/>
              <a:t> </a:t>
            </a:r>
            <a:endParaRPr lang="es-CO" sz="2400" b="1" dirty="0" smtClean="0"/>
          </a:p>
          <a:p>
            <a:r>
              <a:rPr lang="es-CO" sz="2400" b="1" dirty="0" smtClean="0"/>
              <a:t> </a:t>
            </a:r>
            <a:r>
              <a:rPr lang="es-CO" sz="2400" b="1" dirty="0" smtClean="0"/>
              <a:t>RESÚMEN</a:t>
            </a:r>
          </a:p>
          <a:p>
            <a:r>
              <a:rPr lang="es-CO" sz="2400" dirty="0" smtClean="0"/>
              <a:t> </a:t>
            </a:r>
          </a:p>
          <a:p>
            <a:r>
              <a:rPr lang="es-CO" sz="2400" dirty="0" smtClean="0"/>
              <a:t>En el patio exterior del Mishkán hay un Altar para los sacrificios de holocausto y una jofaina para lavarse.  </a:t>
            </a:r>
          </a:p>
          <a:p>
            <a:r>
              <a:rPr lang="es-CO" sz="2400" dirty="0" smtClean="0"/>
              <a:t>El Tabernáculo está dividido en dos partes por medio de una cortina. </a:t>
            </a:r>
            <a:r>
              <a:rPr lang="en-US" sz="2400" dirty="0" smtClean="0"/>
              <a:t> </a:t>
            </a:r>
          </a:p>
        </p:txBody>
      </p:sp>
      <p:pic>
        <p:nvPicPr>
          <p:cNvPr id="66562" name="Picture 2" descr="http://www.messengerofthename.com/wp-content/uploads/2015/03/Tabernacle1-300x142.png"/>
          <p:cNvPicPr>
            <a:picLocks noChangeAspect="1" noChangeArrowheads="1"/>
          </p:cNvPicPr>
          <p:nvPr/>
        </p:nvPicPr>
        <p:blipFill>
          <a:blip r:embed="rId4" cstate="print"/>
          <a:srcRect/>
          <a:stretch>
            <a:fillRect/>
          </a:stretch>
        </p:blipFill>
        <p:spPr bwMode="auto">
          <a:xfrm>
            <a:off x="5791200" y="4419600"/>
            <a:ext cx="2857500" cy="1352550"/>
          </a:xfrm>
          <a:prstGeom prst="rect">
            <a:avLst/>
          </a:prstGeom>
          <a:noFill/>
        </p:spPr>
      </p:pic>
      <p:pic>
        <p:nvPicPr>
          <p:cNvPr id="66564" name="Picture 4"/>
          <p:cNvPicPr>
            <a:picLocks noChangeAspect="1" noChangeArrowheads="1"/>
          </p:cNvPicPr>
          <p:nvPr/>
        </p:nvPicPr>
        <p:blipFill>
          <a:blip r:embed="rId5" cstate="print"/>
          <a:srcRect/>
          <a:stretch>
            <a:fillRect/>
          </a:stretch>
        </p:blipFill>
        <p:spPr bwMode="auto">
          <a:xfrm>
            <a:off x="5943600" y="2438400"/>
            <a:ext cx="2495550" cy="15716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800600" cy="4800600"/>
          </a:xfrm>
        </p:spPr>
        <p:txBody>
          <a:bodyPr/>
          <a:lstStyle/>
          <a:p>
            <a:r>
              <a:rPr lang="es-CO" sz="2400" b="1" dirty="0" smtClean="0"/>
              <a:t>Shemot </a:t>
            </a:r>
            <a:r>
              <a:rPr lang="es-CO" sz="2400" b="1" dirty="0" err="1" smtClean="0"/>
              <a:t>Terumá</a:t>
            </a:r>
            <a:r>
              <a:rPr lang="es-CO" sz="2400" b="1" dirty="0" smtClean="0"/>
              <a:t>– </a:t>
            </a:r>
            <a:r>
              <a:rPr lang="es-CO" sz="2400" b="1" i="1" dirty="0" smtClean="0"/>
              <a:t>Éxodo - Capítulo </a:t>
            </a:r>
            <a:r>
              <a:rPr lang="es-CO" sz="2400" b="1" i="1" dirty="0" smtClean="0"/>
              <a:t>25:1 al 27:19</a:t>
            </a:r>
            <a:r>
              <a:rPr lang="es-CO" sz="2400" b="1" i="1" dirty="0" smtClean="0"/>
              <a:t> </a:t>
            </a:r>
            <a:endParaRPr lang="es-CO" sz="2400" b="1" dirty="0" smtClean="0"/>
          </a:p>
          <a:p>
            <a:r>
              <a:rPr lang="es-CO" sz="2400" b="1" dirty="0" smtClean="0"/>
              <a:t> </a:t>
            </a:r>
            <a:r>
              <a:rPr lang="es-CO" sz="2400" b="1" dirty="0" smtClean="0"/>
              <a:t>RESÚMEN</a:t>
            </a:r>
          </a:p>
          <a:p>
            <a:r>
              <a:rPr lang="es-CO" sz="2400" dirty="0" smtClean="0"/>
              <a:t>Únicamente los Kohanim, descendientes de Aarón, tienen acceso a la habitación exterior.  </a:t>
            </a:r>
          </a:p>
          <a:p>
            <a:r>
              <a:rPr lang="es-CO" sz="2400" dirty="0" smtClean="0"/>
              <a:t>En dicha habitación se encuentran la Mesa del Pan de la Proposición,  la Menorá y el Altar Dorado para el incienso.  </a:t>
            </a:r>
          </a:p>
        </p:txBody>
      </p:sp>
      <p:pic>
        <p:nvPicPr>
          <p:cNvPr id="2" name="Picture 2" descr="http://www.3dtabernacle.com/images/Interior2_small.jpg"/>
          <p:cNvPicPr>
            <a:picLocks noChangeAspect="1" noChangeArrowheads="1"/>
          </p:cNvPicPr>
          <p:nvPr/>
        </p:nvPicPr>
        <p:blipFill>
          <a:blip r:embed="rId4" cstate="print"/>
          <a:srcRect/>
          <a:stretch>
            <a:fillRect/>
          </a:stretch>
        </p:blipFill>
        <p:spPr bwMode="auto">
          <a:xfrm>
            <a:off x="6096000" y="2133600"/>
            <a:ext cx="2381250" cy="3343275"/>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038600" cy="4800600"/>
          </a:xfrm>
        </p:spPr>
        <p:txBody>
          <a:bodyPr/>
          <a:lstStyle/>
          <a:p>
            <a:r>
              <a:rPr lang="es-CO" sz="2400" b="1" dirty="0" smtClean="0"/>
              <a:t>Shemot </a:t>
            </a:r>
            <a:r>
              <a:rPr lang="es-CO" sz="2400" b="1" dirty="0" err="1" smtClean="0"/>
              <a:t>Terumá</a:t>
            </a:r>
            <a:r>
              <a:rPr lang="es-CO" sz="2400" b="1" dirty="0" smtClean="0"/>
              <a:t>– </a:t>
            </a:r>
            <a:r>
              <a:rPr lang="es-CO" sz="2400" b="1" i="1" dirty="0" smtClean="0"/>
              <a:t>Éxodo - Capítulo </a:t>
            </a:r>
            <a:r>
              <a:rPr lang="es-CO" sz="2400" b="1" i="1" dirty="0" smtClean="0"/>
              <a:t>25:1 al 27:19</a:t>
            </a:r>
            <a:r>
              <a:rPr lang="es-CO" sz="2400" b="1" i="1" dirty="0" smtClean="0"/>
              <a:t> </a:t>
            </a:r>
            <a:endParaRPr lang="es-CO" sz="2400" b="1" dirty="0" smtClean="0"/>
          </a:p>
          <a:p>
            <a:r>
              <a:rPr lang="es-CO" sz="2400" b="1" dirty="0" smtClean="0"/>
              <a:t> </a:t>
            </a:r>
            <a:r>
              <a:rPr lang="es-CO" sz="2400" b="1" dirty="0" smtClean="0"/>
              <a:t>RESÚMEN</a:t>
            </a:r>
          </a:p>
          <a:p>
            <a:r>
              <a:rPr lang="es-CO" sz="2400" dirty="0" smtClean="0"/>
              <a:t> </a:t>
            </a:r>
          </a:p>
          <a:p>
            <a:r>
              <a:rPr lang="es-CO" sz="2400" dirty="0" smtClean="0"/>
              <a:t>A la habitación interna, el </a:t>
            </a:r>
            <a:r>
              <a:rPr lang="es-CO" sz="2400" dirty="0" err="1" smtClean="0"/>
              <a:t>Kodesh</a:t>
            </a:r>
            <a:r>
              <a:rPr lang="es-CO" sz="2400" dirty="0" smtClean="0"/>
              <a:t> </a:t>
            </a:r>
            <a:r>
              <a:rPr lang="es-CO" sz="2400" dirty="0" err="1" smtClean="0"/>
              <a:t>haKodashin</a:t>
            </a:r>
            <a:r>
              <a:rPr lang="es-CO" sz="2400" dirty="0" smtClean="0"/>
              <a:t>, sólo puede entrar el Kohén Gadol, y únicamente una vez al año, en Yom Kipur. </a:t>
            </a:r>
            <a:r>
              <a:rPr lang="en-US" sz="2400" dirty="0" smtClean="0"/>
              <a:t> </a:t>
            </a:r>
          </a:p>
        </p:txBody>
      </p:sp>
      <p:pic>
        <p:nvPicPr>
          <p:cNvPr id="68610" name="Picture 2" descr="http://megafon-news.co.il/asys/wp-content/uploads/2013/02/640px-Holman_The_Tabernacle_in_the_Wilderness.jpg"/>
          <p:cNvPicPr>
            <a:picLocks noChangeAspect="1" noChangeArrowheads="1"/>
          </p:cNvPicPr>
          <p:nvPr/>
        </p:nvPicPr>
        <p:blipFill>
          <a:blip r:embed="rId4" cstate="print"/>
          <a:srcRect/>
          <a:stretch>
            <a:fillRect/>
          </a:stretch>
        </p:blipFill>
        <p:spPr bwMode="auto">
          <a:xfrm>
            <a:off x="4648200" y="2133600"/>
            <a:ext cx="4029331" cy="297180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572000" cy="4800600"/>
          </a:xfrm>
        </p:spPr>
        <p:txBody>
          <a:bodyPr/>
          <a:lstStyle/>
          <a:p>
            <a:r>
              <a:rPr lang="es-CO" sz="2400" b="1" dirty="0" smtClean="0"/>
              <a:t>Shemot </a:t>
            </a:r>
            <a:r>
              <a:rPr lang="es-CO" sz="2400" b="1" dirty="0" err="1" smtClean="0"/>
              <a:t>Terumá</a:t>
            </a:r>
            <a:r>
              <a:rPr lang="es-CO" sz="2400" b="1" dirty="0" smtClean="0"/>
              <a:t>– </a:t>
            </a:r>
            <a:r>
              <a:rPr lang="es-CO" sz="2400" b="1" i="1" dirty="0" smtClean="0"/>
              <a:t>Éxodo - Capítulo </a:t>
            </a:r>
            <a:r>
              <a:rPr lang="es-CO" sz="2400" b="1" i="1" dirty="0" smtClean="0"/>
              <a:t>25:1 al 27:19</a:t>
            </a:r>
            <a:r>
              <a:rPr lang="es-CO" sz="2400" b="1" i="1" dirty="0" smtClean="0"/>
              <a:t> </a:t>
            </a:r>
            <a:endParaRPr lang="es-CO" sz="2400" b="1" dirty="0" smtClean="0"/>
          </a:p>
          <a:p>
            <a:r>
              <a:rPr lang="es-CO" sz="2400" b="1" dirty="0" smtClean="0"/>
              <a:t> </a:t>
            </a:r>
            <a:r>
              <a:rPr lang="es-CO" sz="2400" b="1" dirty="0" smtClean="0"/>
              <a:t>RESÚMEN</a:t>
            </a:r>
          </a:p>
          <a:p>
            <a:r>
              <a:rPr lang="es-CO" sz="2400" dirty="0" smtClean="0"/>
              <a:t>Aquí está el Arca que contiene los Diez Mandamientos inscritos en las dos tablas de piedra que Dios le dio a la nación Judía en el Monte Sinaí.  </a:t>
            </a:r>
          </a:p>
          <a:p>
            <a:r>
              <a:rPr lang="es-CO" sz="2400" dirty="0" smtClean="0"/>
              <a:t>También se describen en detalle todos los utensilios y vasijas, así como la construcción del Mishkán.</a:t>
            </a:r>
          </a:p>
          <a:p>
            <a:endParaRPr lang="es-CO" sz="2400" b="1" dirty="0" smtClean="0"/>
          </a:p>
        </p:txBody>
      </p:sp>
      <p:pic>
        <p:nvPicPr>
          <p:cNvPr id="2050" name="Picture 2" descr="http://3.bp.blogspot.com/-1i-x0k0Xpv0/VOlQB3WnYeI/AAAAAAAAJek/P6dBM167Oek/s1600/cher.jpg"/>
          <p:cNvPicPr>
            <a:picLocks noChangeAspect="1" noChangeArrowheads="1"/>
          </p:cNvPicPr>
          <p:nvPr/>
        </p:nvPicPr>
        <p:blipFill>
          <a:blip r:embed="rId4" cstate="print"/>
          <a:srcRect/>
          <a:stretch>
            <a:fillRect/>
          </a:stretch>
        </p:blipFill>
        <p:spPr bwMode="auto">
          <a:xfrm>
            <a:off x="5257800" y="2743200"/>
            <a:ext cx="2907030" cy="2667000"/>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“Harán un Arón -arca...” (25:10)</a:t>
            </a:r>
            <a:endParaRPr lang="es-CO" sz="2400" dirty="0" smtClean="0"/>
          </a:p>
          <a:p>
            <a:r>
              <a:rPr lang="es-CO" sz="2400" dirty="0" smtClean="0"/>
              <a:t>Hashem le dijo a Moshé que fuera a decirle a </a:t>
            </a:r>
            <a:r>
              <a:rPr lang="es-CO" sz="2400" dirty="0" err="1" smtClean="0"/>
              <a:t>Betzalel</a:t>
            </a:r>
            <a:r>
              <a:rPr lang="es-CO" sz="2400" dirty="0" smtClean="0"/>
              <a:t> “Haz para Mí un Mishkán (un Santuario), un Arón (arca sagrada) y </a:t>
            </a:r>
            <a:r>
              <a:rPr lang="es-CO" sz="2400" dirty="0" err="1" smtClean="0"/>
              <a:t>kelim</a:t>
            </a:r>
            <a:r>
              <a:rPr lang="es-CO" sz="2400" dirty="0" smtClean="0"/>
              <a:t> (los demás utensilios del Santuario). </a:t>
            </a:r>
          </a:p>
          <a:p>
            <a:r>
              <a:rPr lang="es-CO" sz="2400" dirty="0" smtClean="0"/>
              <a:t>Cuando Moshé se lo dijo a </a:t>
            </a:r>
            <a:r>
              <a:rPr lang="es-CO" sz="2400" dirty="0" err="1" smtClean="0"/>
              <a:t>Betzalel</a:t>
            </a:r>
            <a:r>
              <a:rPr lang="es-CO" sz="2400" dirty="0" smtClean="0"/>
              <a:t>, alteró el orden y dijo que construyera el Arón, los </a:t>
            </a:r>
            <a:r>
              <a:rPr lang="es-CO" sz="2400" dirty="0" err="1" smtClean="0"/>
              <a:t>kelim</a:t>
            </a:r>
            <a:r>
              <a:rPr lang="es-CO" sz="2400" dirty="0" smtClean="0"/>
              <a:t> y el Mishkán. </a:t>
            </a:r>
          </a:p>
          <a:p>
            <a:r>
              <a:rPr lang="es-CO" sz="2400" dirty="0" err="1" smtClean="0"/>
              <a:t>Betzalel</a:t>
            </a:r>
            <a:r>
              <a:rPr lang="es-CO" sz="2400" dirty="0" smtClean="0"/>
              <a:t> le dijo a Moshé: “Moshé Rabenu, lo lógico es que primero se construya la casa, y luego se la adorne. </a:t>
            </a:r>
          </a:p>
          <a:p>
            <a:r>
              <a:rPr lang="es-CO" sz="2400" dirty="0" smtClean="0"/>
              <a:t>Me estás diciendo que primero construya los adornos, las vasijas, los utensilios, pero ¿dónde los voy a poner?”</a:t>
            </a:r>
            <a:endParaRPr lang="es-CO" sz="24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200" dirty="0" smtClean="0"/>
              <a:t>¿Por qué Moshé cambió el orden?</a:t>
            </a:r>
          </a:p>
          <a:p>
            <a:r>
              <a:rPr lang="es-CO" sz="2200" dirty="0" smtClean="0"/>
              <a:t>Moshé no le estaba dando a </a:t>
            </a:r>
            <a:r>
              <a:rPr lang="es-CO" sz="2200" dirty="0" err="1" smtClean="0"/>
              <a:t>Betzalel</a:t>
            </a:r>
            <a:r>
              <a:rPr lang="es-CO" sz="2200" dirty="0" smtClean="0"/>
              <a:t> instrucciones de construcción. </a:t>
            </a:r>
          </a:p>
          <a:p>
            <a:r>
              <a:rPr lang="es-CO" sz="2200" dirty="0" smtClean="0"/>
              <a:t>No le estaba hablando como un arquitecto habla con el que va a construir la casa. </a:t>
            </a:r>
          </a:p>
          <a:p>
            <a:r>
              <a:rPr lang="es-CO" sz="2200" dirty="0" smtClean="0"/>
              <a:t>Moshé estaba hablando en términos conceptuales, enfatizando lo que era la esencia y el propósito del Mishkán. El Arón era la pieza clave del Mishkán. </a:t>
            </a:r>
          </a:p>
          <a:p>
            <a:r>
              <a:rPr lang="es-CO" sz="2200" dirty="0" smtClean="0"/>
              <a:t>La palabra “Arón” proviene de la palabra “Or”, luz en hebreo. El Arón era la luz del Mishkán, pues contenía a la sagrada Torá, que es la luz del mundo. Sin el Arón, el Mishkán habría sido una mera cubierta, una canilla seca, sin el agua: la Toráh</a:t>
            </a:r>
            <a:endParaRPr lang="es-CO" sz="22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25:1</a:t>
            </a:r>
            <a:r>
              <a:rPr lang="es-CO" sz="2400" dirty="0" smtClean="0"/>
              <a:t>   </a:t>
            </a:r>
            <a:r>
              <a:rPr lang="es-CO" sz="2400" b="1" dirty="0" err="1" smtClean="0"/>
              <a:t>Vayedaber</a:t>
            </a:r>
            <a:r>
              <a:rPr lang="es-CO" sz="2400" b="1" dirty="0" smtClean="0"/>
              <a:t> Adonay el-</a:t>
            </a:r>
            <a:r>
              <a:rPr lang="es-CO" sz="2400" b="1" dirty="0" err="1" smtClean="0"/>
              <a:t>Moshe</a:t>
            </a:r>
            <a:r>
              <a:rPr lang="es-CO" sz="2400" b="1" dirty="0" smtClean="0"/>
              <a:t> </a:t>
            </a:r>
            <a:r>
              <a:rPr lang="es-CO" sz="2400" b="1" dirty="0" err="1" smtClean="0"/>
              <a:t>lemor</a:t>
            </a:r>
            <a:r>
              <a:rPr lang="es-CO" sz="2400" b="1" dirty="0" smtClean="0"/>
              <a:t>.</a:t>
            </a:r>
            <a:r>
              <a:rPr lang="es-CO" sz="2400" dirty="0" smtClean="0"/>
              <a:t> </a:t>
            </a:r>
          </a:p>
          <a:p>
            <a:r>
              <a:rPr lang="es-CO" sz="2400" dirty="0" smtClean="0"/>
              <a:t>Y el Eterno habló a Moisés diciendo: </a:t>
            </a:r>
          </a:p>
          <a:p>
            <a:r>
              <a:rPr lang="es-CO" sz="2400" dirty="0" smtClean="0"/>
              <a:t>   Algunos dicen que esto fue dicho a Moisés durante los 40 días en la montaña (</a:t>
            </a:r>
            <a:r>
              <a:rPr lang="es-CO" sz="2400" dirty="0" err="1" smtClean="0"/>
              <a:t>Tanna</a:t>
            </a:r>
            <a:r>
              <a:rPr lang="es-CO" sz="2400" dirty="0" smtClean="0"/>
              <a:t> </a:t>
            </a:r>
            <a:r>
              <a:rPr lang="es-CO" sz="2400" dirty="0" err="1" smtClean="0"/>
              <a:t>DeBei</a:t>
            </a:r>
            <a:r>
              <a:rPr lang="es-CO" sz="2400" dirty="0" smtClean="0"/>
              <a:t> </a:t>
            </a:r>
            <a:r>
              <a:rPr lang="es-CO" sz="2400" dirty="0" err="1" smtClean="0"/>
              <a:t>Eliahu</a:t>
            </a:r>
            <a:r>
              <a:rPr lang="es-CO" sz="2400" dirty="0" smtClean="0"/>
              <a:t> Rabá 17; </a:t>
            </a:r>
            <a:r>
              <a:rPr lang="es-CO" sz="2400" dirty="0" err="1" smtClean="0"/>
              <a:t>Lekach</a:t>
            </a:r>
            <a:r>
              <a:rPr lang="es-CO" sz="2400" dirty="0" smtClean="0"/>
              <a:t> Tov en Éxodo 35: 1; Ibn Ezra; </a:t>
            </a:r>
            <a:r>
              <a:rPr lang="es-CO" sz="2400" dirty="0" err="1" smtClean="0"/>
              <a:t>Baaley</a:t>
            </a:r>
            <a:r>
              <a:rPr lang="es-CO" sz="2400" dirty="0" smtClean="0"/>
              <a:t> </a:t>
            </a:r>
            <a:r>
              <a:rPr lang="es-CO" sz="2400" dirty="0" err="1" smtClean="0"/>
              <a:t>Tosafoth</a:t>
            </a:r>
            <a:r>
              <a:rPr lang="es-CO" sz="2400" dirty="0" smtClean="0"/>
              <a:t>; Zohar 2: 194a, 224a). </a:t>
            </a:r>
          </a:p>
          <a:p>
            <a:r>
              <a:rPr lang="es-CO" sz="2400" dirty="0" smtClean="0"/>
              <a:t>Según otros, se dijo después del asunto del becerro de oro, cuando Moisés subió para el segundo juego de tablas (Éxodo 34:29; Seder Olam </a:t>
            </a:r>
            <a:r>
              <a:rPr lang="es-CO" sz="2400" dirty="0" err="1" smtClean="0"/>
              <a:t>Rabba</a:t>
            </a:r>
            <a:r>
              <a:rPr lang="es-CO" sz="2400" dirty="0" smtClean="0"/>
              <a:t> 6 de Éxodo 34:32; </a:t>
            </a:r>
            <a:r>
              <a:rPr lang="es-CO" sz="2400" dirty="0" err="1" smtClean="0"/>
              <a:t>Tanjuma</a:t>
            </a:r>
            <a:r>
              <a:rPr lang="es-CO" sz="2400" dirty="0" smtClean="0"/>
              <a:t> 8; Rashi sobre Éxodo 31:18, 33: 11). </a:t>
            </a:r>
          </a:p>
          <a:p>
            <a:endParaRPr lang="es-CO"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Vemos que Moisés una vez llegan al Desierto de Sinaí sube a la Montaña de Dios (Ex. 19). Llegan el 1 de Siván</a:t>
            </a:r>
          </a:p>
          <a:p>
            <a:r>
              <a:rPr lang="es-CO" sz="2400" dirty="0" smtClean="0"/>
              <a:t>Antes el ya había subido cuando lo sucedido con la zarza ardiente. (Ex. 3)</a:t>
            </a:r>
          </a:p>
          <a:p>
            <a:r>
              <a:rPr lang="es-CO" sz="2400" dirty="0" smtClean="0"/>
              <a:t>El segundo día sube entonces al Monte y vuelve y habla con los Ancianos. Pueblo: Haremos todo</a:t>
            </a:r>
          </a:p>
          <a:p>
            <a:r>
              <a:rPr lang="es-CO" sz="2400" dirty="0" smtClean="0"/>
              <a:t>El tercer día Dios habla de nuevo con Moisés y le dice que se prepare el pueblo por 3 días: Santificación</a:t>
            </a:r>
          </a:p>
          <a:p>
            <a:r>
              <a:rPr lang="es-CO" sz="2400" dirty="0" smtClean="0"/>
              <a:t>El 6 de Siván ocurre el Matan Toráh = 10 Mandamientos –Aseret haDibrot </a:t>
            </a:r>
            <a:endParaRPr lang="es-CO" sz="24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En el capítulo 24 Dios invita a Moisés a Aarón, a Nadab y Abihú y a 70 Ancianos que se acerquen a la Montaña pero de lejos. Solo Moisés es permitido acercarse</a:t>
            </a:r>
          </a:p>
          <a:p>
            <a:r>
              <a:rPr lang="es-CO" sz="2400" dirty="0" smtClean="0"/>
              <a:t>Moisés escribe todas las palabras que Dios le dicta en el Libro del pacto – Sefer haBrit y todo el pueblo lo escucha y proclama: Todo lo que ha hablado Hashem, !haremos y obedeceremos!</a:t>
            </a:r>
          </a:p>
          <a:p>
            <a:r>
              <a:rPr lang="es-CO" sz="2400" dirty="0" smtClean="0"/>
              <a:t>Moisés esparce la sangre de los toros sobre el pueblo como símbolo del acuerdo al Pacto.</a:t>
            </a:r>
          </a:p>
          <a:p>
            <a:r>
              <a:rPr lang="es-CO" sz="2400" dirty="0" smtClean="0"/>
              <a:t>Moshé </a:t>
            </a:r>
            <a:r>
              <a:rPr lang="es-CO" sz="2400" dirty="0" smtClean="0"/>
              <a:t>asciende a la montaña durante 40 días para recibir las dos Tablas de la Ley. </a:t>
            </a:r>
            <a:endParaRPr lang="es-CO" sz="2400" b="1"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En la Parashá anterior, Mishpatim, Dios le dice a Moisés que le entregará las Tablas de piedra con la Ley y los Mandamientos –Lujot ha-</a:t>
            </a:r>
            <a:r>
              <a:rPr lang="es-CO" sz="2400" dirty="0" err="1" smtClean="0"/>
              <a:t>even</a:t>
            </a:r>
            <a:r>
              <a:rPr lang="es-CO" sz="2400" dirty="0" smtClean="0"/>
              <a:t> </a:t>
            </a:r>
            <a:r>
              <a:rPr lang="es-CO" sz="2400" dirty="0" err="1" smtClean="0"/>
              <a:t>vehatoráh</a:t>
            </a:r>
            <a:r>
              <a:rPr lang="es-CO" sz="2400" dirty="0" smtClean="0"/>
              <a:t> </a:t>
            </a:r>
            <a:r>
              <a:rPr lang="es-CO" sz="2400" dirty="0" err="1" smtClean="0"/>
              <a:t>vehamitzváh</a:t>
            </a:r>
            <a:r>
              <a:rPr lang="es-CO" sz="2400" dirty="0" smtClean="0"/>
              <a:t>- para que los enseñes (Ex. 24:12)</a:t>
            </a:r>
          </a:p>
          <a:p>
            <a:r>
              <a:rPr lang="es-CO" sz="2400" dirty="0" smtClean="0"/>
              <a:t>Ahora aquí la Parashá Tarumá nos dice que Hashem le habló a Moisés respecto de las Ofrendas y la fabricación del Mishkán.</a:t>
            </a:r>
          </a:p>
          <a:p>
            <a:r>
              <a:rPr lang="es-CO" sz="2400" b="1" i="1" dirty="0" smtClean="0"/>
              <a:t>Terumáh</a:t>
            </a:r>
          </a:p>
          <a:p>
            <a:r>
              <a:rPr lang="es-CO" sz="2400" dirty="0" smtClean="0"/>
              <a:t>La palabra </a:t>
            </a:r>
            <a:r>
              <a:rPr lang="es-CO" sz="2400" b="1" i="1" dirty="0" smtClean="0"/>
              <a:t>Terumáh</a:t>
            </a:r>
            <a:r>
              <a:rPr lang="es-CO" sz="2400" dirty="0" smtClean="0"/>
              <a:t> es de difícil traducción. •Literalmente significa “alzado” o “elevado” ya que se deriva de la raíz ROM </a:t>
            </a:r>
            <a:r>
              <a:rPr lang="es-CO" sz="2400" dirty="0" err="1" smtClean="0"/>
              <a:t>רום</a:t>
            </a:r>
            <a:r>
              <a:rPr lang="es-CO" sz="2400" dirty="0" smtClean="0"/>
              <a:t>• Se aplica a la persona que separa de un lugar algo para un fin posterior o alza algo para darle un uso posterior</a:t>
            </a:r>
            <a:endParaRPr lang="es-CO"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25:3</a:t>
            </a:r>
            <a:r>
              <a:rPr lang="es-CO" sz="2400" dirty="0" smtClean="0"/>
              <a:t> </a:t>
            </a:r>
            <a:r>
              <a:rPr lang="es-CO" sz="2400" b="1" dirty="0" err="1" smtClean="0"/>
              <a:t>Vezot</a:t>
            </a:r>
            <a:r>
              <a:rPr lang="es-CO" sz="2400" b="1" dirty="0" smtClean="0"/>
              <a:t> </a:t>
            </a:r>
            <a:r>
              <a:rPr lang="es-CO" sz="2400" b="1" dirty="0" err="1" smtClean="0"/>
              <a:t>hatrumah</a:t>
            </a:r>
            <a:r>
              <a:rPr lang="es-CO" sz="2400" b="1" dirty="0" smtClean="0"/>
              <a:t> asher </a:t>
            </a:r>
            <a:r>
              <a:rPr lang="es-CO" sz="2400" b="1" dirty="0" err="1" smtClean="0"/>
              <a:t>tikju</a:t>
            </a:r>
            <a:r>
              <a:rPr lang="es-CO" sz="2400" b="1" dirty="0" smtClean="0"/>
              <a:t> </a:t>
            </a:r>
            <a:r>
              <a:rPr lang="es-CO" sz="2400" b="1" dirty="0" err="1" smtClean="0"/>
              <a:t>me'itam</a:t>
            </a:r>
            <a:r>
              <a:rPr lang="es-CO" sz="2400" b="1" dirty="0" smtClean="0"/>
              <a:t> </a:t>
            </a:r>
            <a:r>
              <a:rPr lang="es-CO" sz="2400" b="1" dirty="0" err="1" smtClean="0"/>
              <a:t>zahav</a:t>
            </a:r>
            <a:r>
              <a:rPr lang="es-CO" sz="2400" b="1" dirty="0" smtClean="0"/>
              <a:t> </a:t>
            </a:r>
            <a:r>
              <a:rPr lang="es-CO" sz="2400" b="1" dirty="0" err="1" smtClean="0"/>
              <a:t>vajesef</a:t>
            </a:r>
            <a:r>
              <a:rPr lang="es-CO" sz="2400" b="1" dirty="0" smtClean="0"/>
              <a:t> </a:t>
            </a:r>
            <a:r>
              <a:rPr lang="es-CO" sz="2400" b="1" dirty="0" err="1" smtClean="0"/>
              <a:t>unejoshet</a:t>
            </a:r>
            <a:r>
              <a:rPr lang="es-CO" sz="2400" b="1" dirty="0" smtClean="0"/>
              <a:t>.</a:t>
            </a:r>
            <a:r>
              <a:rPr lang="es-CO" sz="2400" dirty="0" smtClean="0"/>
              <a:t> </a:t>
            </a:r>
            <a:endParaRPr lang="es-CO" sz="2400" dirty="0" smtClean="0"/>
          </a:p>
          <a:p>
            <a:r>
              <a:rPr lang="es-CO" sz="2400" dirty="0" smtClean="0"/>
              <a:t>Y </a:t>
            </a:r>
            <a:r>
              <a:rPr lang="es-CO" sz="2400" dirty="0" smtClean="0"/>
              <a:t>ésta es la ofrenda que tomaréis de ellos: oro y plata y cobre, </a:t>
            </a:r>
            <a:r>
              <a:rPr lang="es-CO" sz="2400" b="1" dirty="0" smtClean="0"/>
              <a:t>cobre</a:t>
            </a:r>
          </a:p>
          <a:p>
            <a:r>
              <a:rPr lang="es-CO" sz="2400" dirty="0" smtClean="0"/>
              <a:t>   O 'bronce'. Así pues, la </a:t>
            </a:r>
            <a:r>
              <a:rPr lang="es-CO" sz="2400" dirty="0" err="1" smtClean="0"/>
              <a:t>Septuaginta</a:t>
            </a:r>
            <a:r>
              <a:rPr lang="es-CO" sz="2400" dirty="0" smtClean="0"/>
              <a:t> traduce la palabra como </a:t>
            </a:r>
            <a:r>
              <a:rPr lang="es-CO" sz="2400" dirty="0" err="1" smtClean="0"/>
              <a:t>xalkos</a:t>
            </a:r>
            <a:r>
              <a:rPr lang="es-CO" sz="2400" dirty="0" smtClean="0"/>
              <a:t> que puede denotar cobre o bronce, y el </a:t>
            </a:r>
            <a:r>
              <a:rPr lang="es-CO" sz="2400" dirty="0" err="1" smtClean="0"/>
              <a:t>MeAm</a:t>
            </a:r>
            <a:r>
              <a:rPr lang="es-CO" sz="2400" dirty="0" smtClean="0"/>
              <a:t> </a:t>
            </a:r>
            <a:r>
              <a:rPr lang="es-CO" sz="2400" dirty="0" err="1" smtClean="0"/>
              <a:t>Loez</a:t>
            </a:r>
            <a:r>
              <a:rPr lang="es-CO" sz="2400" dirty="0" smtClean="0"/>
              <a:t>, también, lo traduce como </a:t>
            </a:r>
            <a:r>
              <a:rPr lang="es-CO" sz="2400" i="1" dirty="0" smtClean="0"/>
              <a:t>alambre</a:t>
            </a:r>
            <a:r>
              <a:rPr lang="es-CO" sz="2400" dirty="0" smtClean="0"/>
              <a:t> que es español para el cobre o bronce. </a:t>
            </a:r>
            <a:endParaRPr lang="es-CO" sz="2400" dirty="0" smtClean="0"/>
          </a:p>
          <a:p>
            <a:r>
              <a:rPr lang="es-CO" sz="2400" dirty="0" smtClean="0"/>
              <a:t>Hay </a:t>
            </a:r>
            <a:r>
              <a:rPr lang="es-CO" sz="2400" dirty="0" smtClean="0"/>
              <a:t>algunos indicios de que la palabra hebrea utilizada aquí indica </a:t>
            </a:r>
            <a:r>
              <a:rPr lang="es-CO" sz="2400" i="1" dirty="0" err="1" smtClean="0"/>
              <a:t>nejosheth</a:t>
            </a:r>
            <a:r>
              <a:rPr lang="es-CO" sz="2400" dirty="0" smtClean="0"/>
              <a:t> cobre puro y sin mezcla (Deuteronomio 8: 9; Radak en 1 Reyes 7:45). </a:t>
            </a:r>
            <a:endParaRPr lang="es-CO" sz="24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dirty="0" smtClean="0"/>
              <a:t>Otros</a:t>
            </a:r>
            <a:r>
              <a:rPr lang="es-CO" sz="2400" dirty="0" smtClean="0"/>
              <a:t>, sin embargo, dicen que dichos vasos del templo estaban hechos de bronce, el cual tiene el mismo color que el </a:t>
            </a:r>
            <a:r>
              <a:rPr lang="es-CO" sz="2400" dirty="0" smtClean="0"/>
              <a:t>oro, </a:t>
            </a:r>
            <a:r>
              <a:rPr lang="es-CO" sz="2400" dirty="0" smtClean="0"/>
              <a:t>y el Talmud claramente establece que las vasijas hechas por Moisés consistieron en este material (</a:t>
            </a:r>
            <a:r>
              <a:rPr lang="es-CO" sz="2400" dirty="0" err="1" smtClean="0"/>
              <a:t>Arkhin</a:t>
            </a:r>
            <a:r>
              <a:rPr lang="es-CO" sz="2400" dirty="0" smtClean="0"/>
              <a:t> 10b). </a:t>
            </a:r>
            <a:endParaRPr lang="es-CO" sz="2400" dirty="0" smtClean="0"/>
          </a:p>
          <a:p>
            <a:r>
              <a:rPr lang="es-CO" sz="2400" dirty="0" smtClean="0"/>
              <a:t>Josefo </a:t>
            </a:r>
            <a:r>
              <a:rPr lang="es-CO" sz="2400" dirty="0" smtClean="0"/>
              <a:t>escribe que el altar de bronce parecía de oro (Antigüedades 3: 6: 8, véase Éxodo 27: 2). </a:t>
            </a:r>
            <a:endParaRPr lang="es-CO" sz="2400" dirty="0" smtClean="0"/>
          </a:p>
          <a:p>
            <a:r>
              <a:rPr lang="es-CO" sz="2400" dirty="0" smtClean="0"/>
              <a:t>Tal </a:t>
            </a:r>
            <a:r>
              <a:rPr lang="es-CO" sz="2400" dirty="0" smtClean="0"/>
              <a:t>vez fue una aleación de cobre y plata o de oro. </a:t>
            </a:r>
            <a:endParaRPr lang="es-CO" sz="2400" dirty="0" smtClean="0"/>
          </a:p>
        </p:txBody>
      </p:sp>
      <p:sp>
        <p:nvSpPr>
          <p:cNvPr id="74754" name="AutoShape 2" descr="Image result for temple vessel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74755" name="Picture 3"/>
          <p:cNvPicPr>
            <a:picLocks noChangeAspect="1" noChangeArrowheads="1"/>
          </p:cNvPicPr>
          <p:nvPr/>
        </p:nvPicPr>
        <p:blipFill>
          <a:blip r:embed="rId4" cstate="print"/>
          <a:srcRect/>
          <a:stretch>
            <a:fillRect/>
          </a:stretch>
        </p:blipFill>
        <p:spPr bwMode="auto">
          <a:xfrm>
            <a:off x="6400800" y="2667000"/>
            <a:ext cx="2286000" cy="16764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72706" name="Picture 2" descr="http://www.bestjewishstudies.com/sites/all/images/tzitzit/1404895924971.png"/>
          <p:cNvPicPr>
            <a:picLocks noChangeAspect="1" noChangeArrowheads="1"/>
          </p:cNvPicPr>
          <p:nvPr/>
        </p:nvPicPr>
        <p:blipFill>
          <a:blip r:embed="rId4" cstate="print"/>
          <a:srcRect/>
          <a:stretch>
            <a:fillRect/>
          </a:stretch>
        </p:blipFill>
        <p:spPr bwMode="auto">
          <a:xfrm>
            <a:off x="4648200" y="2895600"/>
            <a:ext cx="4191000" cy="1695451"/>
          </a:xfrm>
          <a:prstGeom prst="rect">
            <a:avLst/>
          </a:prstGeom>
          <a:noFill/>
        </p:spPr>
      </p:pic>
      <p:sp>
        <p:nvSpPr>
          <p:cNvPr id="4101" name="Content Placeholder 2"/>
          <p:cNvSpPr txBox="1">
            <a:spLocks noGrp="1"/>
          </p:cNvSpPr>
          <p:nvPr>
            <p:ph idx="1"/>
          </p:nvPr>
        </p:nvSpPr>
        <p:spPr>
          <a:xfrm>
            <a:off x="381000" y="1600200"/>
            <a:ext cx="5181600" cy="4800600"/>
          </a:xfrm>
        </p:spPr>
        <p:txBody>
          <a:bodyPr/>
          <a:lstStyle/>
          <a:p>
            <a:r>
              <a:rPr lang="es-CO" sz="2400" b="1" i="1" dirty="0" smtClean="0">
                <a:hlinkClick r:id="rId5"/>
              </a:rPr>
              <a:t>25:4</a:t>
            </a:r>
            <a:r>
              <a:rPr lang="es-CO" sz="2400" i="1" dirty="0" smtClean="0"/>
              <a:t> </a:t>
            </a:r>
            <a:r>
              <a:rPr lang="es-CO" sz="2400" i="1" dirty="0" smtClean="0"/>
              <a:t> </a:t>
            </a:r>
            <a:r>
              <a:rPr lang="es-CO" sz="2400" b="1" i="1" dirty="0" err="1" smtClean="0"/>
              <a:t>Utjelet</a:t>
            </a:r>
            <a:r>
              <a:rPr lang="es-CO" sz="2400" b="1" i="1" dirty="0" smtClean="0"/>
              <a:t> </a:t>
            </a:r>
            <a:r>
              <a:rPr lang="es-CO" sz="2400" b="1" i="1" dirty="0" err="1" smtClean="0"/>
              <a:t>ve'argaman</a:t>
            </a:r>
            <a:r>
              <a:rPr lang="es-CO" sz="2400" b="1" i="1" dirty="0" smtClean="0"/>
              <a:t> </a:t>
            </a:r>
            <a:r>
              <a:rPr lang="es-CO" sz="2400" b="1" i="1" dirty="0" err="1" smtClean="0"/>
              <a:t>vetola'at</a:t>
            </a:r>
            <a:r>
              <a:rPr lang="es-CO" sz="2400" b="1" i="1" dirty="0" smtClean="0"/>
              <a:t> </a:t>
            </a:r>
            <a:r>
              <a:rPr lang="es-CO" sz="2400" b="1" i="1" dirty="0" err="1" smtClean="0"/>
              <a:t>shani</a:t>
            </a:r>
            <a:r>
              <a:rPr lang="es-CO" sz="2400" b="1" i="1" dirty="0" smtClean="0"/>
              <a:t> </a:t>
            </a:r>
            <a:r>
              <a:rPr lang="es-CO" sz="2400" b="1" i="1" dirty="0" err="1" smtClean="0"/>
              <a:t>veshesh</a:t>
            </a:r>
            <a:r>
              <a:rPr lang="es-CO" sz="2400" b="1" i="1" dirty="0" smtClean="0"/>
              <a:t> </a:t>
            </a:r>
            <a:r>
              <a:rPr lang="es-CO" sz="2400" b="1" i="1" dirty="0" err="1" smtClean="0"/>
              <a:t>ve'izim</a:t>
            </a:r>
            <a:r>
              <a:rPr lang="es-CO" sz="2400" b="1" i="1" dirty="0" smtClean="0"/>
              <a:t>.</a:t>
            </a:r>
            <a:r>
              <a:rPr lang="es-CO" sz="2400" i="1" dirty="0" smtClean="0"/>
              <a:t> </a:t>
            </a:r>
            <a:endParaRPr lang="es-CO" sz="2400" i="1" dirty="0" smtClean="0"/>
          </a:p>
          <a:p>
            <a:r>
              <a:rPr lang="es-CO" sz="2400" i="1" dirty="0" smtClean="0"/>
              <a:t>y </a:t>
            </a:r>
            <a:r>
              <a:rPr lang="es-CO" sz="2400" i="1" dirty="0" smtClean="0"/>
              <a:t>tejido de </a:t>
            </a:r>
            <a:r>
              <a:rPr lang="es-CO" sz="2400" i="1" dirty="0" smtClean="0">
                <a:hlinkClick r:id="rId6"/>
              </a:rPr>
              <a:t>lana azul celeste, </a:t>
            </a:r>
            <a:r>
              <a:rPr lang="es-CO" sz="2400" i="1" dirty="0" smtClean="0"/>
              <a:t> y púrpura y carmesí, y lino, y pelo de cabra;  </a:t>
            </a:r>
            <a:endParaRPr lang="es-CO" sz="2400" i="1" dirty="0" smtClean="0"/>
          </a:p>
          <a:p>
            <a:r>
              <a:rPr lang="es-CO" sz="2400" b="1" i="1" dirty="0" smtClean="0"/>
              <a:t>Lana </a:t>
            </a:r>
            <a:r>
              <a:rPr lang="es-CO" sz="2400" b="1" i="1" dirty="0" smtClean="0"/>
              <a:t>azul celeste</a:t>
            </a:r>
            <a:r>
              <a:rPr lang="es-CO" sz="2400" i="1" dirty="0" smtClean="0"/>
              <a:t/>
            </a:r>
            <a:br>
              <a:rPr lang="es-CO" sz="2400" i="1" dirty="0" smtClean="0"/>
            </a:br>
            <a:r>
              <a:rPr lang="es-CO" sz="2400" i="1" dirty="0" smtClean="0"/>
              <a:t>   Esta lana se teñía con el color de un insecto acuático llamado </a:t>
            </a:r>
            <a:r>
              <a:rPr lang="es-CO" sz="2400" b="1" i="1" dirty="0" err="1" smtClean="0"/>
              <a:t>jilazón</a:t>
            </a:r>
            <a:r>
              <a:rPr lang="es-CO" sz="2400" i="1" dirty="0" smtClean="0"/>
              <a:t>. </a:t>
            </a:r>
            <a:endParaRPr lang="es-CO" sz="2400" i="1" dirty="0" smtClean="0"/>
          </a:p>
          <a:p>
            <a:r>
              <a:rPr lang="es-CO" sz="2400" i="1" dirty="0" smtClean="0"/>
              <a:t>Hubo </a:t>
            </a:r>
            <a:r>
              <a:rPr lang="es-CO" sz="2400" i="1" dirty="0" smtClean="0"/>
              <a:t>algunos que identificaron el </a:t>
            </a:r>
            <a:r>
              <a:rPr lang="es-CO" sz="2400" i="1" dirty="0" err="1" smtClean="0"/>
              <a:t>jilazon</a:t>
            </a:r>
            <a:r>
              <a:rPr lang="es-CO" sz="2400" dirty="0" smtClean="0"/>
              <a:t> con la sepia común, </a:t>
            </a:r>
            <a:r>
              <a:rPr lang="es-CO" sz="2400" dirty="0" err="1" smtClean="0"/>
              <a:t>Sephia</a:t>
            </a:r>
            <a:r>
              <a:rPr lang="es-CO" sz="2400" dirty="0" smtClean="0"/>
              <a:t> </a:t>
            </a:r>
            <a:r>
              <a:rPr lang="es-CO" sz="2400" dirty="0" err="1" smtClean="0"/>
              <a:t>officinalis</a:t>
            </a:r>
            <a:r>
              <a:rPr lang="es-CO" sz="2400" dirty="0" smtClean="0"/>
              <a:t> (</a:t>
            </a:r>
            <a:r>
              <a:rPr lang="es-CO" sz="2400" dirty="0" err="1" smtClean="0"/>
              <a:t>Eyn</a:t>
            </a:r>
            <a:r>
              <a:rPr lang="es-CO" sz="2400" dirty="0" smtClean="0"/>
              <a:t> </a:t>
            </a:r>
            <a:r>
              <a:rPr lang="es-CO" sz="2400" dirty="0" err="1" smtClean="0"/>
              <a:t>Tekheleth</a:t>
            </a:r>
            <a:r>
              <a:rPr lang="es-CO" sz="2400" dirty="0" smtClean="0"/>
              <a:t>, p. 29), pero la mayor evidencia contradice esto.</a:t>
            </a:r>
            <a:br>
              <a:rPr lang="es-CO" sz="2400" dirty="0" smtClean="0"/>
            </a:br>
            <a:r>
              <a:rPr lang="es-CO" sz="2400" dirty="0" smtClean="0"/>
              <a:t/>
            </a:r>
            <a:br>
              <a:rPr lang="es-CO" sz="2400" dirty="0" smtClean="0"/>
            </a:br>
            <a:endParaRPr lang="es-CO"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Se </a:t>
            </a:r>
            <a:r>
              <a:rPr lang="es-CO" sz="2400" dirty="0" smtClean="0"/>
              <a:t>sabe que los antiguos tirios eran expertos en la fabricación de este colorante de color azul celeste (2 Crónicas 2: 6; cf. Ezequiel 27:16), y que se encontraron los caracoles, de los que se preparaba en la costa del norte de Israel y Fenicia (Targum </a:t>
            </a:r>
            <a:r>
              <a:rPr lang="es-CO" sz="2400" dirty="0" err="1" smtClean="0"/>
              <a:t>Yonathan</a:t>
            </a:r>
            <a:r>
              <a:rPr lang="es-CO" sz="2400" dirty="0" smtClean="0"/>
              <a:t> en Deuteronomio 33:19; Shabat 26a; </a:t>
            </a:r>
            <a:r>
              <a:rPr lang="es-CO" sz="2400" dirty="0" err="1" smtClean="0"/>
              <a:t>Estrabón</a:t>
            </a:r>
            <a:r>
              <a:rPr lang="es-CO" sz="2400" dirty="0" smtClean="0"/>
              <a:t> 16: 757). </a:t>
            </a:r>
            <a:endParaRPr lang="es-CO" sz="2400" dirty="0" smtClean="0"/>
          </a:p>
          <a:p>
            <a:r>
              <a:rPr lang="es-CO" sz="2400" dirty="0" smtClean="0"/>
              <a:t>Esto </a:t>
            </a:r>
            <a:r>
              <a:rPr lang="es-CO" sz="2400" dirty="0" smtClean="0"/>
              <a:t>indica que era el famoso azul de Tiro. </a:t>
            </a:r>
            <a:endParaRPr lang="es-CO" sz="2400" dirty="0" smtClean="0"/>
          </a:p>
          <a:p>
            <a:r>
              <a:rPr lang="es-CO" sz="2400" dirty="0" smtClean="0"/>
              <a:t>Estos </a:t>
            </a:r>
            <a:r>
              <a:rPr lang="es-CO" sz="2400" dirty="0" smtClean="0"/>
              <a:t>colorantes también se hicieron en Grecia e Italia, (Ezequiel 27: 7, Targum ad </a:t>
            </a:r>
            <a:r>
              <a:rPr lang="es-CO" sz="2400" dirty="0" err="1" smtClean="0"/>
              <a:t>loc</a:t>
            </a:r>
            <a:r>
              <a:rPr lang="es-CO" sz="2400" dirty="0" smtClean="0"/>
              <a:t> .; cf. Ilíada 4: 141; Aristóteles, Historia de los animales 5:15), y restos de estas antiguas tintorerías se han encontrado en Atenas y Pompeya. </a:t>
            </a:r>
            <a:endParaRPr lang="es-CO" sz="2400" i="1" dirty="0" smtClean="0"/>
          </a:p>
          <a:p>
            <a:endParaRPr lang="es-CO" sz="24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257800" cy="4800600"/>
          </a:xfrm>
        </p:spPr>
        <p:txBody>
          <a:bodyPr/>
          <a:lstStyle/>
          <a:p>
            <a:r>
              <a:rPr lang="es-CO" sz="2400" dirty="0" smtClean="0"/>
              <a:t>El tinte se extrae de un quiste cerca de la cabeza del caracol, preferiblemente mientras el animal aún está vivo (75a Shabat; Aristóteles, Historia de los animales 5:15). </a:t>
            </a:r>
            <a:endParaRPr lang="es-CO" sz="2400" dirty="0" smtClean="0"/>
          </a:p>
          <a:p>
            <a:r>
              <a:rPr lang="es-CO" sz="2400" dirty="0" smtClean="0"/>
              <a:t>Se </a:t>
            </a:r>
            <a:r>
              <a:rPr lang="es-CO" sz="2400" dirty="0" smtClean="0"/>
              <a:t>hierve con alumbre como clarificador (</a:t>
            </a:r>
            <a:r>
              <a:rPr lang="es-CO" sz="2400" dirty="0" err="1" smtClean="0"/>
              <a:t>Menajoth</a:t>
            </a:r>
            <a:r>
              <a:rPr lang="es-CO" sz="2400" dirty="0" smtClean="0"/>
              <a:t> </a:t>
            </a:r>
            <a:r>
              <a:rPr lang="es-CO" sz="2400" dirty="0" smtClean="0"/>
              <a:t>42b, Rashi ad </a:t>
            </a:r>
            <a:r>
              <a:rPr lang="es-CO" sz="2400" dirty="0" err="1" smtClean="0"/>
              <a:t>loc</a:t>
            </a:r>
            <a:r>
              <a:rPr lang="es-CO" sz="2400" dirty="0" smtClean="0"/>
              <a:t> .; cf. Rashi, Avodá Zarah 33b) para producir el colorante. La lana es entonces enterrada con la raíz de </a:t>
            </a:r>
            <a:r>
              <a:rPr lang="es-CO" sz="2400" dirty="0" err="1" smtClean="0"/>
              <a:t>alkanat</a:t>
            </a:r>
            <a:r>
              <a:rPr lang="es-CO" sz="2400" dirty="0" smtClean="0"/>
              <a:t> o madera de aloe con el fin de que tiña bien (</a:t>
            </a:r>
            <a:r>
              <a:rPr lang="es-CO" sz="2400" dirty="0" err="1" smtClean="0"/>
              <a:t>Yad</a:t>
            </a:r>
            <a:r>
              <a:rPr lang="es-CO" sz="2400" dirty="0" smtClean="0"/>
              <a:t>, </a:t>
            </a:r>
            <a:r>
              <a:rPr lang="es-CO" sz="2400" dirty="0" err="1" smtClean="0"/>
              <a:t>Tzitzit</a:t>
            </a:r>
            <a:r>
              <a:rPr lang="es-CO" sz="2400" dirty="0" smtClean="0"/>
              <a:t> 2: 2; 9:63 Plinio</a:t>
            </a:r>
            <a:r>
              <a:rPr lang="es-CO" sz="2400" dirty="0" smtClean="0"/>
              <a:t>).</a:t>
            </a:r>
          </a:p>
          <a:p>
            <a:r>
              <a:rPr lang="es-CO" sz="2400" dirty="0" smtClean="0"/>
              <a:t> </a:t>
            </a:r>
            <a:endParaRPr lang="es-CO" sz="2400" dirty="0" smtClean="0"/>
          </a:p>
        </p:txBody>
      </p:sp>
      <p:pic>
        <p:nvPicPr>
          <p:cNvPr id="82946" name="Picture 2" descr="Murex trunculus"/>
          <p:cNvPicPr>
            <a:picLocks noChangeAspect="1" noChangeArrowheads="1"/>
          </p:cNvPicPr>
          <p:nvPr/>
        </p:nvPicPr>
        <p:blipFill>
          <a:blip r:embed="rId4" cstate="print"/>
          <a:srcRect/>
          <a:stretch>
            <a:fillRect/>
          </a:stretch>
        </p:blipFill>
        <p:spPr bwMode="auto">
          <a:xfrm>
            <a:off x="6400800" y="2667000"/>
            <a:ext cx="1714500" cy="2286001"/>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191000" cy="4800600"/>
          </a:xfrm>
        </p:spPr>
        <p:txBody>
          <a:bodyPr/>
          <a:lstStyle/>
          <a:p>
            <a:r>
              <a:rPr lang="es-CO" sz="2400" dirty="0" smtClean="0"/>
              <a:t>  Sólo unas pocas gotas de colorante se pueden obtener de cada caracol (Plinio 9:61), y de acuerdo con un investigador moderno, más de 8000 serían necesarios caracoles para hacer un solo centímetro cúbico del colorante. </a:t>
            </a:r>
            <a:endParaRPr lang="es-CO" sz="2400" dirty="0" smtClean="0"/>
          </a:p>
          <a:p>
            <a:r>
              <a:rPr lang="es-CO" sz="2400" dirty="0" smtClean="0"/>
              <a:t>Esto </a:t>
            </a:r>
            <a:r>
              <a:rPr lang="es-CO" sz="2400" dirty="0" smtClean="0"/>
              <a:t>explica su alto costo y su restricción a los derechos. </a:t>
            </a:r>
            <a:r>
              <a:rPr lang="es-CO" sz="1600" dirty="0" smtClean="0"/>
              <a:t>Ver nota en Números 15:38.</a:t>
            </a:r>
            <a:endParaRPr lang="es-CO" sz="2400" dirty="0" smtClean="0"/>
          </a:p>
        </p:txBody>
      </p:sp>
      <p:pic>
        <p:nvPicPr>
          <p:cNvPr id="83970" name="Picture 2"/>
          <p:cNvPicPr>
            <a:picLocks noChangeAspect="1" noChangeArrowheads="1"/>
          </p:cNvPicPr>
          <p:nvPr/>
        </p:nvPicPr>
        <p:blipFill>
          <a:blip r:embed="rId4" cstate="print"/>
          <a:srcRect/>
          <a:stretch>
            <a:fillRect/>
          </a:stretch>
        </p:blipFill>
        <p:spPr bwMode="auto">
          <a:xfrm>
            <a:off x="5638800" y="4038600"/>
            <a:ext cx="2857500" cy="1914525"/>
          </a:xfrm>
          <a:prstGeom prst="rect">
            <a:avLst/>
          </a:prstGeom>
          <a:noFill/>
          <a:ln w="9525">
            <a:noFill/>
            <a:miter lim="800000"/>
            <a:headEnd/>
            <a:tailEnd/>
          </a:ln>
          <a:effectLst/>
        </p:spPr>
      </p:pic>
      <p:pic>
        <p:nvPicPr>
          <p:cNvPr id="83971" name="Picture 3"/>
          <p:cNvPicPr>
            <a:picLocks noChangeAspect="1" noChangeArrowheads="1"/>
          </p:cNvPicPr>
          <p:nvPr/>
        </p:nvPicPr>
        <p:blipFill>
          <a:blip r:embed="rId5" cstate="print"/>
          <a:srcRect/>
          <a:stretch>
            <a:fillRect/>
          </a:stretch>
        </p:blipFill>
        <p:spPr bwMode="auto">
          <a:xfrm>
            <a:off x="5638800" y="1676400"/>
            <a:ext cx="2857500" cy="21145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86018" name="Picture 2" descr="https://s-media-cache-ak0.pinimg.com/564x/b8/92/c4/b892c4d2bc610581c60125b278a008c8.jpg"/>
          <p:cNvPicPr>
            <a:picLocks noChangeAspect="1" noChangeArrowheads="1"/>
          </p:cNvPicPr>
          <p:nvPr/>
        </p:nvPicPr>
        <p:blipFill>
          <a:blip r:embed="rId4" cstate="print"/>
          <a:srcRect/>
          <a:stretch>
            <a:fillRect/>
          </a:stretch>
        </p:blipFill>
        <p:spPr bwMode="auto">
          <a:xfrm>
            <a:off x="5410200" y="2133600"/>
            <a:ext cx="2952750" cy="2952751"/>
          </a:xfrm>
          <a:prstGeom prst="rect">
            <a:avLst/>
          </a:prstGeom>
          <a:noFill/>
        </p:spPr>
      </p:pic>
      <p:sp>
        <p:nvSpPr>
          <p:cNvPr id="4101" name="Content Placeholder 2"/>
          <p:cNvSpPr txBox="1">
            <a:spLocks noGrp="1"/>
          </p:cNvSpPr>
          <p:nvPr>
            <p:ph idx="1"/>
          </p:nvPr>
        </p:nvSpPr>
        <p:spPr>
          <a:xfrm>
            <a:off x="381000" y="1600200"/>
            <a:ext cx="4800600" cy="4800600"/>
          </a:xfrm>
        </p:spPr>
        <p:txBody>
          <a:bodyPr/>
          <a:lstStyle/>
          <a:p>
            <a:r>
              <a:rPr lang="es-CO" sz="2400" b="1" dirty="0" smtClean="0"/>
              <a:t>Rojo oscuro - </a:t>
            </a:r>
            <a:r>
              <a:rPr lang="es-CO" sz="2400" b="1" dirty="0" err="1" smtClean="0"/>
              <a:t>Argamán</a:t>
            </a:r>
            <a:r>
              <a:rPr lang="es-CO" sz="2400" dirty="0" smtClean="0"/>
              <a:t/>
            </a:r>
            <a:br>
              <a:rPr lang="es-CO" sz="2400" dirty="0" smtClean="0"/>
            </a:br>
            <a:r>
              <a:rPr lang="es-CO" sz="2400" dirty="0" smtClean="0"/>
              <a:t>   (Ibn Ezra; Ibn </a:t>
            </a:r>
            <a:r>
              <a:rPr lang="es-CO" sz="2400" dirty="0" err="1" smtClean="0"/>
              <a:t>Janach</a:t>
            </a:r>
            <a:r>
              <a:rPr lang="es-CO" sz="2400" dirty="0" smtClean="0"/>
              <a:t>; </a:t>
            </a:r>
            <a:r>
              <a:rPr lang="es-CO" sz="2400" dirty="0" err="1" smtClean="0"/>
              <a:t>Pesikta</a:t>
            </a:r>
            <a:r>
              <a:rPr lang="es-CO" sz="2400" dirty="0" smtClean="0"/>
              <a:t> </a:t>
            </a:r>
            <a:r>
              <a:rPr lang="es-CO" sz="2400" dirty="0" err="1" smtClean="0"/>
              <a:t>Rabathai</a:t>
            </a:r>
            <a:r>
              <a:rPr lang="es-CO" sz="2400" dirty="0" smtClean="0"/>
              <a:t> 20: 3, 86a). </a:t>
            </a:r>
            <a:r>
              <a:rPr lang="es-CO" sz="2400" b="1" dirty="0" err="1" smtClean="0"/>
              <a:t>Argaman</a:t>
            </a:r>
            <a:r>
              <a:rPr lang="es-CO" sz="2400" dirty="0" smtClean="0"/>
              <a:t> en hebreo. </a:t>
            </a:r>
            <a:endParaRPr lang="es-CO" sz="2400" dirty="0" smtClean="0"/>
          </a:p>
          <a:p>
            <a:r>
              <a:rPr lang="es-CO" sz="2400" dirty="0" smtClean="0"/>
              <a:t>Otros </a:t>
            </a:r>
            <a:r>
              <a:rPr lang="es-CO" sz="2400" dirty="0" smtClean="0"/>
              <a:t>afirman que es similar al </a:t>
            </a:r>
            <a:r>
              <a:rPr lang="es-CO" sz="2400" b="1" dirty="0" err="1" smtClean="0"/>
              <a:t>lake</a:t>
            </a:r>
            <a:r>
              <a:rPr lang="es-CO" sz="2400" dirty="0" smtClean="0"/>
              <a:t>, un tinte rojo púrpura extraído de </a:t>
            </a:r>
            <a:r>
              <a:rPr lang="es-CO" sz="2400" b="1" dirty="0" err="1" smtClean="0"/>
              <a:t>lac</a:t>
            </a:r>
            <a:r>
              <a:rPr lang="es-CO" sz="2400" dirty="0" smtClean="0"/>
              <a:t> (Radak, </a:t>
            </a:r>
            <a:r>
              <a:rPr lang="es-CO" sz="2400" dirty="0" err="1" smtClean="0"/>
              <a:t>Sherashim</a:t>
            </a:r>
            <a:r>
              <a:rPr lang="es-CO" sz="2400" dirty="0" smtClean="0"/>
              <a:t>; Rambam en </a:t>
            </a:r>
            <a:r>
              <a:rPr lang="es-CO" sz="2400" dirty="0" err="1" smtClean="0"/>
              <a:t>Kelayim</a:t>
            </a:r>
            <a:r>
              <a:rPr lang="es-CO" sz="2400" dirty="0" smtClean="0"/>
              <a:t> 9: 1; </a:t>
            </a:r>
            <a:r>
              <a:rPr lang="es-CO" sz="2400" dirty="0" err="1" smtClean="0"/>
              <a:t>cf.Yad</a:t>
            </a:r>
            <a:r>
              <a:rPr lang="es-CO" sz="2400" dirty="0" smtClean="0"/>
              <a:t>, </a:t>
            </a:r>
            <a:r>
              <a:rPr lang="es-CO" sz="2400" dirty="0" err="1" smtClean="0"/>
              <a:t>Kley</a:t>
            </a:r>
            <a:r>
              <a:rPr lang="es-CO" sz="2400" dirty="0" smtClean="0"/>
              <a:t> HaMikdash 8:13). </a:t>
            </a:r>
            <a:endParaRPr lang="es-CO" sz="2400" dirty="0" smtClean="0"/>
          </a:p>
          <a:p>
            <a:r>
              <a:rPr lang="es-CO" sz="2400" dirty="0" smtClean="0"/>
              <a:t>Las </a:t>
            </a:r>
            <a:r>
              <a:rPr lang="es-CO" sz="2400" dirty="0" smtClean="0"/>
              <a:t>fuentes antiguas indican que era parecido al color de la sangre fresca (Ilíada 4: 141).</a:t>
            </a:r>
            <a:endParaRPr lang="es-CO" sz="24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86018" name="Picture 2" descr="https://s-media-cache-ak0.pinimg.com/564x/b8/92/c4/b892c4d2bc610581c60125b278a008c8.jpg"/>
          <p:cNvPicPr>
            <a:picLocks noChangeAspect="1" noChangeArrowheads="1"/>
          </p:cNvPicPr>
          <p:nvPr/>
        </p:nvPicPr>
        <p:blipFill>
          <a:blip r:embed="rId4" cstate="print"/>
          <a:srcRect/>
          <a:stretch>
            <a:fillRect/>
          </a:stretch>
        </p:blipFill>
        <p:spPr bwMode="auto">
          <a:xfrm>
            <a:off x="7086600" y="2133601"/>
            <a:ext cx="1276350" cy="1276350"/>
          </a:xfrm>
          <a:prstGeom prst="rect">
            <a:avLst/>
          </a:prstGeom>
          <a:noFill/>
        </p:spPr>
      </p:pic>
      <p:sp>
        <p:nvSpPr>
          <p:cNvPr id="4101" name="Content Placeholder 2"/>
          <p:cNvSpPr txBox="1">
            <a:spLocks noGrp="1"/>
          </p:cNvSpPr>
          <p:nvPr>
            <p:ph idx="1"/>
          </p:nvPr>
        </p:nvSpPr>
        <p:spPr>
          <a:xfrm>
            <a:off x="381000" y="1600200"/>
            <a:ext cx="6400800" cy="4800600"/>
          </a:xfrm>
        </p:spPr>
        <p:txBody>
          <a:bodyPr/>
          <a:lstStyle/>
          <a:p>
            <a:r>
              <a:rPr lang="es-CO" sz="2400" dirty="0" smtClean="0"/>
              <a:t>Este colorante fue, por tanto, muy probablemente derivado de una especie del </a:t>
            </a:r>
            <a:r>
              <a:rPr lang="es-CO" sz="2400" dirty="0" err="1" smtClean="0"/>
              <a:t>Murex</a:t>
            </a:r>
            <a:r>
              <a:rPr lang="es-CO" sz="2400" dirty="0" smtClean="0"/>
              <a:t> o caracol púrpura. </a:t>
            </a:r>
            <a:endParaRPr lang="es-CO" sz="2400" dirty="0" smtClean="0"/>
          </a:p>
          <a:p>
            <a:r>
              <a:rPr lang="es-CO" sz="2400" dirty="0" smtClean="0"/>
              <a:t> </a:t>
            </a:r>
            <a:r>
              <a:rPr lang="es-CO" sz="2400" dirty="0" smtClean="0"/>
              <a:t>Las fuentes antiguas indican que los caracoles capturados en el norte daban un tinte azul, mientras que los del sur producían un tinte rojizo (Aristóteles, Historia de los animales 5:15</a:t>
            </a:r>
            <a:r>
              <a:rPr lang="es-CO" sz="2400" dirty="0" smtClean="0"/>
              <a:t>).</a:t>
            </a:r>
          </a:p>
          <a:p>
            <a:r>
              <a:rPr lang="es-CO" sz="2400" dirty="0" smtClean="0"/>
              <a:t> En la antigüedad, el material teñido con este color era extremadamente valioso (cf. Shabat 90a; </a:t>
            </a:r>
            <a:r>
              <a:rPr lang="es-CO" sz="2400" dirty="0" err="1" smtClean="0"/>
              <a:t>Kelim</a:t>
            </a:r>
            <a:r>
              <a:rPr lang="es-CO" sz="2400" dirty="0" smtClean="0"/>
              <a:t> 27:12), y se pesaba con tanto cuidado como el oro (</a:t>
            </a:r>
            <a:r>
              <a:rPr lang="es-CO" sz="2400" dirty="0" err="1" smtClean="0"/>
              <a:t>Kelim</a:t>
            </a:r>
            <a:r>
              <a:rPr lang="es-CO" sz="2400" dirty="0" smtClean="0"/>
              <a:t> 29: 4).</a:t>
            </a:r>
            <a:endParaRPr lang="es-CO" sz="24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89090" name="Picture 2" descr="https://nelabligh.files.wordpress.com/2014/03/kermes-1.jpg"/>
          <p:cNvPicPr>
            <a:picLocks noChangeAspect="1" noChangeArrowheads="1"/>
          </p:cNvPicPr>
          <p:nvPr/>
        </p:nvPicPr>
        <p:blipFill>
          <a:blip r:embed="rId4" cstate="print"/>
          <a:srcRect/>
          <a:stretch>
            <a:fillRect/>
          </a:stretch>
        </p:blipFill>
        <p:spPr bwMode="auto">
          <a:xfrm>
            <a:off x="5448300" y="2667000"/>
            <a:ext cx="3314700" cy="2209800"/>
          </a:xfrm>
          <a:prstGeom prst="rect">
            <a:avLst/>
          </a:prstGeom>
          <a:noFill/>
        </p:spPr>
      </p:pic>
      <p:sp>
        <p:nvSpPr>
          <p:cNvPr id="4101" name="Content Placeholder 2"/>
          <p:cNvSpPr txBox="1">
            <a:spLocks noGrp="1"/>
          </p:cNvSpPr>
          <p:nvPr>
            <p:ph idx="1"/>
          </p:nvPr>
        </p:nvSpPr>
        <p:spPr>
          <a:xfrm>
            <a:off x="381000" y="1600200"/>
            <a:ext cx="5410200" cy="4800600"/>
          </a:xfrm>
        </p:spPr>
        <p:txBody>
          <a:bodyPr/>
          <a:lstStyle/>
          <a:p>
            <a:r>
              <a:rPr lang="es-CO" sz="2400" b="1" dirty="0" smtClean="0"/>
              <a:t>Gusano carmesí</a:t>
            </a:r>
            <a:r>
              <a:rPr lang="es-CO" sz="2400" dirty="0" smtClean="0"/>
              <a:t/>
            </a:r>
            <a:br>
              <a:rPr lang="es-CO" sz="2400" dirty="0" smtClean="0"/>
            </a:br>
            <a:r>
              <a:rPr lang="es-CO" sz="2400" dirty="0" smtClean="0"/>
              <a:t>   </a:t>
            </a:r>
            <a:r>
              <a:rPr lang="es-CO" sz="2400" b="1" i="1" dirty="0" err="1" smtClean="0"/>
              <a:t>Tolaath</a:t>
            </a:r>
            <a:r>
              <a:rPr lang="es-CO" sz="2400" b="1" i="1" dirty="0" smtClean="0"/>
              <a:t> </a:t>
            </a:r>
            <a:r>
              <a:rPr lang="es-CO" sz="2400" b="1" i="1" dirty="0" err="1" smtClean="0"/>
              <a:t>Shani</a:t>
            </a:r>
            <a:r>
              <a:rPr lang="es-CO" sz="2400" dirty="0" smtClean="0"/>
              <a:t> en hebreo. Algunas fuentes indican que estaba cerca del naranja (</a:t>
            </a:r>
            <a:r>
              <a:rPr lang="es-CO" sz="2400" dirty="0" err="1" smtClean="0"/>
              <a:t>Pesikta</a:t>
            </a:r>
            <a:r>
              <a:rPr lang="es-CO" sz="2400" dirty="0" smtClean="0"/>
              <a:t> </a:t>
            </a:r>
            <a:r>
              <a:rPr lang="es-CO" sz="2400" dirty="0" err="1" smtClean="0"/>
              <a:t>Rabathai</a:t>
            </a:r>
            <a:r>
              <a:rPr lang="es-CO" sz="2400" dirty="0" smtClean="0"/>
              <a:t> 20: 3, Radal ad loc. 36) o rosado (Zohar 2: 139a como se cita en </a:t>
            </a:r>
            <a:r>
              <a:rPr lang="es-CO" sz="2400" dirty="0" err="1" smtClean="0"/>
              <a:t>Maaseh</a:t>
            </a:r>
            <a:r>
              <a:rPr lang="es-CO" sz="2400" dirty="0" smtClean="0"/>
              <a:t> </a:t>
            </a:r>
            <a:r>
              <a:rPr lang="es-CO" sz="2400" dirty="0" err="1" smtClean="0"/>
              <a:t>Joshev</a:t>
            </a:r>
            <a:r>
              <a:rPr lang="es-CO" sz="2400" dirty="0" smtClean="0"/>
              <a:t> </a:t>
            </a:r>
            <a:r>
              <a:rPr lang="es-CO" sz="2400" dirty="0" smtClean="0"/>
              <a:t>3: 2</a:t>
            </a:r>
            <a:r>
              <a:rPr lang="es-CO" sz="2400" dirty="0" smtClean="0"/>
              <a:t>).</a:t>
            </a:r>
          </a:p>
          <a:p>
            <a:r>
              <a:rPr lang="es-CO" sz="2400" dirty="0" smtClean="0"/>
              <a:t> El colorante es producido por un gusano de montaña (</a:t>
            </a:r>
            <a:r>
              <a:rPr lang="es-CO" sz="2400" dirty="0" err="1" smtClean="0"/>
              <a:t>Tosefta</a:t>
            </a:r>
            <a:r>
              <a:rPr lang="es-CO" sz="2400" dirty="0" smtClean="0"/>
              <a:t>, </a:t>
            </a:r>
            <a:r>
              <a:rPr lang="es-CO" sz="2400" dirty="0" err="1" smtClean="0"/>
              <a:t>Menajoth</a:t>
            </a:r>
            <a:r>
              <a:rPr lang="es-CO" sz="2400" dirty="0" smtClean="0"/>
              <a:t> </a:t>
            </a:r>
            <a:r>
              <a:rPr lang="es-CO" sz="2400" dirty="0" smtClean="0"/>
              <a:t>9,16) que se parece a un guisante rojo (Rashi sobre Isaías 1:18; </a:t>
            </a:r>
            <a:r>
              <a:rPr lang="es-CO" sz="2400" dirty="0" err="1" smtClean="0"/>
              <a:t>Yad</a:t>
            </a:r>
            <a:r>
              <a:rPr lang="es-CO" sz="2400" dirty="0" smtClean="0"/>
              <a:t>, Pará </a:t>
            </a:r>
            <a:r>
              <a:rPr lang="es-CO" sz="2400" dirty="0" err="1" smtClean="0"/>
              <a:t>Adumah</a:t>
            </a:r>
            <a:r>
              <a:rPr lang="es-CO" sz="2400" dirty="0" smtClean="0"/>
              <a:t> 3: 2). </a:t>
            </a:r>
            <a:endParaRPr lang="es-CO" sz="24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dirty="0" smtClean="0"/>
              <a:t>Esta </a:t>
            </a:r>
            <a:r>
              <a:rPr lang="es-CO" sz="2400" dirty="0" smtClean="0"/>
              <a:t>es el Kermes </a:t>
            </a:r>
            <a:r>
              <a:rPr lang="es-CO" sz="2400" dirty="0" err="1" smtClean="0"/>
              <a:t>biblico</a:t>
            </a:r>
            <a:r>
              <a:rPr lang="es-CO" sz="2400" dirty="0" smtClean="0"/>
              <a:t>, conocido como </a:t>
            </a:r>
            <a:r>
              <a:rPr lang="es-CO" sz="2400" dirty="0" err="1" smtClean="0"/>
              <a:t>Kermez</a:t>
            </a:r>
            <a:r>
              <a:rPr lang="es-CO" sz="2400" dirty="0" smtClean="0"/>
              <a:t> en Árabe (cf. </a:t>
            </a:r>
            <a:r>
              <a:rPr lang="es-CO" sz="2400" dirty="0" err="1" smtClean="0"/>
              <a:t>Saadia</a:t>
            </a:r>
            <a:r>
              <a:rPr lang="es-CO" sz="2400" dirty="0" smtClean="0"/>
              <a:t>; </a:t>
            </a:r>
            <a:r>
              <a:rPr lang="es-CO" sz="2400" dirty="0" err="1" smtClean="0"/>
              <a:t>Ralbag</a:t>
            </a:r>
            <a:r>
              <a:rPr lang="es-CO" sz="2400" dirty="0" smtClean="0"/>
              <a:t> lo traduce como grana, español para </a:t>
            </a:r>
            <a:r>
              <a:rPr lang="es-CO" sz="2400" dirty="0" err="1" smtClean="0"/>
              <a:t>conchineal</a:t>
            </a:r>
            <a:r>
              <a:rPr lang="es-CO" sz="2400" dirty="0" smtClean="0"/>
              <a:t>), el insecto </a:t>
            </a:r>
            <a:r>
              <a:rPr lang="es-CO" sz="2400" dirty="0" err="1" smtClean="0"/>
              <a:t>conchineal</a:t>
            </a:r>
            <a:r>
              <a:rPr lang="es-CO" sz="2400" dirty="0" smtClean="0"/>
              <a:t>, o piojo del escudo, que vive en los árboles de roble en la Tierra Santa </a:t>
            </a:r>
            <a:endParaRPr lang="es-CO" sz="2400" dirty="0" smtClean="0"/>
          </a:p>
          <a:p>
            <a:r>
              <a:rPr lang="es-CO" sz="2400" dirty="0" smtClean="0"/>
              <a:t>Hay </a:t>
            </a:r>
            <a:r>
              <a:rPr lang="es-CO" sz="2400" dirty="0" smtClean="0"/>
              <a:t>dos especies, Kermes </a:t>
            </a:r>
            <a:r>
              <a:rPr lang="es-CO" sz="2400" dirty="0" err="1" smtClean="0"/>
              <a:t>nahalali</a:t>
            </a:r>
            <a:r>
              <a:rPr lang="es-CO" sz="2400" dirty="0" smtClean="0"/>
              <a:t> y Kermes </a:t>
            </a:r>
            <a:r>
              <a:rPr lang="es-CO" sz="2400" dirty="0" err="1" smtClean="0"/>
              <a:t>greeni</a:t>
            </a:r>
            <a:r>
              <a:rPr lang="es-CO" sz="2400" dirty="0" smtClean="0"/>
              <a:t>. En el comienzo de la primavera, cuando las hembras están llenas de huevos de color rojo y se convierten en forma de guisante, el colorante rojo se puede extraer de ellos (</a:t>
            </a:r>
            <a:r>
              <a:rPr lang="es-CO" sz="2400" dirty="0" err="1" smtClean="0"/>
              <a:t>Meam</a:t>
            </a:r>
            <a:r>
              <a:rPr lang="es-CO" sz="2400" dirty="0" smtClean="0"/>
              <a:t> </a:t>
            </a:r>
            <a:r>
              <a:rPr lang="es-CO" sz="2400" dirty="0" err="1" smtClean="0"/>
              <a:t>Loez</a:t>
            </a:r>
            <a:r>
              <a:rPr lang="es-CO" sz="2400" dirty="0" smtClean="0"/>
              <a:t>). </a:t>
            </a:r>
            <a:r>
              <a:rPr lang="es-CO" sz="1600" dirty="0" smtClean="0"/>
              <a:t>Véase Levítico 14: 4-6, Números 19: 6.</a:t>
            </a:r>
            <a:endParaRPr lang="es-CO" sz="2400" dirty="0" smtClean="0"/>
          </a:p>
        </p:txBody>
      </p:sp>
      <p:pic>
        <p:nvPicPr>
          <p:cNvPr id="93186" name="Picture 2" descr="http://bdj.pensoft.net/showimg.php?filename=oo_24345.jpg"/>
          <p:cNvPicPr>
            <a:picLocks noChangeAspect="1" noChangeArrowheads="1"/>
          </p:cNvPicPr>
          <p:nvPr/>
        </p:nvPicPr>
        <p:blipFill>
          <a:blip r:embed="rId4" cstate="print"/>
          <a:srcRect/>
          <a:stretch>
            <a:fillRect/>
          </a:stretch>
        </p:blipFill>
        <p:spPr bwMode="auto">
          <a:xfrm>
            <a:off x="6248400" y="2209800"/>
            <a:ext cx="2334883" cy="2209800"/>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Lino</a:t>
            </a:r>
            <a:r>
              <a:rPr lang="es-CO" sz="2400" dirty="0" smtClean="0"/>
              <a:t/>
            </a:r>
            <a:br>
              <a:rPr lang="es-CO" sz="2400" dirty="0" smtClean="0"/>
            </a:br>
            <a:r>
              <a:rPr lang="es-CO" sz="2400" dirty="0" smtClean="0"/>
              <a:t>   </a:t>
            </a:r>
            <a:r>
              <a:rPr lang="es-CO" sz="2400" b="1" i="1" dirty="0" err="1" smtClean="0"/>
              <a:t>Shesh</a:t>
            </a:r>
            <a:r>
              <a:rPr lang="es-CO" sz="2400" dirty="0" smtClean="0"/>
              <a:t> en hebreo, literalmente, "seis", lo que indica una tela de hilo de lino de seis capas (Yoma 71b). Para este propósito, lino egipcio, que fue particularmente similar a la seda, fue usado (</a:t>
            </a:r>
            <a:r>
              <a:rPr lang="es-CO" sz="2400" dirty="0" err="1" smtClean="0"/>
              <a:t>Saadia</a:t>
            </a:r>
            <a:r>
              <a:rPr lang="es-CO" sz="2400" dirty="0" smtClean="0"/>
              <a:t>; Ibn Ezra).</a:t>
            </a:r>
            <a:br>
              <a:rPr lang="es-CO" sz="2400" dirty="0" smtClean="0"/>
            </a:br>
            <a:r>
              <a:rPr lang="es-CO" sz="2400" dirty="0" smtClean="0"/>
              <a:t> </a:t>
            </a:r>
            <a:br>
              <a:rPr lang="es-CO" sz="2400" dirty="0" smtClean="0"/>
            </a:br>
            <a:r>
              <a:rPr lang="es-CO" sz="2400" dirty="0" smtClean="0"/>
              <a:t> </a:t>
            </a:r>
            <a:r>
              <a:rPr lang="es-CO" sz="2400" b="1" dirty="0" smtClean="0"/>
              <a:t>Lana de cabra</a:t>
            </a:r>
            <a:r>
              <a:rPr lang="es-CO" sz="2400" dirty="0" smtClean="0"/>
              <a:t/>
            </a:r>
            <a:br>
              <a:rPr lang="es-CO" sz="2400" dirty="0" smtClean="0"/>
            </a:br>
            <a:r>
              <a:rPr lang="es-CO" sz="2400" dirty="0" smtClean="0"/>
              <a:t>   Al igual que angora (</a:t>
            </a:r>
            <a:r>
              <a:rPr lang="es-CO" sz="2400" dirty="0" err="1" smtClean="0"/>
              <a:t>Saadia</a:t>
            </a:r>
            <a:r>
              <a:rPr lang="es-CO" sz="2400" dirty="0" smtClean="0"/>
              <a:t>; Rashi; Abarbanel) o el mohair (</a:t>
            </a:r>
            <a:r>
              <a:rPr lang="es-CO" sz="2400" dirty="0" err="1" smtClean="0"/>
              <a:t>Meam</a:t>
            </a:r>
            <a:r>
              <a:rPr lang="es-CO" sz="2400" dirty="0" smtClean="0"/>
              <a:t> </a:t>
            </a:r>
            <a:r>
              <a:rPr lang="es-CO" sz="2400" dirty="0" err="1" smtClean="0"/>
              <a:t>Loez</a:t>
            </a:r>
            <a:r>
              <a:rPr lang="es-CO" sz="2400" dirty="0" smtClean="0"/>
              <a:t>, </a:t>
            </a:r>
            <a:r>
              <a:rPr lang="es-CO" sz="2400" dirty="0" err="1" smtClean="0"/>
              <a:t>tiptik</a:t>
            </a:r>
            <a:r>
              <a:rPr lang="es-CO" sz="2400" dirty="0" smtClean="0"/>
              <a:t> en turco). O, 'pelo de cabras' (Rashbam; Ibn Ezra).</a:t>
            </a:r>
            <a:endParaRPr lang="es-CO" sz="2400" dirty="0" smtClean="0"/>
          </a:p>
        </p:txBody>
      </p:sp>
      <p:pic>
        <p:nvPicPr>
          <p:cNvPr id="95234" name="Picture 2" descr="http://www.comersintex.com/productos/lino-280/images/lino-280.jpg"/>
          <p:cNvPicPr>
            <a:picLocks noChangeAspect="1" noChangeArrowheads="1"/>
          </p:cNvPicPr>
          <p:nvPr/>
        </p:nvPicPr>
        <p:blipFill>
          <a:blip r:embed="rId4" cstate="print"/>
          <a:srcRect/>
          <a:stretch>
            <a:fillRect/>
          </a:stretch>
        </p:blipFill>
        <p:spPr bwMode="auto">
          <a:xfrm>
            <a:off x="5867400" y="2133600"/>
            <a:ext cx="3038706" cy="1524000"/>
          </a:xfrm>
          <a:prstGeom prst="rect">
            <a:avLst/>
          </a:prstGeom>
          <a:noFill/>
        </p:spPr>
      </p:pic>
      <p:pic>
        <p:nvPicPr>
          <p:cNvPr id="95236" name="Picture 4" descr="http://mla-s2-p.mlstatic.com/saco-de-lana-de-cabra-4105-MLA144046079_8522-F.jpg"/>
          <p:cNvPicPr>
            <a:picLocks noChangeAspect="1" noChangeArrowheads="1"/>
          </p:cNvPicPr>
          <p:nvPr/>
        </p:nvPicPr>
        <p:blipFill>
          <a:blip r:embed="rId5" cstate="print"/>
          <a:srcRect/>
          <a:stretch>
            <a:fillRect/>
          </a:stretch>
        </p:blipFill>
        <p:spPr bwMode="auto">
          <a:xfrm>
            <a:off x="6096000" y="4114800"/>
            <a:ext cx="2565400" cy="1924050"/>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pieles procesadas de azul</a:t>
            </a:r>
            <a:r>
              <a:rPr lang="es-CO" sz="2400" dirty="0" smtClean="0"/>
              <a:t> </a:t>
            </a:r>
            <a:r>
              <a:rPr lang="es-CO" sz="2400" b="1" dirty="0" smtClean="0"/>
              <a:t>-</a:t>
            </a:r>
            <a:r>
              <a:rPr lang="es-CO" sz="2400" b="1" dirty="0" err="1" smtClean="0"/>
              <a:t>Tájash</a:t>
            </a:r>
            <a:r>
              <a:rPr lang="es-CO" sz="2400" dirty="0" smtClean="0"/>
              <a:t/>
            </a:r>
            <a:br>
              <a:rPr lang="es-CO" sz="2400" dirty="0" smtClean="0"/>
            </a:br>
            <a:r>
              <a:rPr lang="es-CO" sz="2400" dirty="0" err="1" smtClean="0"/>
              <a:t>Tajash</a:t>
            </a:r>
            <a:r>
              <a:rPr lang="es-CO" sz="2400" dirty="0" smtClean="0"/>
              <a:t> </a:t>
            </a:r>
            <a:r>
              <a:rPr lang="es-CO" sz="2400" dirty="0" smtClean="0"/>
              <a:t>en hebreo. Otros entienden 'de cuero negro' (</a:t>
            </a:r>
            <a:r>
              <a:rPr lang="es-CO" sz="2400" dirty="0" err="1" smtClean="0"/>
              <a:t>Saadia</a:t>
            </a:r>
            <a:r>
              <a:rPr lang="es-CO" sz="2400" dirty="0" smtClean="0"/>
              <a:t>; Ibn </a:t>
            </a:r>
            <a:r>
              <a:rPr lang="es-CO" sz="2400" dirty="0" err="1" smtClean="0"/>
              <a:t>Janach</a:t>
            </a:r>
            <a:r>
              <a:rPr lang="es-CO" sz="2400" dirty="0" smtClean="0"/>
              <a:t>), es decir, de cuero trabajado de una manera tal como para salir oscura y resistente al agua (Avraham ben </a:t>
            </a:r>
            <a:r>
              <a:rPr lang="es-CO" sz="2400" dirty="0" err="1" smtClean="0"/>
              <a:t>HaRambam</a:t>
            </a:r>
            <a:r>
              <a:rPr lang="es-CO" sz="2400" dirty="0" smtClean="0"/>
              <a:t>). </a:t>
            </a:r>
            <a:endParaRPr lang="es-CO" sz="2400" dirty="0" smtClean="0"/>
          </a:p>
          <a:p>
            <a:r>
              <a:rPr lang="es-CO" sz="2400" dirty="0" smtClean="0"/>
              <a:t>En </a:t>
            </a:r>
            <a:r>
              <a:rPr lang="es-CO" sz="2400" dirty="0" smtClean="0"/>
              <a:t>el antiguo Egipto, </a:t>
            </a:r>
            <a:r>
              <a:rPr lang="es-CO" sz="2400" dirty="0" err="1" smtClean="0"/>
              <a:t>Tajash</a:t>
            </a:r>
            <a:r>
              <a:rPr lang="es-CO" sz="2400" dirty="0" smtClean="0"/>
              <a:t> también denota una especie de cuero especialmente trabajado. Véase Ezequiel 16:10.</a:t>
            </a:r>
            <a:br>
              <a:rPr lang="es-CO" sz="2400" dirty="0" smtClean="0"/>
            </a:br>
            <a:r>
              <a:rPr lang="es-CO" sz="2400" dirty="0" smtClean="0"/>
              <a:t> Otras fuentes identifican </a:t>
            </a:r>
            <a:r>
              <a:rPr lang="es-CO" sz="2400" dirty="0" err="1" smtClean="0"/>
              <a:t>Tájash</a:t>
            </a:r>
            <a:r>
              <a:rPr lang="es-CO" sz="2400" dirty="0" smtClean="0"/>
              <a:t> como una especie de animal -Tejones. Algunos dicen que es el </a:t>
            </a:r>
            <a:r>
              <a:rPr lang="es-CO" sz="2400" dirty="0" smtClean="0"/>
              <a:t>armiño</a:t>
            </a:r>
            <a:endParaRPr lang="es-CO" sz="2400" dirty="0" smtClean="0"/>
          </a:p>
        </p:txBody>
      </p:sp>
      <p:pic>
        <p:nvPicPr>
          <p:cNvPr id="97282" name="Picture 2" descr="http://4.bp.blogspot.com/-SN7A7X_q7P4/Tx2BAJLlHXI/AAAAAAAABPI/ScVzGqkihC0/s1600/A-European-badger-Meles-m-007.jpg"/>
          <p:cNvPicPr>
            <a:picLocks noChangeAspect="1" noChangeArrowheads="1"/>
          </p:cNvPicPr>
          <p:nvPr/>
        </p:nvPicPr>
        <p:blipFill>
          <a:blip r:embed="rId4" cstate="print"/>
          <a:srcRect/>
          <a:stretch>
            <a:fillRect/>
          </a:stretch>
        </p:blipFill>
        <p:spPr bwMode="auto">
          <a:xfrm>
            <a:off x="5956300" y="2667000"/>
            <a:ext cx="2921000" cy="1752600"/>
          </a:xfrm>
          <a:prstGeom prst="rect">
            <a:avLst/>
          </a:prstGeom>
          <a:noFill/>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Acacia</a:t>
            </a:r>
            <a:r>
              <a:rPr lang="es-CO" sz="2400" dirty="0" smtClean="0"/>
              <a:t/>
            </a:r>
            <a:br>
              <a:rPr lang="es-CO" sz="2400" dirty="0" smtClean="0"/>
            </a:br>
            <a:r>
              <a:rPr lang="es-CO" sz="2400" dirty="0" smtClean="0"/>
              <a:t>   (</a:t>
            </a:r>
            <a:r>
              <a:rPr lang="es-CO" sz="2400" dirty="0" err="1" smtClean="0"/>
              <a:t>Saadia</a:t>
            </a:r>
            <a:r>
              <a:rPr lang="es-CO" sz="2400" dirty="0" smtClean="0"/>
              <a:t>, </a:t>
            </a:r>
            <a:r>
              <a:rPr lang="es-CO" sz="2400" dirty="0" err="1" smtClean="0"/>
              <a:t>shant</a:t>
            </a:r>
            <a:r>
              <a:rPr lang="es-CO" sz="2400" dirty="0" smtClean="0"/>
              <a:t> en árabe). </a:t>
            </a:r>
            <a:r>
              <a:rPr lang="es-CO" sz="2400" dirty="0" err="1" smtClean="0"/>
              <a:t>Shittim</a:t>
            </a:r>
            <a:r>
              <a:rPr lang="es-CO" sz="2400" dirty="0" smtClean="0"/>
              <a:t> en hebreo, </a:t>
            </a:r>
            <a:r>
              <a:rPr lang="es-CO" sz="2400" dirty="0" err="1" smtClean="0"/>
              <a:t>Shitta</a:t>
            </a:r>
            <a:r>
              <a:rPr lang="es-CO" sz="2400" dirty="0" smtClean="0"/>
              <a:t> en singular (Isaías 41:19). El </a:t>
            </a:r>
            <a:r>
              <a:rPr lang="es-CO" sz="2400" dirty="0" err="1" smtClean="0"/>
              <a:t>Shitta</a:t>
            </a:r>
            <a:r>
              <a:rPr lang="es-CO" sz="2400" dirty="0" smtClean="0"/>
              <a:t>, es probablemente Acacia albida, un árbol alto con un tronco grueso, que ahora crecen sólo en </a:t>
            </a:r>
            <a:r>
              <a:rPr lang="es-CO" sz="2400" dirty="0" err="1" smtClean="0"/>
              <a:t>Migdal</a:t>
            </a:r>
            <a:r>
              <a:rPr lang="es-CO" sz="2400" dirty="0" smtClean="0"/>
              <a:t> </a:t>
            </a:r>
            <a:r>
              <a:rPr lang="es-CO" sz="2400" dirty="0" err="1" smtClean="0"/>
              <a:t>Tzavo'aya</a:t>
            </a:r>
            <a:r>
              <a:rPr lang="es-CO" sz="2400" dirty="0" smtClean="0"/>
              <a:t>. La madera es muy ligera y dura </a:t>
            </a:r>
            <a:r>
              <a:rPr lang="es-CO" sz="2400" dirty="0" smtClean="0"/>
              <a:t>y </a:t>
            </a:r>
            <a:r>
              <a:rPr lang="es-CO" sz="2400" dirty="0" smtClean="0"/>
              <a:t>que no absorbe la humedad. El Talmud afirma que es un miembro de la familia del </a:t>
            </a:r>
            <a:r>
              <a:rPr lang="es-CO" sz="2400" dirty="0" smtClean="0"/>
              <a:t>cedro. </a:t>
            </a:r>
            <a:r>
              <a:rPr lang="es-CO" sz="2400" dirty="0" smtClean="0"/>
              <a:t>La </a:t>
            </a:r>
            <a:r>
              <a:rPr lang="es-CO" sz="2400" dirty="0" err="1" smtClean="0"/>
              <a:t>Septuaginta</a:t>
            </a:r>
            <a:r>
              <a:rPr lang="es-CO" sz="2400" dirty="0" smtClean="0"/>
              <a:t> lo traduce como "madera a prueba de desintegración</a:t>
            </a:r>
            <a:r>
              <a:rPr lang="es-CO" sz="2400" dirty="0" smtClean="0"/>
              <a:t>'</a:t>
            </a:r>
            <a:endParaRPr lang="es-CO" sz="2400" dirty="0" smtClean="0"/>
          </a:p>
        </p:txBody>
      </p:sp>
      <p:pic>
        <p:nvPicPr>
          <p:cNvPr id="99330" name="Picture 2" descr="http://cdn.machweg.nl/wp-content/uploads/2014/11/etosha-afrikaanse-boom.jpg"/>
          <p:cNvPicPr>
            <a:picLocks noChangeAspect="1" noChangeArrowheads="1"/>
          </p:cNvPicPr>
          <p:nvPr/>
        </p:nvPicPr>
        <p:blipFill>
          <a:blip r:embed="rId4" cstate="print"/>
          <a:srcRect/>
          <a:stretch>
            <a:fillRect/>
          </a:stretch>
        </p:blipFill>
        <p:spPr bwMode="auto">
          <a:xfrm>
            <a:off x="6172200" y="2971800"/>
            <a:ext cx="2401801" cy="1600200"/>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Qué dice Rambán?</a:t>
            </a:r>
          </a:p>
          <a:p>
            <a:r>
              <a:rPr lang="es-CO" sz="2400" dirty="0" smtClean="0"/>
              <a:t>El significado esotérico del Mishkán es que la gloria de Dios que descansó sobre el Monte Sinaí cuando dio la Toráh debía reposar en el Tabernáculo de una manera escondida, de manera que la Presencia de Dios constantemente estaba con Israel y dondequiera que Moisés entrara al Tabernáculo , él iba a recibir el mismo nivel de comunicación que había recibido cuando estuvo en el Monte Sinaí.</a:t>
            </a:r>
          </a:p>
          <a:p>
            <a:r>
              <a:rPr lang="es-CO" sz="2400" dirty="0" smtClean="0"/>
              <a:t>Así la voz que venía del Cielo en la cumbre del Monte, se iba a producir encima de Arón Kódesh, de entre los Querubines que extendían sus alas como fuego hacia el cielo.</a:t>
            </a:r>
            <a:r>
              <a:rPr lang="es-CO" sz="2400" dirty="0" smtClean="0"/>
              <a:t> </a:t>
            </a:r>
          </a:p>
          <a:p>
            <a:endParaRPr lang="es-CO" sz="2400"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200" dirty="0" smtClean="0"/>
              <a:t>Vemos entonces que de acuerdo a los exégetas hubo cuatro niveles distintos de santidad, correspondientes a los cuatro niveles que hab</a:t>
            </a:r>
            <a:r>
              <a:rPr lang="es-CO" sz="2200" dirty="0" smtClean="0"/>
              <a:t>ía en el Mishkán y posterior en el Templo.</a:t>
            </a:r>
          </a:p>
          <a:p>
            <a:r>
              <a:rPr lang="es-CO" sz="2200" dirty="0" smtClean="0"/>
              <a:t>Así, el Templo producía la reproducción permanente de la experiencia en el Sinaí.</a:t>
            </a:r>
          </a:p>
          <a:p>
            <a:r>
              <a:rPr lang="es-CO" sz="2200" dirty="0" smtClean="0"/>
              <a:t>1 – Al pie de la montaña se paraba el pueblo, correspondía a la Puerta del Patio del Templo</a:t>
            </a:r>
          </a:p>
          <a:p>
            <a:r>
              <a:rPr lang="es-CO" sz="2200" dirty="0" smtClean="0"/>
              <a:t>2 – La Montaña propiamente que correspondía al Patio</a:t>
            </a:r>
          </a:p>
          <a:p>
            <a:r>
              <a:rPr lang="es-CO" sz="2200" dirty="0" smtClean="0"/>
              <a:t>3 – La Nube, donde se paró Moisés, correspondía al Interior del Templo</a:t>
            </a:r>
          </a:p>
          <a:p>
            <a:r>
              <a:rPr lang="es-CO" sz="2200" dirty="0" smtClean="0"/>
              <a:t>4 – El espesor de la Nube, correspond</a:t>
            </a:r>
            <a:r>
              <a:rPr lang="es-CO" sz="2200" dirty="0" smtClean="0"/>
              <a:t>ía al </a:t>
            </a:r>
            <a:r>
              <a:rPr lang="es-CO" sz="2200" dirty="0" err="1" smtClean="0"/>
              <a:t>Kodesh</a:t>
            </a:r>
            <a:r>
              <a:rPr lang="es-CO" sz="2200" dirty="0" smtClean="0"/>
              <a:t> </a:t>
            </a:r>
            <a:r>
              <a:rPr lang="es-CO" sz="2200" dirty="0" err="1" smtClean="0"/>
              <a:t>HaKodashim</a:t>
            </a:r>
            <a:r>
              <a:rPr lang="es-CO" sz="2200" dirty="0" smtClean="0"/>
              <a:t>, el lugar de la Presencia de Dios.</a:t>
            </a:r>
            <a:endParaRPr lang="es-CO" sz="2200" dirty="0" smtClean="0"/>
          </a:p>
          <a:p>
            <a:endParaRPr lang="es-CO" sz="2400"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 Adar I 5776</a:t>
            </a:r>
            <a:r>
              <a:rPr lang="es-CO" sz="1800" dirty="0" smtClean="0">
                <a:latin typeface="Calibri" pitchFamily="34" charset="0"/>
              </a:rPr>
              <a:t>– Febrero </a:t>
            </a:r>
            <a:r>
              <a:rPr lang="es-CO" sz="1800" dirty="0" smtClean="0">
                <a:latin typeface="Calibri" pitchFamily="34" charset="0"/>
              </a:rPr>
              <a:t>11, </a:t>
            </a:r>
            <a:r>
              <a:rPr lang="es-CO" sz="1800" dirty="0" smtClean="0">
                <a:latin typeface="Calibri" pitchFamily="34" charset="0"/>
              </a:rPr>
              <a:t>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101562</TotalTime>
  <Words>1460</Words>
  <Application>Microsoft Office PowerPoint</Application>
  <PresentationFormat>Presentación en pantalla (4:3)</PresentationFormat>
  <Paragraphs>155</Paragraphs>
  <Slides>28</Slides>
  <Notes>26</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2891</cp:revision>
  <dcterms:created xsi:type="dcterms:W3CDTF">2013-10-13T19:31:46Z</dcterms:created>
  <dcterms:modified xsi:type="dcterms:W3CDTF">2016-02-12T00:47:27Z</dcterms:modified>
</cp:coreProperties>
</file>