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1269" r:id="rId3"/>
    <p:sldId id="1368" r:id="rId4"/>
    <p:sldId id="1360" r:id="rId5"/>
    <p:sldId id="1361" r:id="rId6"/>
    <p:sldId id="1362" r:id="rId7"/>
    <p:sldId id="1363" r:id="rId8"/>
    <p:sldId id="1364" r:id="rId9"/>
    <p:sldId id="1365" r:id="rId10"/>
    <p:sldId id="1366" r:id="rId11"/>
    <p:sldId id="1367" r:id="rId12"/>
    <p:sldId id="1369" r:id="rId13"/>
    <p:sldId id="1370" r:id="rId14"/>
    <p:sldId id="1371" r:id="rId15"/>
    <p:sldId id="1372" r:id="rId16"/>
    <p:sldId id="1373" r:id="rId17"/>
    <p:sldId id="1374" r:id="rId18"/>
    <p:sldId id="1375" r:id="rId19"/>
    <p:sldId id="1380" r:id="rId20"/>
    <p:sldId id="1381" r:id="rId21"/>
    <p:sldId id="1376" r:id="rId22"/>
    <p:sldId id="1377" r:id="rId23"/>
    <p:sldId id="1378" r:id="rId24"/>
    <p:sldId id="1379" r:id="rId25"/>
    <p:sldId id="1382" r:id="rId26"/>
    <p:sldId id="1383" r:id="rId27"/>
    <p:sldId id="1384" r:id="rId28"/>
    <p:sldId id="1385" r:id="rId29"/>
    <p:sldId id="1386" r:id="rId30"/>
    <p:sldId id="1387" r:id="rId31"/>
    <p:sldId id="1388" r:id="rId32"/>
    <p:sldId id="292"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62" y="-1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31</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Shemot </a:t>
            </a:r>
            <a:r>
              <a:rPr lang="es-CO" sz="4100" dirty="0" err="1" smtClean="0">
                <a:solidFill>
                  <a:srgbClr val="000000"/>
                </a:solidFill>
                <a:latin typeface="Calibri" pitchFamily="34" charset="0"/>
              </a:rPr>
              <a:t>Tetzave</a:t>
            </a:r>
            <a:endParaRPr lang="es-CO" sz="4100" dirty="0" smtClean="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Para qué </a:t>
            </a:r>
            <a:r>
              <a:rPr lang="es-CO" sz="3200" dirty="0" smtClean="0">
                <a:solidFill>
                  <a:srgbClr val="000000"/>
                </a:solidFill>
                <a:latin typeface="Calibri" pitchFamily="34" charset="0"/>
              </a:rPr>
              <a:t>las campanitas?</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a:t>
            </a:r>
            <a:r>
              <a:rPr lang="es-CO" sz="2400" b="1" dirty="0" err="1" smtClean="0"/>
              <a:t>Tetzavé</a:t>
            </a:r>
            <a:r>
              <a:rPr lang="es-CO" sz="2400" b="1" dirty="0" smtClean="0"/>
              <a:t>– </a:t>
            </a:r>
            <a:r>
              <a:rPr lang="es-CO" sz="2400" b="1" i="1" dirty="0" smtClean="0"/>
              <a:t>Éxodo - Capítulo </a:t>
            </a:r>
            <a:r>
              <a:rPr lang="es-CO" sz="2400" b="1" i="1" dirty="0" smtClean="0"/>
              <a:t>27:20 </a:t>
            </a:r>
            <a:r>
              <a:rPr lang="es-CO" sz="2400" b="1" i="1" dirty="0" smtClean="0"/>
              <a:t>al </a:t>
            </a:r>
            <a:r>
              <a:rPr lang="es-CO" sz="2400" b="1" i="1" dirty="0" smtClean="0"/>
              <a:t>30:10</a:t>
            </a:r>
            <a:r>
              <a:rPr lang="es-CO" sz="2400" b="1" i="1" dirty="0" smtClean="0"/>
              <a:t> </a:t>
            </a:r>
            <a:endParaRPr lang="es-CO" sz="2400" b="1" dirty="0" smtClean="0"/>
          </a:p>
          <a:p>
            <a:r>
              <a:rPr lang="es-CO" sz="2400" b="1" dirty="0" smtClean="0"/>
              <a:t> RESÚMEN</a:t>
            </a:r>
          </a:p>
          <a:p>
            <a:r>
              <a:rPr lang="es-CO" sz="2400" dirty="0" smtClean="0"/>
              <a:t>Dios le dice a Moshé que le ordene al Pueblo Judío traer aceite puro de oliva para la Menorá del Mishkán (Tabernáculo). </a:t>
            </a:r>
          </a:p>
          <a:p>
            <a:r>
              <a:rPr lang="es-CO" sz="2400" dirty="0" smtClean="0"/>
              <a:t>De dónde extrajeron el aceite de olivas?</a:t>
            </a:r>
          </a:p>
          <a:p>
            <a:endParaRPr lang="en-US" sz="2400" dirty="0" smtClean="0"/>
          </a:p>
        </p:txBody>
      </p:sp>
      <p:pic>
        <p:nvPicPr>
          <p:cNvPr id="56322" name="Picture 2" descr="https://upload.wikimedia.org/wikipedia/commons/a/a4/Menorah_0307.jpg"/>
          <p:cNvPicPr>
            <a:picLocks noChangeAspect="1" noChangeArrowheads="1"/>
          </p:cNvPicPr>
          <p:nvPr/>
        </p:nvPicPr>
        <p:blipFill>
          <a:blip r:embed="rId4" cstate="print"/>
          <a:srcRect/>
          <a:stretch>
            <a:fillRect/>
          </a:stretch>
        </p:blipFill>
        <p:spPr bwMode="auto">
          <a:xfrm>
            <a:off x="6248400" y="2514600"/>
            <a:ext cx="2317121" cy="3276600"/>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953000" cy="4800600"/>
          </a:xfrm>
        </p:spPr>
        <p:txBody>
          <a:bodyPr/>
          <a:lstStyle/>
          <a:p>
            <a:r>
              <a:rPr lang="es-CO" sz="2400" b="1" dirty="0" smtClean="0"/>
              <a:t>Shemot </a:t>
            </a:r>
            <a:r>
              <a:rPr lang="es-CO" sz="2400" b="1" dirty="0" err="1" smtClean="0"/>
              <a:t>Tetzavé</a:t>
            </a:r>
            <a:r>
              <a:rPr lang="es-CO" sz="2400" b="1" dirty="0" smtClean="0"/>
              <a:t>– </a:t>
            </a:r>
            <a:r>
              <a:rPr lang="es-CO" sz="2400" b="1" i="1" dirty="0" smtClean="0"/>
              <a:t>Éxodo - Capítulo </a:t>
            </a:r>
            <a:r>
              <a:rPr lang="es-CO" sz="2400" b="1" i="1" dirty="0" smtClean="0"/>
              <a:t>27:20 </a:t>
            </a:r>
            <a:r>
              <a:rPr lang="es-CO" sz="2400" b="1" i="1" dirty="0" smtClean="0"/>
              <a:t>al </a:t>
            </a:r>
            <a:r>
              <a:rPr lang="es-CO" sz="2400" b="1" i="1" dirty="0" smtClean="0"/>
              <a:t>30:10</a:t>
            </a:r>
            <a:r>
              <a:rPr lang="es-CO" sz="2400" b="1" i="1" dirty="0" smtClean="0"/>
              <a:t> </a:t>
            </a:r>
            <a:endParaRPr lang="es-CO" sz="2400" b="1" dirty="0" smtClean="0"/>
          </a:p>
          <a:p>
            <a:r>
              <a:rPr lang="es-CO" sz="2400" b="1" dirty="0" smtClean="0"/>
              <a:t> RESÚMEN</a:t>
            </a:r>
          </a:p>
          <a:p>
            <a:r>
              <a:rPr lang="es-CO" sz="2400" dirty="0" smtClean="0"/>
              <a:t>Le explica a Moshé toda la vestimenta que debe preparar para los sacerdotes, las </a:t>
            </a:r>
            <a:r>
              <a:rPr lang="es-CO" sz="2400" dirty="0" err="1" smtClean="0"/>
              <a:t>Bigdei</a:t>
            </a:r>
            <a:r>
              <a:rPr lang="es-CO" sz="2400" dirty="0" smtClean="0"/>
              <a:t> Kehuná: el pectoral, el efod, el manto, la túnica a cuadros, el turbante, la faja, y los pantalones de lino. </a:t>
            </a:r>
          </a:p>
        </p:txBody>
      </p:sp>
      <p:pic>
        <p:nvPicPr>
          <p:cNvPr id="84994" name="Picture 2" descr="http://2.bp.blogspot.com/-hMnZ9QTUenk/T_I61WOybzI/AAAAAAAAA8k/Nvpo87XqYec/s1600/el-efod-biblico.jpg"/>
          <p:cNvPicPr>
            <a:picLocks noChangeAspect="1" noChangeArrowheads="1"/>
          </p:cNvPicPr>
          <p:nvPr/>
        </p:nvPicPr>
        <p:blipFill>
          <a:blip r:embed="rId4" cstate="print"/>
          <a:srcRect/>
          <a:stretch>
            <a:fillRect/>
          </a:stretch>
        </p:blipFill>
        <p:spPr bwMode="auto">
          <a:xfrm>
            <a:off x="5867400" y="2743200"/>
            <a:ext cx="2247900" cy="2497667"/>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105400" cy="4800600"/>
          </a:xfrm>
        </p:spPr>
        <p:txBody>
          <a:bodyPr/>
          <a:lstStyle/>
          <a:p>
            <a:r>
              <a:rPr lang="es-CO" sz="2400" b="1" dirty="0" smtClean="0"/>
              <a:t>Shemot </a:t>
            </a:r>
            <a:r>
              <a:rPr lang="es-CO" sz="2400" b="1" dirty="0" err="1" smtClean="0"/>
              <a:t>Tetzavé</a:t>
            </a:r>
            <a:r>
              <a:rPr lang="es-CO" sz="2400" b="1" dirty="0" smtClean="0"/>
              <a:t>– </a:t>
            </a:r>
            <a:r>
              <a:rPr lang="es-CO" sz="2400" b="1" i="1" dirty="0" smtClean="0"/>
              <a:t>Éxodo - Capítulo </a:t>
            </a:r>
            <a:r>
              <a:rPr lang="es-CO" sz="2400" b="1" i="1" dirty="0" smtClean="0"/>
              <a:t>27:20 </a:t>
            </a:r>
            <a:r>
              <a:rPr lang="es-CO" sz="2400" b="1" i="1" dirty="0" smtClean="0"/>
              <a:t>al </a:t>
            </a:r>
            <a:r>
              <a:rPr lang="es-CO" sz="2400" b="1" i="1" dirty="0" smtClean="0"/>
              <a:t>30:10</a:t>
            </a:r>
            <a:r>
              <a:rPr lang="es-CO" sz="2400" b="1" i="1" dirty="0" smtClean="0"/>
              <a:t> </a:t>
            </a:r>
            <a:endParaRPr lang="es-CO" sz="2400" b="1" dirty="0" smtClean="0"/>
          </a:p>
          <a:p>
            <a:r>
              <a:rPr lang="es-CO" sz="2400" b="1" dirty="0" smtClean="0"/>
              <a:t> RESÚMEN</a:t>
            </a:r>
          </a:p>
          <a:p>
            <a:r>
              <a:rPr lang="es-CO" sz="2400" dirty="0" smtClean="0"/>
              <a:t>Una vez concluida la tarea, Moshé deberá realizar una ceremonia durante siete días con el fin de consagrar a Aarón y a sus hijos. </a:t>
            </a:r>
          </a:p>
          <a:p>
            <a:r>
              <a:rPr lang="es-CO" sz="2400" dirty="0" smtClean="0"/>
              <a:t>Se ofrecerán sacrificios, se vestirá a Aarón y a sus hijos con sus vestimentas respectivas, y se ungirá a Aarón con el aceite de unción. </a:t>
            </a:r>
          </a:p>
        </p:txBody>
      </p:sp>
      <p:pic>
        <p:nvPicPr>
          <p:cNvPr id="2050" name="Picture 2" descr="http://3.bp.blogspot.com/-MdGqN6cbAO4/VhhIadKO2hI/AAAAAAAAE0M/zyAopBm98Lk/s1600/cohen.jpg"/>
          <p:cNvPicPr>
            <a:picLocks noChangeAspect="1" noChangeArrowheads="1"/>
          </p:cNvPicPr>
          <p:nvPr/>
        </p:nvPicPr>
        <p:blipFill>
          <a:blip r:embed="rId4" cstate="print"/>
          <a:srcRect/>
          <a:stretch>
            <a:fillRect/>
          </a:stretch>
        </p:blipFill>
        <p:spPr bwMode="auto">
          <a:xfrm>
            <a:off x="6172200" y="2590800"/>
            <a:ext cx="2028254" cy="2971800"/>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76800" cy="4800600"/>
          </a:xfrm>
        </p:spPr>
        <p:txBody>
          <a:bodyPr/>
          <a:lstStyle/>
          <a:p>
            <a:r>
              <a:rPr lang="es-CO" sz="2400" b="1" dirty="0" smtClean="0"/>
              <a:t>Shemot </a:t>
            </a:r>
            <a:r>
              <a:rPr lang="es-CO" sz="2400" b="1" dirty="0" err="1" smtClean="0"/>
              <a:t>Tetzavé</a:t>
            </a:r>
            <a:r>
              <a:rPr lang="es-CO" sz="2400" b="1" dirty="0" smtClean="0"/>
              <a:t>– </a:t>
            </a:r>
            <a:r>
              <a:rPr lang="es-CO" sz="2400" b="1" i="1" dirty="0" smtClean="0"/>
              <a:t>Éxodo - Capítulo </a:t>
            </a:r>
            <a:r>
              <a:rPr lang="es-CO" sz="2400" b="1" i="1" dirty="0" smtClean="0"/>
              <a:t>27:20 </a:t>
            </a:r>
            <a:r>
              <a:rPr lang="es-CO" sz="2400" b="1" i="1" dirty="0" smtClean="0"/>
              <a:t>al </a:t>
            </a:r>
            <a:r>
              <a:rPr lang="es-CO" sz="2400" b="1" i="1" dirty="0" smtClean="0"/>
              <a:t>30:10</a:t>
            </a:r>
            <a:r>
              <a:rPr lang="es-CO" sz="2400" b="1" i="1" dirty="0" smtClean="0"/>
              <a:t> </a:t>
            </a:r>
            <a:endParaRPr lang="es-CO" sz="2400" b="1" dirty="0" smtClean="0"/>
          </a:p>
          <a:p>
            <a:r>
              <a:rPr lang="es-CO" sz="2400" b="1" dirty="0" smtClean="0"/>
              <a:t> RESÚMEN</a:t>
            </a:r>
          </a:p>
          <a:p>
            <a:r>
              <a:rPr lang="es-CO" sz="2400" dirty="0" smtClean="0"/>
              <a:t>Dios ordena que todas las mañanas y todas las tardes, se ofrezca un carnero en el Altar del Mishkán. </a:t>
            </a:r>
          </a:p>
          <a:p>
            <a:r>
              <a:rPr lang="es-CO" sz="2400" dirty="0" smtClean="0"/>
              <a:t>Estas ofrendas deberán ser acompañadas por una ofrenda de harina , y libaciones de vino y aceite. </a:t>
            </a:r>
          </a:p>
        </p:txBody>
      </p:sp>
      <p:pic>
        <p:nvPicPr>
          <p:cNvPr id="50178" name="Picture 2" descr="http://www.jpost.com/HttpHandlers/ShowImage.ashx?id=160490&amp;h=530&amp;w=758"/>
          <p:cNvPicPr>
            <a:picLocks noChangeAspect="1" noChangeArrowheads="1"/>
          </p:cNvPicPr>
          <p:nvPr/>
        </p:nvPicPr>
        <p:blipFill>
          <a:blip r:embed="rId4" cstate="print"/>
          <a:srcRect/>
          <a:stretch>
            <a:fillRect/>
          </a:stretch>
        </p:blipFill>
        <p:spPr bwMode="auto">
          <a:xfrm>
            <a:off x="5410200" y="2895600"/>
            <a:ext cx="3160431" cy="220980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76800" cy="4800600"/>
          </a:xfrm>
        </p:spPr>
        <p:txBody>
          <a:bodyPr/>
          <a:lstStyle/>
          <a:p>
            <a:r>
              <a:rPr lang="es-CO" sz="2400" b="1" dirty="0" smtClean="0"/>
              <a:t>Shemot </a:t>
            </a:r>
            <a:r>
              <a:rPr lang="es-CO" sz="2400" b="1" dirty="0" err="1" smtClean="0"/>
              <a:t>Tetzavé</a:t>
            </a:r>
            <a:r>
              <a:rPr lang="es-CO" sz="2400" b="1" dirty="0" smtClean="0"/>
              <a:t>– </a:t>
            </a:r>
            <a:r>
              <a:rPr lang="es-CO" sz="2400" b="1" i="1" dirty="0" smtClean="0"/>
              <a:t>Éxodo - Capítulo </a:t>
            </a:r>
            <a:r>
              <a:rPr lang="es-CO" sz="2400" b="1" i="1" dirty="0" smtClean="0"/>
              <a:t>27:20 </a:t>
            </a:r>
            <a:r>
              <a:rPr lang="es-CO" sz="2400" b="1" i="1" dirty="0" smtClean="0"/>
              <a:t>al </a:t>
            </a:r>
            <a:r>
              <a:rPr lang="es-CO" sz="2400" b="1" i="1" dirty="0" smtClean="0"/>
              <a:t>30:10</a:t>
            </a:r>
            <a:r>
              <a:rPr lang="es-CO" sz="2400" b="1" i="1" dirty="0" smtClean="0"/>
              <a:t> </a:t>
            </a:r>
            <a:endParaRPr lang="es-CO" sz="2400" b="1" dirty="0" smtClean="0"/>
          </a:p>
          <a:p>
            <a:r>
              <a:rPr lang="es-CO" sz="2400" b="1" dirty="0" smtClean="0"/>
              <a:t> RESÚMEN</a:t>
            </a:r>
          </a:p>
          <a:p>
            <a:r>
              <a:rPr lang="es-CO" sz="2400" dirty="0" smtClean="0"/>
              <a:t>Dios ordena la construcción de un Altar para la quema de incienso, hecho de madera de acacia, y recubierto de oro. </a:t>
            </a:r>
          </a:p>
          <a:p>
            <a:r>
              <a:rPr lang="es-CO" sz="2400" dirty="0" smtClean="0"/>
              <a:t>Todos los días, Aarón y sus descendientes deberán quemar incienso en dicho altar.</a:t>
            </a:r>
            <a:endParaRPr lang="es-CO" sz="2400" dirty="0" smtClean="0"/>
          </a:p>
        </p:txBody>
      </p:sp>
      <p:pic>
        <p:nvPicPr>
          <p:cNvPr id="8" name="Picture 4"/>
          <p:cNvPicPr>
            <a:picLocks noChangeAspect="1" noChangeArrowheads="1"/>
          </p:cNvPicPr>
          <p:nvPr/>
        </p:nvPicPr>
        <p:blipFill>
          <a:blip r:embed="rId4" cstate="print"/>
          <a:srcRect/>
          <a:stretch>
            <a:fillRect/>
          </a:stretch>
        </p:blipFill>
        <p:spPr bwMode="auto">
          <a:xfrm>
            <a:off x="5943600" y="3048000"/>
            <a:ext cx="2495550" cy="15716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76800" cy="4800600"/>
          </a:xfrm>
        </p:spPr>
        <p:txBody>
          <a:bodyPr/>
          <a:lstStyle/>
          <a:p>
            <a:r>
              <a:rPr lang="es-CO" sz="2400" b="1" dirty="0" smtClean="0"/>
              <a:t>28:3     </a:t>
            </a:r>
            <a:r>
              <a:rPr lang="es-CO" sz="2400" dirty="0" smtClean="0"/>
              <a:t>Y tú hablarás a todos los sabios de corazón a quienes Yo he llenado de espíritu de sabiduría, para que hagan las vestiduras de Aarón para consagrarlo, a fin de que él me sirva como sacerdote.</a:t>
            </a:r>
          </a:p>
          <a:p>
            <a:r>
              <a:rPr lang="es-CO" sz="2400" b="1" dirty="0" err="1" smtClean="0"/>
              <a:t>Ve'atah</a:t>
            </a:r>
            <a:r>
              <a:rPr lang="es-CO" sz="2400" b="1" dirty="0" smtClean="0"/>
              <a:t> </a:t>
            </a:r>
            <a:r>
              <a:rPr lang="es-CO" sz="2400" b="1" dirty="0" err="1" smtClean="0"/>
              <a:t>tedaber</a:t>
            </a:r>
            <a:r>
              <a:rPr lang="es-CO" sz="2400" b="1" dirty="0" smtClean="0"/>
              <a:t> el-</a:t>
            </a:r>
            <a:r>
              <a:rPr lang="es-CO" sz="2400" b="1" dirty="0" err="1" smtClean="0"/>
              <a:t>kol</a:t>
            </a:r>
            <a:r>
              <a:rPr lang="es-CO" sz="2400" b="1" dirty="0" smtClean="0"/>
              <a:t>-</a:t>
            </a:r>
            <a:r>
              <a:rPr lang="es-CO" sz="2400" b="1" dirty="0" err="1" smtClean="0"/>
              <a:t>jajmey</a:t>
            </a:r>
            <a:r>
              <a:rPr lang="es-CO" sz="2400" b="1" dirty="0" smtClean="0"/>
              <a:t>-</a:t>
            </a:r>
            <a:r>
              <a:rPr lang="es-CO" sz="2400" b="1" dirty="0" err="1" smtClean="0"/>
              <a:t>lev</a:t>
            </a:r>
            <a:r>
              <a:rPr lang="es-CO" sz="2400" b="1" dirty="0" smtClean="0"/>
              <a:t> asher </a:t>
            </a:r>
            <a:r>
              <a:rPr lang="es-CO" sz="2400" b="1" dirty="0" err="1" smtClean="0"/>
              <a:t>miletiv</a:t>
            </a:r>
            <a:r>
              <a:rPr lang="es-CO" sz="2400" b="1" dirty="0" smtClean="0"/>
              <a:t> </a:t>
            </a:r>
            <a:r>
              <a:rPr lang="es-CO" sz="2400" b="1" dirty="0" err="1" smtClean="0"/>
              <a:t>ruaj</a:t>
            </a:r>
            <a:r>
              <a:rPr lang="es-CO" sz="2400" b="1" dirty="0" smtClean="0"/>
              <a:t> </a:t>
            </a:r>
            <a:r>
              <a:rPr lang="es-CO" sz="2400" b="1" dirty="0" err="1" smtClean="0"/>
              <a:t>jojmah</a:t>
            </a:r>
            <a:r>
              <a:rPr lang="es-CO" sz="2400" b="1" dirty="0" smtClean="0"/>
              <a:t> </a:t>
            </a:r>
            <a:r>
              <a:rPr lang="es-CO" sz="2400" b="1" dirty="0" err="1" smtClean="0"/>
              <a:t>ve'asu</a:t>
            </a:r>
            <a:r>
              <a:rPr lang="es-CO" sz="2400" b="1" dirty="0" smtClean="0"/>
              <a:t> et-</a:t>
            </a:r>
            <a:r>
              <a:rPr lang="es-CO" sz="2400" b="1" dirty="0" err="1" smtClean="0"/>
              <a:t>bigdey</a:t>
            </a:r>
            <a:r>
              <a:rPr lang="es-CO" sz="2400" b="1" dirty="0" smtClean="0"/>
              <a:t> </a:t>
            </a:r>
            <a:r>
              <a:rPr lang="es-CO" sz="2400" b="1" dirty="0" err="1" smtClean="0"/>
              <a:t>Aharon</a:t>
            </a:r>
            <a:r>
              <a:rPr lang="es-CO" sz="2400" b="1" dirty="0" smtClean="0"/>
              <a:t> </a:t>
            </a:r>
            <a:r>
              <a:rPr lang="es-CO" sz="2400" b="1" dirty="0" err="1" smtClean="0"/>
              <a:t>lekadesho</a:t>
            </a:r>
            <a:r>
              <a:rPr lang="es-CO" sz="2400" b="1" dirty="0" smtClean="0"/>
              <a:t> </a:t>
            </a:r>
            <a:r>
              <a:rPr lang="es-CO" sz="2400" b="1" dirty="0" err="1" smtClean="0"/>
              <a:t>lejahano-li</a:t>
            </a:r>
            <a:r>
              <a:rPr lang="es-CO" sz="2400" b="1" dirty="0" smtClean="0"/>
              <a:t>.</a:t>
            </a:r>
            <a:endParaRPr lang="es-CO" sz="2400" dirty="0" smtClean="0"/>
          </a:p>
          <a:p>
            <a:endParaRPr lang="es-CO" sz="2400" dirty="0" smtClean="0"/>
          </a:p>
        </p:txBody>
      </p:sp>
      <p:pic>
        <p:nvPicPr>
          <p:cNvPr id="72706" name="Picture 2" descr="http://mymorningmeditations.files.wordpress.com/2011/09/rabbis-talmud.jpg"/>
          <p:cNvPicPr>
            <a:picLocks noChangeAspect="1" noChangeArrowheads="1"/>
          </p:cNvPicPr>
          <p:nvPr/>
        </p:nvPicPr>
        <p:blipFill>
          <a:blip r:embed="rId4" cstate="print"/>
          <a:srcRect/>
          <a:stretch>
            <a:fillRect/>
          </a:stretch>
        </p:blipFill>
        <p:spPr bwMode="auto">
          <a:xfrm>
            <a:off x="5409472" y="2209801"/>
            <a:ext cx="3010627" cy="2209800"/>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76800" cy="4800600"/>
          </a:xfrm>
        </p:spPr>
        <p:txBody>
          <a:bodyPr/>
          <a:lstStyle/>
          <a:p>
            <a:r>
              <a:rPr lang="es-CO" sz="2400" dirty="0" smtClean="0"/>
              <a:t>En la Parashá de esta semana, aparece muchas veces la expresión "de corazón sabio". </a:t>
            </a:r>
          </a:p>
          <a:p>
            <a:r>
              <a:rPr lang="es-CO" sz="2400" dirty="0" smtClean="0"/>
              <a:t>Aparentemente, se trata de un oxímoron (figura retórica de auto contradicción). </a:t>
            </a:r>
          </a:p>
          <a:p>
            <a:r>
              <a:rPr lang="es-CO" sz="2400" dirty="0" smtClean="0"/>
              <a:t>El corazón y la mente suelen tirar en sentidos opuestos. El corazón busca hacer realidad los deseos. La cabeza analiza y calcula. </a:t>
            </a:r>
            <a:endParaRPr lang="es-CO" sz="2400" dirty="0" smtClean="0"/>
          </a:p>
        </p:txBody>
      </p:sp>
      <p:pic>
        <p:nvPicPr>
          <p:cNvPr id="72706" name="Picture 2" descr="http://mymorningmeditations.files.wordpress.com/2011/09/rabbis-talmud.jpg"/>
          <p:cNvPicPr>
            <a:picLocks noChangeAspect="1" noChangeArrowheads="1"/>
          </p:cNvPicPr>
          <p:nvPr/>
        </p:nvPicPr>
        <p:blipFill>
          <a:blip r:embed="rId4" cstate="print"/>
          <a:srcRect/>
          <a:stretch>
            <a:fillRect/>
          </a:stretch>
        </p:blipFill>
        <p:spPr bwMode="auto">
          <a:xfrm>
            <a:off x="5409472" y="2209801"/>
            <a:ext cx="3010627" cy="2209800"/>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76800" cy="4800600"/>
          </a:xfrm>
        </p:spPr>
        <p:txBody>
          <a:bodyPr/>
          <a:lstStyle/>
          <a:p>
            <a:r>
              <a:rPr lang="es-CO" sz="2400" dirty="0" smtClean="0"/>
              <a:t>¿Quién es "de corazón sabio"? </a:t>
            </a:r>
          </a:p>
          <a:p>
            <a:r>
              <a:rPr lang="es-CO" sz="2400" dirty="0" smtClean="0"/>
              <a:t>La persona que pone sus emociones en la montura del intelecto; la persona que está dispuesta a escuchar a su intelecto, inclusive cuando sus emociones le dicen que tal vez deba cambiar toda su vida. </a:t>
            </a:r>
          </a:p>
          <a:p>
            <a:r>
              <a:rPr lang="es-CO" sz="2400" dirty="0" smtClean="0"/>
              <a:t>Rabí Yaakov </a:t>
            </a:r>
            <a:r>
              <a:rPr lang="es-CO" sz="2400" dirty="0" err="1" smtClean="0"/>
              <a:t>Weinberg</a:t>
            </a:r>
            <a:r>
              <a:rPr lang="es-CO" sz="2400" dirty="0" smtClean="0"/>
              <a:t>, </a:t>
            </a:r>
            <a:r>
              <a:rPr lang="es-CO" sz="2400" dirty="0" err="1" smtClean="0"/>
              <a:t>Moshe</a:t>
            </a:r>
            <a:r>
              <a:rPr lang="es-CO" sz="2400" dirty="0" smtClean="0"/>
              <a:t> </a:t>
            </a:r>
            <a:r>
              <a:rPr lang="es-CO" sz="2400" dirty="0" err="1" smtClean="0"/>
              <a:t>Averick</a:t>
            </a:r>
            <a:endParaRPr lang="es-CO" sz="2400" dirty="0" smtClean="0"/>
          </a:p>
          <a:p>
            <a:endParaRPr lang="es-CO" sz="2400" dirty="0" smtClean="0"/>
          </a:p>
        </p:txBody>
      </p:sp>
      <p:pic>
        <p:nvPicPr>
          <p:cNvPr id="72706" name="Picture 2" descr="http://mymorningmeditations.files.wordpress.com/2011/09/rabbis-talmud.jpg"/>
          <p:cNvPicPr>
            <a:picLocks noChangeAspect="1" noChangeArrowheads="1"/>
          </p:cNvPicPr>
          <p:nvPr/>
        </p:nvPicPr>
        <p:blipFill>
          <a:blip r:embed="rId4" cstate="print"/>
          <a:srcRect/>
          <a:stretch>
            <a:fillRect/>
          </a:stretch>
        </p:blipFill>
        <p:spPr bwMode="auto">
          <a:xfrm>
            <a:off x="5409472" y="2209801"/>
            <a:ext cx="3010627" cy="2209800"/>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76800" cy="4800600"/>
          </a:xfrm>
        </p:spPr>
        <p:txBody>
          <a:bodyPr/>
          <a:lstStyle/>
          <a:p>
            <a:r>
              <a:rPr lang="es-CO" sz="2300" b="1" dirty="0" smtClean="0"/>
              <a:t>28:4     </a:t>
            </a:r>
            <a:r>
              <a:rPr lang="es-CO" sz="2300" dirty="0" smtClean="0"/>
              <a:t>Y éstas son las vestiduras que han de hacer: un pectoral, y un efod, y un manto, y una túnica de cavidades, una tiara y un cinto. Y harán vestiduras de santidad para Aarón, tu hermano, y sus hijos, para servirme como sacerdotes.</a:t>
            </a:r>
          </a:p>
          <a:p>
            <a:r>
              <a:rPr lang="es-CO" sz="2300" b="1" dirty="0" err="1" smtClean="0"/>
              <a:t>Ve'eleh</a:t>
            </a:r>
            <a:r>
              <a:rPr lang="es-CO" sz="2300" b="1" dirty="0" smtClean="0"/>
              <a:t> </a:t>
            </a:r>
            <a:r>
              <a:rPr lang="es-CO" sz="2300" b="1" dirty="0" err="1" smtClean="0"/>
              <a:t>habegadim</a:t>
            </a:r>
            <a:r>
              <a:rPr lang="es-CO" sz="2300" b="1" dirty="0" smtClean="0"/>
              <a:t> asher </a:t>
            </a:r>
            <a:r>
              <a:rPr lang="es-CO" sz="2300" b="1" dirty="0" err="1" smtClean="0"/>
              <a:t>ya'asu</a:t>
            </a:r>
            <a:r>
              <a:rPr lang="es-CO" sz="2300" b="1" dirty="0" smtClean="0"/>
              <a:t> </a:t>
            </a:r>
            <a:r>
              <a:rPr lang="es-CO" sz="2300" b="1" dirty="0" err="1" smtClean="0"/>
              <a:t>joshen</a:t>
            </a:r>
            <a:r>
              <a:rPr lang="es-CO" sz="2300" b="1" dirty="0" smtClean="0"/>
              <a:t> </a:t>
            </a:r>
            <a:r>
              <a:rPr lang="es-CO" sz="2300" b="1" dirty="0" err="1" smtClean="0"/>
              <a:t>ve'efod</a:t>
            </a:r>
            <a:r>
              <a:rPr lang="es-CO" sz="2300" b="1" dirty="0" smtClean="0"/>
              <a:t> </a:t>
            </a:r>
            <a:r>
              <a:rPr lang="es-CO" sz="2300" b="1" dirty="0" err="1" smtClean="0"/>
              <a:t>ume'il</a:t>
            </a:r>
            <a:r>
              <a:rPr lang="es-CO" sz="2300" b="1" dirty="0" smtClean="0"/>
              <a:t> </a:t>
            </a:r>
            <a:r>
              <a:rPr lang="es-CO" sz="2300" b="1" dirty="0" err="1" smtClean="0"/>
              <a:t>ujtonet</a:t>
            </a:r>
            <a:r>
              <a:rPr lang="es-CO" sz="2300" b="1" dirty="0" smtClean="0"/>
              <a:t> </a:t>
            </a:r>
            <a:r>
              <a:rPr lang="es-CO" sz="2300" b="1" dirty="0" err="1" smtClean="0"/>
              <a:t>tashbets</a:t>
            </a:r>
            <a:r>
              <a:rPr lang="es-CO" sz="2300" b="1" dirty="0" smtClean="0"/>
              <a:t> </a:t>
            </a:r>
            <a:r>
              <a:rPr lang="es-CO" sz="2300" b="1" dirty="0" err="1" smtClean="0"/>
              <a:t>mitsnefet</a:t>
            </a:r>
            <a:r>
              <a:rPr lang="es-CO" sz="2300" b="1" dirty="0" smtClean="0"/>
              <a:t> </a:t>
            </a:r>
            <a:r>
              <a:rPr lang="es-CO" sz="2300" b="1" dirty="0" err="1" smtClean="0"/>
              <a:t>ve'avnet</a:t>
            </a:r>
            <a:r>
              <a:rPr lang="es-CO" sz="2300" b="1" dirty="0" smtClean="0"/>
              <a:t> </a:t>
            </a:r>
            <a:r>
              <a:rPr lang="es-CO" sz="2300" b="1" dirty="0" err="1" smtClean="0"/>
              <a:t>ve'asu</a:t>
            </a:r>
            <a:r>
              <a:rPr lang="es-CO" sz="2300" b="1" dirty="0" smtClean="0"/>
              <a:t> </a:t>
            </a:r>
            <a:r>
              <a:rPr lang="es-CO" sz="2300" b="1" dirty="0" err="1" smtClean="0"/>
              <a:t>vigdey-kodesh</a:t>
            </a:r>
            <a:r>
              <a:rPr lang="es-CO" sz="2300" b="1" dirty="0" smtClean="0"/>
              <a:t> le-</a:t>
            </a:r>
            <a:r>
              <a:rPr lang="es-CO" sz="2300" b="1" dirty="0" err="1" smtClean="0"/>
              <a:t>Aharon</a:t>
            </a:r>
            <a:r>
              <a:rPr lang="es-CO" sz="2300" b="1" dirty="0" smtClean="0"/>
              <a:t> </a:t>
            </a:r>
            <a:r>
              <a:rPr lang="es-CO" sz="2300" b="1" dirty="0" err="1" smtClean="0"/>
              <a:t>ajija</a:t>
            </a:r>
            <a:r>
              <a:rPr lang="es-CO" sz="2300" b="1" dirty="0" smtClean="0"/>
              <a:t> </a:t>
            </a:r>
            <a:r>
              <a:rPr lang="es-CO" sz="2300" b="1" dirty="0" err="1" smtClean="0"/>
              <a:t>ulevanav</a:t>
            </a:r>
            <a:r>
              <a:rPr lang="es-CO" sz="2300" b="1" dirty="0" smtClean="0"/>
              <a:t> </a:t>
            </a:r>
            <a:r>
              <a:rPr lang="es-CO" sz="2300" b="1" dirty="0" err="1" smtClean="0"/>
              <a:t>lejahano-li</a:t>
            </a:r>
            <a:r>
              <a:rPr lang="es-CO" sz="2300" b="1" dirty="0" smtClean="0"/>
              <a:t>.</a:t>
            </a:r>
            <a:endParaRPr lang="es-CO" sz="2300" dirty="0" smtClean="0"/>
          </a:p>
          <a:p>
            <a:pPr>
              <a:buNone/>
            </a:pPr>
            <a:endParaRPr lang="es-CO" sz="2400" dirty="0" smtClean="0"/>
          </a:p>
        </p:txBody>
      </p:sp>
      <p:pic>
        <p:nvPicPr>
          <p:cNvPr id="78850" name="Picture 2" descr="https://s-media-cache-ak0.pinimg.com/736x/e4/f8/9d/e4f89d0df9a8b8abf0549b4a5beab5ef.jpg"/>
          <p:cNvPicPr>
            <a:picLocks noChangeAspect="1" noChangeArrowheads="1"/>
          </p:cNvPicPr>
          <p:nvPr/>
        </p:nvPicPr>
        <p:blipFill>
          <a:blip r:embed="rId4" cstate="print"/>
          <a:srcRect/>
          <a:stretch>
            <a:fillRect/>
          </a:stretch>
        </p:blipFill>
        <p:spPr bwMode="auto">
          <a:xfrm>
            <a:off x="5562600" y="1371600"/>
            <a:ext cx="2858529" cy="5181600"/>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76800" cy="4800600"/>
          </a:xfrm>
        </p:spPr>
        <p:txBody>
          <a:bodyPr/>
          <a:lstStyle/>
          <a:p>
            <a:r>
              <a:rPr lang="es-CO" sz="2400" b="1" dirty="0" smtClean="0"/>
              <a:t>28:15   </a:t>
            </a:r>
            <a:r>
              <a:rPr lang="es-CO" sz="2400" dirty="0" smtClean="0"/>
              <a:t>Y harás el pectoral del juicio de obra de artista; al estilo de la obra del efod lo harás; de oro, de tejido de lana azul celeste, y púrpura, y carmesí, y lino torcido lo harás.</a:t>
            </a:r>
          </a:p>
          <a:p>
            <a:r>
              <a:rPr lang="es-CO" sz="2400" b="1" dirty="0" err="1" smtClean="0"/>
              <a:t>Ve'asita</a:t>
            </a:r>
            <a:r>
              <a:rPr lang="es-CO" sz="2400" b="1" dirty="0" smtClean="0"/>
              <a:t> </a:t>
            </a:r>
            <a:r>
              <a:rPr lang="es-CO" sz="2400" b="1" dirty="0" err="1" smtClean="0"/>
              <a:t>joshen</a:t>
            </a:r>
            <a:r>
              <a:rPr lang="es-CO" sz="2400" b="1" dirty="0" smtClean="0"/>
              <a:t> </a:t>
            </a:r>
            <a:r>
              <a:rPr lang="es-CO" sz="2400" b="1" dirty="0" err="1" smtClean="0"/>
              <a:t>mishpat</a:t>
            </a:r>
            <a:r>
              <a:rPr lang="es-CO" sz="2400" b="1" dirty="0" smtClean="0"/>
              <a:t> </a:t>
            </a:r>
            <a:r>
              <a:rPr lang="es-CO" sz="2400" b="1" dirty="0" err="1" smtClean="0"/>
              <a:t>ma'aseh</a:t>
            </a:r>
            <a:r>
              <a:rPr lang="es-CO" sz="2400" b="1" dirty="0" smtClean="0"/>
              <a:t> </a:t>
            </a:r>
            <a:r>
              <a:rPr lang="es-CO" sz="2400" b="1" dirty="0" err="1" smtClean="0"/>
              <a:t>joshev</a:t>
            </a:r>
            <a:r>
              <a:rPr lang="es-CO" sz="2400" b="1" dirty="0" smtClean="0"/>
              <a:t> </a:t>
            </a:r>
            <a:r>
              <a:rPr lang="es-CO" sz="2400" b="1" dirty="0" err="1" smtClean="0"/>
              <a:t>kema'aseh</a:t>
            </a:r>
            <a:r>
              <a:rPr lang="es-CO" sz="2400" b="1" dirty="0" smtClean="0"/>
              <a:t> efod </a:t>
            </a:r>
            <a:r>
              <a:rPr lang="es-CO" sz="2400" b="1" dirty="0" err="1" smtClean="0"/>
              <a:t>ta'asenu</a:t>
            </a:r>
            <a:r>
              <a:rPr lang="es-CO" sz="2400" b="1" dirty="0" smtClean="0"/>
              <a:t> </a:t>
            </a:r>
            <a:r>
              <a:rPr lang="es-CO" sz="2400" b="1" dirty="0" err="1" smtClean="0"/>
              <a:t>zahav</a:t>
            </a:r>
            <a:r>
              <a:rPr lang="es-CO" sz="2400" b="1" dirty="0" smtClean="0"/>
              <a:t> </a:t>
            </a:r>
            <a:r>
              <a:rPr lang="es-CO" sz="2400" b="1" dirty="0" err="1" smtClean="0"/>
              <a:t>tejelet</a:t>
            </a:r>
            <a:r>
              <a:rPr lang="es-CO" sz="2400" b="1" dirty="0" smtClean="0"/>
              <a:t> </a:t>
            </a:r>
            <a:r>
              <a:rPr lang="es-CO" sz="2400" b="1" dirty="0" err="1" smtClean="0"/>
              <a:t>ve'argaman</a:t>
            </a:r>
            <a:r>
              <a:rPr lang="es-CO" sz="2400" b="1" dirty="0" smtClean="0"/>
              <a:t> </a:t>
            </a:r>
            <a:r>
              <a:rPr lang="es-CO" sz="2400" b="1" dirty="0" err="1" smtClean="0"/>
              <a:t>vetola'at</a:t>
            </a:r>
            <a:r>
              <a:rPr lang="es-CO" sz="2400" b="1" dirty="0" smtClean="0"/>
              <a:t> </a:t>
            </a:r>
            <a:r>
              <a:rPr lang="es-CO" sz="2400" b="1" dirty="0" err="1" smtClean="0"/>
              <a:t>shani</a:t>
            </a:r>
            <a:r>
              <a:rPr lang="es-CO" sz="2400" b="1" dirty="0" smtClean="0"/>
              <a:t> </a:t>
            </a:r>
            <a:r>
              <a:rPr lang="es-CO" sz="2400" b="1" dirty="0" err="1" smtClean="0"/>
              <a:t>veshesh</a:t>
            </a:r>
            <a:r>
              <a:rPr lang="es-CO" sz="2400" b="1" dirty="0" smtClean="0"/>
              <a:t> </a:t>
            </a:r>
            <a:r>
              <a:rPr lang="es-CO" sz="2400" b="1" dirty="0" err="1" smtClean="0"/>
              <a:t>moshezar</a:t>
            </a:r>
            <a:r>
              <a:rPr lang="es-CO" sz="2400" b="1" dirty="0" smtClean="0"/>
              <a:t> </a:t>
            </a:r>
            <a:r>
              <a:rPr lang="es-CO" sz="2400" b="1" dirty="0" err="1" smtClean="0"/>
              <a:t>ta'aseh</a:t>
            </a:r>
            <a:r>
              <a:rPr lang="es-CO" sz="2400" b="1" dirty="0" smtClean="0"/>
              <a:t> </a:t>
            </a:r>
            <a:r>
              <a:rPr lang="es-CO" sz="2400" b="1" dirty="0" err="1" smtClean="0"/>
              <a:t>oto</a:t>
            </a:r>
            <a:r>
              <a:rPr lang="es-CO" sz="2400" b="1" dirty="0" smtClean="0"/>
              <a:t>.</a:t>
            </a:r>
            <a:endParaRPr lang="es-CO" sz="2400" dirty="0" smtClean="0"/>
          </a:p>
          <a:p>
            <a:pPr>
              <a:buNone/>
            </a:pPr>
            <a:endParaRPr lang="es-CO" sz="2400" dirty="0" smtClean="0"/>
          </a:p>
        </p:txBody>
      </p:sp>
      <p:pic>
        <p:nvPicPr>
          <p:cNvPr id="8" name="Picture 2" descr="http://2.bp.blogspot.com/-hMnZ9QTUenk/T_I61WOybzI/AAAAAAAAA8k/Nvpo87XqYec/s1600/el-efod-biblico.jpg"/>
          <p:cNvPicPr>
            <a:picLocks noChangeAspect="1" noChangeArrowheads="1"/>
          </p:cNvPicPr>
          <p:nvPr/>
        </p:nvPicPr>
        <p:blipFill>
          <a:blip r:embed="rId4" cstate="print"/>
          <a:srcRect/>
          <a:stretch>
            <a:fillRect/>
          </a:stretch>
        </p:blipFill>
        <p:spPr bwMode="auto">
          <a:xfrm>
            <a:off x="5867400" y="2743200"/>
            <a:ext cx="2247900" cy="2497667"/>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76800" cy="4800600"/>
          </a:xfrm>
        </p:spPr>
        <p:txBody>
          <a:bodyPr/>
          <a:lstStyle/>
          <a:p>
            <a:r>
              <a:rPr lang="es-CO" sz="2400" b="1" dirty="0" smtClean="0"/>
              <a:t>Se llama “Joshen </a:t>
            </a:r>
            <a:r>
              <a:rPr lang="es-CO" sz="2400" b="1" dirty="0" err="1" smtClean="0"/>
              <a:t>Mishpat</a:t>
            </a:r>
            <a:r>
              <a:rPr lang="es-CO" sz="2400" b="1" dirty="0" smtClean="0"/>
              <a:t>” –Pectoral de Juicio</a:t>
            </a:r>
          </a:p>
          <a:p>
            <a:r>
              <a:rPr lang="es-CO" sz="2400" dirty="0" smtClean="0"/>
              <a:t>Este nombre se atribuía a dos razones:</a:t>
            </a:r>
          </a:p>
          <a:p>
            <a:r>
              <a:rPr lang="es-CO" sz="2400" dirty="0" smtClean="0"/>
              <a:t>1 – Expiaba por las decisiones erradas que se habían impartido por los Bet Din.</a:t>
            </a:r>
          </a:p>
          <a:p>
            <a:r>
              <a:rPr lang="es-CO" sz="2400" dirty="0" smtClean="0"/>
              <a:t>2 – Porque en sí mismo el Pectoral emitía dictámenes claros para la nación. Ver verso 30</a:t>
            </a:r>
          </a:p>
          <a:p>
            <a:endParaRPr lang="es-CO" sz="2400" dirty="0" smtClean="0"/>
          </a:p>
          <a:p>
            <a:pPr>
              <a:buNone/>
            </a:pPr>
            <a:endParaRPr lang="es-CO" sz="2400" dirty="0" smtClean="0"/>
          </a:p>
        </p:txBody>
      </p:sp>
      <p:pic>
        <p:nvPicPr>
          <p:cNvPr id="8" name="Picture 2" descr="http://2.bp.blogspot.com/-hMnZ9QTUenk/T_I61WOybzI/AAAAAAAAA8k/Nvpo87XqYec/s1600/el-efod-biblico.jpg"/>
          <p:cNvPicPr>
            <a:picLocks noChangeAspect="1" noChangeArrowheads="1"/>
          </p:cNvPicPr>
          <p:nvPr/>
        </p:nvPicPr>
        <p:blipFill>
          <a:blip r:embed="rId4" cstate="print"/>
          <a:srcRect/>
          <a:stretch>
            <a:fillRect/>
          </a:stretch>
        </p:blipFill>
        <p:spPr bwMode="auto">
          <a:xfrm>
            <a:off x="5867400" y="2743200"/>
            <a:ext cx="2247900" cy="2497667"/>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257800" cy="4800600"/>
          </a:xfrm>
        </p:spPr>
        <p:txBody>
          <a:bodyPr/>
          <a:lstStyle/>
          <a:p>
            <a:r>
              <a:rPr lang="es-CO" sz="2400" b="1" dirty="0" smtClean="0"/>
              <a:t>28:30   </a:t>
            </a:r>
            <a:r>
              <a:rPr lang="es-CO" sz="2400" dirty="0" smtClean="0"/>
              <a:t>Y pondrás dentro del pectoral del juicio los </a:t>
            </a:r>
            <a:r>
              <a:rPr lang="es-CO" sz="2400" dirty="0" err="1" smtClean="0"/>
              <a:t>urim</a:t>
            </a:r>
            <a:r>
              <a:rPr lang="es-CO" sz="2400" dirty="0" smtClean="0"/>
              <a:t> y los </a:t>
            </a:r>
            <a:r>
              <a:rPr lang="es-CO" sz="2400" dirty="0" err="1" smtClean="0"/>
              <a:t>tummim</a:t>
            </a:r>
            <a:r>
              <a:rPr lang="es-CO" sz="2400" dirty="0" smtClean="0"/>
              <a:t>, </a:t>
            </a:r>
            <a:r>
              <a:rPr lang="es-CO" sz="2400" dirty="0" smtClean="0"/>
              <a:t>para </a:t>
            </a:r>
            <a:r>
              <a:rPr lang="es-CO" sz="2400" dirty="0" smtClean="0"/>
              <a:t>que estén sobre el corazón de Aarón siempre que entre en la presencia del Eterno; y para que lleve Aarón constantemente el juicio de los hijos de Israel sobre su corazón delante del Eterno</a:t>
            </a:r>
          </a:p>
          <a:p>
            <a:r>
              <a:rPr lang="es-CO" sz="2400" b="1" dirty="0" err="1" smtClean="0"/>
              <a:t>Venatata</a:t>
            </a:r>
            <a:r>
              <a:rPr lang="es-CO" sz="2400" b="1" dirty="0" smtClean="0"/>
              <a:t> el-</a:t>
            </a:r>
            <a:r>
              <a:rPr lang="es-CO" sz="2400" b="1" dirty="0" err="1" smtClean="0"/>
              <a:t>joshen</a:t>
            </a:r>
            <a:r>
              <a:rPr lang="es-CO" sz="2400" b="1" dirty="0" smtClean="0"/>
              <a:t> </a:t>
            </a:r>
            <a:r>
              <a:rPr lang="es-CO" sz="2400" b="1" dirty="0" err="1" smtClean="0"/>
              <a:t>hamishpat</a:t>
            </a:r>
            <a:r>
              <a:rPr lang="es-CO" sz="2400" b="1" dirty="0" smtClean="0"/>
              <a:t> et-</a:t>
            </a:r>
            <a:r>
              <a:rPr lang="es-CO" sz="2400" b="1" dirty="0" err="1" smtClean="0"/>
              <a:t>ha'urim</a:t>
            </a:r>
            <a:r>
              <a:rPr lang="es-CO" sz="2400" b="1" dirty="0" smtClean="0"/>
              <a:t> ve'et-</a:t>
            </a:r>
            <a:r>
              <a:rPr lang="es-CO" sz="2400" b="1" dirty="0" err="1" smtClean="0"/>
              <a:t>hatumim</a:t>
            </a:r>
            <a:r>
              <a:rPr lang="es-CO" sz="2400" b="1" dirty="0" smtClean="0"/>
              <a:t> </a:t>
            </a:r>
            <a:r>
              <a:rPr lang="es-CO" sz="2400" b="1" dirty="0" err="1" smtClean="0"/>
              <a:t>vehayu</a:t>
            </a:r>
            <a:r>
              <a:rPr lang="es-CO" sz="2400" b="1" dirty="0" smtClean="0"/>
              <a:t> al-</a:t>
            </a:r>
            <a:r>
              <a:rPr lang="es-CO" sz="2400" b="1" dirty="0" err="1" smtClean="0"/>
              <a:t>lev</a:t>
            </a:r>
            <a:r>
              <a:rPr lang="es-CO" sz="2400" b="1" dirty="0" smtClean="0"/>
              <a:t> </a:t>
            </a:r>
            <a:r>
              <a:rPr lang="es-CO" sz="2400" b="1" dirty="0" err="1" smtClean="0"/>
              <a:t>Aharon</a:t>
            </a:r>
            <a:r>
              <a:rPr lang="es-CO" sz="2400" b="1" dirty="0" smtClean="0"/>
              <a:t> </a:t>
            </a:r>
            <a:r>
              <a:rPr lang="es-CO" sz="2400" b="1" dirty="0" err="1" smtClean="0"/>
              <a:t>bevo'o</a:t>
            </a:r>
            <a:r>
              <a:rPr lang="es-CO" sz="2400" b="1" dirty="0" smtClean="0"/>
              <a:t> </a:t>
            </a:r>
            <a:r>
              <a:rPr lang="es-CO" sz="2400" b="1" dirty="0" err="1" smtClean="0"/>
              <a:t>lifney</a:t>
            </a:r>
            <a:r>
              <a:rPr lang="es-CO" sz="2400" b="1" dirty="0" smtClean="0"/>
              <a:t> Adonay </a:t>
            </a:r>
            <a:r>
              <a:rPr lang="es-CO" sz="2400" b="1" dirty="0" err="1" smtClean="0"/>
              <a:t>venasa</a:t>
            </a:r>
            <a:r>
              <a:rPr lang="es-CO" sz="2400" b="1" dirty="0" smtClean="0"/>
              <a:t> </a:t>
            </a:r>
            <a:r>
              <a:rPr lang="es-CO" sz="2400" b="1" dirty="0" err="1" smtClean="0"/>
              <a:t>Aharon</a:t>
            </a:r>
            <a:r>
              <a:rPr lang="es-CO" sz="2400" b="1" dirty="0" smtClean="0"/>
              <a:t> et-</a:t>
            </a:r>
            <a:r>
              <a:rPr lang="es-CO" sz="2400" b="1" dirty="0" err="1" smtClean="0"/>
              <a:t>mishpat</a:t>
            </a:r>
            <a:r>
              <a:rPr lang="es-CO" sz="2400" b="1" dirty="0" smtClean="0"/>
              <a:t> </a:t>
            </a:r>
            <a:r>
              <a:rPr lang="es-CO" sz="2400" b="1" dirty="0" err="1" smtClean="0"/>
              <a:t>bney-Yisra'el</a:t>
            </a:r>
            <a:r>
              <a:rPr lang="es-CO" sz="2400" b="1" dirty="0" smtClean="0"/>
              <a:t> al-libo </a:t>
            </a:r>
            <a:r>
              <a:rPr lang="es-CO" sz="2400" b="1" dirty="0" err="1" smtClean="0"/>
              <a:t>lifney</a:t>
            </a:r>
            <a:r>
              <a:rPr lang="es-CO" sz="2400" b="1" dirty="0" smtClean="0"/>
              <a:t> Adonay </a:t>
            </a:r>
            <a:r>
              <a:rPr lang="es-CO" sz="2400" b="1" dirty="0" err="1" smtClean="0"/>
              <a:t>tamid</a:t>
            </a:r>
            <a:r>
              <a:rPr lang="es-CO" sz="2400" b="1" dirty="0" smtClean="0"/>
              <a:t>.</a:t>
            </a:r>
            <a:endParaRPr lang="es-CO" sz="2400" dirty="0" smtClean="0"/>
          </a:p>
          <a:p>
            <a:endParaRPr lang="es-CO" sz="2400" dirty="0" smtClean="0"/>
          </a:p>
          <a:p>
            <a:pPr>
              <a:buNone/>
            </a:pPr>
            <a:endParaRPr lang="es-CO" sz="2400" dirty="0" smtClean="0"/>
          </a:p>
        </p:txBody>
      </p:sp>
      <p:pic>
        <p:nvPicPr>
          <p:cNvPr id="8" name="Picture 2" descr="http://2.bp.blogspot.com/-hMnZ9QTUenk/T_I61WOybzI/AAAAAAAAA8k/Nvpo87XqYec/s1600/el-efod-biblico.jpg"/>
          <p:cNvPicPr>
            <a:picLocks noChangeAspect="1" noChangeArrowheads="1"/>
          </p:cNvPicPr>
          <p:nvPr/>
        </p:nvPicPr>
        <p:blipFill>
          <a:blip r:embed="rId4" cstate="print"/>
          <a:srcRect/>
          <a:stretch>
            <a:fillRect/>
          </a:stretch>
        </p:blipFill>
        <p:spPr bwMode="auto">
          <a:xfrm>
            <a:off x="5867400" y="2743200"/>
            <a:ext cx="2247900" cy="2497667"/>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3810000" cy="4800600"/>
          </a:xfrm>
        </p:spPr>
        <p:txBody>
          <a:bodyPr/>
          <a:lstStyle/>
          <a:p>
            <a:r>
              <a:rPr lang="es-CO" sz="2400" dirty="0" smtClean="0"/>
              <a:t>El Pectoral se elaboraba con el mismo material que el Efod y medía 1 codo de largo por ½ codo de ancho y era doblado por la mitad creándose una especie de bolsa en donde se guardaba el pergamino que contenía el Sagrado Nombre </a:t>
            </a:r>
            <a:r>
              <a:rPr lang="he-IL" sz="2400" dirty="0" smtClean="0"/>
              <a:t>יהוה </a:t>
            </a:r>
            <a:r>
              <a:rPr lang="es-CO" sz="2400" dirty="0" smtClean="0"/>
              <a:t> </a:t>
            </a:r>
            <a:endParaRPr lang="es-CO" sz="2400" dirty="0" smtClean="0"/>
          </a:p>
          <a:p>
            <a:pPr>
              <a:buNone/>
            </a:pPr>
            <a:endParaRPr lang="es-CO" sz="2400" dirty="0" smtClean="0"/>
          </a:p>
        </p:txBody>
      </p:sp>
      <p:pic>
        <p:nvPicPr>
          <p:cNvPr id="89090" name="Picture 2" descr="http://www.bijbelseplaatsen.nl/image.php?image=970-3&amp;width=420&amp;height=300"/>
          <p:cNvPicPr>
            <a:picLocks noChangeAspect="1" noChangeArrowheads="1"/>
          </p:cNvPicPr>
          <p:nvPr/>
        </p:nvPicPr>
        <p:blipFill>
          <a:blip r:embed="rId4" cstate="print"/>
          <a:srcRect/>
          <a:stretch>
            <a:fillRect/>
          </a:stretch>
        </p:blipFill>
        <p:spPr bwMode="auto">
          <a:xfrm>
            <a:off x="4533900" y="2438400"/>
            <a:ext cx="4000500" cy="2857500"/>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r>
              <a:rPr lang="es-CO" sz="2400" b="1" dirty="0" smtClean="0"/>
              <a:t>28:33   </a:t>
            </a:r>
            <a:r>
              <a:rPr lang="es-CO" sz="2400" dirty="0" smtClean="0"/>
              <a:t>Y harás sobre sus bordes inferiores granadas de tejido de lana azul celeste, y púrpura, y carmesí; sobre su borde inferior, a la redonda, con campanillas de oro entre ellas, alrededor;</a:t>
            </a:r>
          </a:p>
          <a:p>
            <a:r>
              <a:rPr lang="es-CO" sz="2400" b="1" dirty="0" err="1" smtClean="0"/>
              <a:t>Ve'asita</a:t>
            </a:r>
            <a:r>
              <a:rPr lang="es-CO" sz="2400" b="1" dirty="0" smtClean="0"/>
              <a:t> al-</a:t>
            </a:r>
            <a:r>
              <a:rPr lang="es-CO" sz="2400" b="1" dirty="0" err="1" smtClean="0"/>
              <a:t>shulav</a:t>
            </a:r>
            <a:r>
              <a:rPr lang="es-CO" sz="2400" b="1" dirty="0" smtClean="0"/>
              <a:t> </a:t>
            </a:r>
            <a:r>
              <a:rPr lang="es-CO" sz="2400" b="1" dirty="0" err="1" smtClean="0"/>
              <a:t>rimoney</a:t>
            </a:r>
            <a:r>
              <a:rPr lang="es-CO" sz="2400" b="1" dirty="0" smtClean="0"/>
              <a:t> </a:t>
            </a:r>
            <a:r>
              <a:rPr lang="es-CO" sz="2400" b="1" dirty="0" err="1" smtClean="0"/>
              <a:t>tjelet</a:t>
            </a:r>
            <a:r>
              <a:rPr lang="es-CO" sz="2400" b="1" dirty="0" smtClean="0"/>
              <a:t> </a:t>
            </a:r>
            <a:r>
              <a:rPr lang="es-CO" sz="2400" b="1" dirty="0" err="1" smtClean="0"/>
              <a:t>ve'argaman</a:t>
            </a:r>
            <a:r>
              <a:rPr lang="es-CO" sz="2400" b="1" dirty="0" smtClean="0"/>
              <a:t> </a:t>
            </a:r>
            <a:r>
              <a:rPr lang="es-CO" sz="2400" b="1" dirty="0" err="1" smtClean="0"/>
              <a:t>vetola'at</a:t>
            </a:r>
            <a:r>
              <a:rPr lang="es-CO" sz="2400" b="1" dirty="0" smtClean="0"/>
              <a:t> </a:t>
            </a:r>
            <a:r>
              <a:rPr lang="es-CO" sz="2400" b="1" dirty="0" err="1" smtClean="0"/>
              <a:t>shani</a:t>
            </a:r>
            <a:r>
              <a:rPr lang="es-CO" sz="2400" b="1" dirty="0" smtClean="0"/>
              <a:t> al-</a:t>
            </a:r>
            <a:r>
              <a:rPr lang="es-CO" sz="2400" b="1" dirty="0" err="1" smtClean="0"/>
              <a:t>shulav</a:t>
            </a:r>
            <a:r>
              <a:rPr lang="es-CO" sz="2400" b="1" dirty="0" smtClean="0"/>
              <a:t> </a:t>
            </a:r>
            <a:r>
              <a:rPr lang="es-CO" sz="2400" b="1" dirty="0" err="1" smtClean="0"/>
              <a:t>saviv</a:t>
            </a:r>
            <a:r>
              <a:rPr lang="es-CO" sz="2400" b="1" dirty="0" smtClean="0"/>
              <a:t> </a:t>
            </a:r>
            <a:r>
              <a:rPr lang="es-CO" sz="2400" b="1" dirty="0" err="1" smtClean="0"/>
              <a:t>ufa'amoney</a:t>
            </a:r>
            <a:r>
              <a:rPr lang="es-CO" sz="2400" b="1" dirty="0" smtClean="0"/>
              <a:t> </a:t>
            </a:r>
            <a:r>
              <a:rPr lang="es-CO" sz="2400" b="1" dirty="0" err="1" smtClean="0"/>
              <a:t>zahav</a:t>
            </a:r>
            <a:r>
              <a:rPr lang="es-CO" sz="2400" b="1" dirty="0" smtClean="0"/>
              <a:t> </a:t>
            </a:r>
            <a:r>
              <a:rPr lang="es-CO" sz="2400" b="1" dirty="0" err="1" smtClean="0"/>
              <a:t>betojam</a:t>
            </a:r>
            <a:r>
              <a:rPr lang="es-CO" sz="2400" b="1" dirty="0" smtClean="0"/>
              <a:t> </a:t>
            </a:r>
            <a:r>
              <a:rPr lang="es-CO" sz="2400" b="1" dirty="0" err="1" smtClean="0"/>
              <a:t>saviv</a:t>
            </a:r>
            <a:r>
              <a:rPr lang="es-CO" sz="2400" b="1" dirty="0" smtClean="0"/>
              <a:t>.</a:t>
            </a:r>
            <a:endParaRPr lang="es-CO"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r>
              <a:rPr lang="es-CO" sz="2400" b="1" dirty="0" smtClean="0"/>
              <a:t>28:34</a:t>
            </a:r>
            <a:r>
              <a:rPr lang="es-CO" sz="2400" b="1" dirty="0" smtClean="0"/>
              <a:t>   </a:t>
            </a:r>
            <a:r>
              <a:rPr lang="es-CO" sz="2400" dirty="0" smtClean="0"/>
              <a:t>de manera que haya una campanilla de oro y una granada, una campanilla de oro y una granada sobre el borde inferior del manto, en torno de él.</a:t>
            </a:r>
          </a:p>
          <a:p>
            <a:r>
              <a:rPr lang="es-CO" sz="2400" b="1" dirty="0" err="1" smtClean="0"/>
              <a:t>Pa'amon</a:t>
            </a:r>
            <a:r>
              <a:rPr lang="es-CO" sz="2400" b="1" dirty="0" smtClean="0"/>
              <a:t> </a:t>
            </a:r>
            <a:r>
              <a:rPr lang="es-CO" sz="2400" b="1" dirty="0" err="1" smtClean="0"/>
              <a:t>zahav</a:t>
            </a:r>
            <a:r>
              <a:rPr lang="es-CO" sz="2400" b="1" dirty="0" smtClean="0"/>
              <a:t> </a:t>
            </a:r>
            <a:r>
              <a:rPr lang="es-CO" sz="2400" b="1" dirty="0" err="1" smtClean="0"/>
              <a:t>verimon</a:t>
            </a:r>
            <a:r>
              <a:rPr lang="es-CO" sz="2400" b="1" dirty="0" smtClean="0"/>
              <a:t> </a:t>
            </a:r>
            <a:r>
              <a:rPr lang="es-CO" sz="2400" b="1" dirty="0" err="1" smtClean="0"/>
              <a:t>pa'amon</a:t>
            </a:r>
            <a:r>
              <a:rPr lang="es-CO" sz="2400" b="1" dirty="0" smtClean="0"/>
              <a:t> </a:t>
            </a:r>
            <a:r>
              <a:rPr lang="es-CO" sz="2400" b="1" dirty="0" err="1" smtClean="0"/>
              <a:t>zahav</a:t>
            </a:r>
            <a:r>
              <a:rPr lang="es-CO" sz="2400" b="1" dirty="0" smtClean="0"/>
              <a:t> </a:t>
            </a:r>
            <a:r>
              <a:rPr lang="es-CO" sz="2400" b="1" dirty="0" err="1" smtClean="0"/>
              <a:t>verimon</a:t>
            </a:r>
            <a:r>
              <a:rPr lang="es-CO" sz="2400" b="1" dirty="0" smtClean="0"/>
              <a:t> al-</a:t>
            </a:r>
            <a:r>
              <a:rPr lang="es-CO" sz="2400" b="1" dirty="0" err="1" smtClean="0"/>
              <a:t>shuley</a:t>
            </a:r>
            <a:r>
              <a:rPr lang="es-CO" sz="2400" b="1" dirty="0" smtClean="0"/>
              <a:t> </a:t>
            </a:r>
            <a:r>
              <a:rPr lang="es-CO" sz="2400" b="1" dirty="0" err="1" smtClean="0"/>
              <a:t>hame'il</a:t>
            </a:r>
            <a:r>
              <a:rPr lang="es-CO" sz="2400" b="1" dirty="0" smtClean="0"/>
              <a:t> </a:t>
            </a:r>
            <a:r>
              <a:rPr lang="es-CO" sz="2400" b="1" dirty="0" err="1" smtClean="0"/>
              <a:t>saviv</a:t>
            </a:r>
            <a:r>
              <a:rPr lang="es-CO" sz="2400" b="1" dirty="0" smtClean="0"/>
              <a:t>.</a:t>
            </a:r>
            <a:endParaRPr lang="es-CO"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r>
              <a:rPr lang="es-CO" sz="2400" b="1" dirty="0" smtClean="0"/>
              <a:t>28:35</a:t>
            </a:r>
            <a:r>
              <a:rPr lang="es-CO" sz="2400" b="1" dirty="0" smtClean="0"/>
              <a:t>   </a:t>
            </a:r>
            <a:r>
              <a:rPr lang="es-CO" sz="2400" dirty="0" smtClean="0"/>
              <a:t>Y estará sobre Aarón siempre que oficie; pues ha de oírse su sonido cuando entra dentro del Santuario a la presencia del Eterno, y cuando sale, para que no muera.</a:t>
            </a:r>
          </a:p>
          <a:p>
            <a:r>
              <a:rPr lang="es-CO" sz="2400" b="1" dirty="0" err="1" smtClean="0"/>
              <a:t>Vehayah</a:t>
            </a:r>
            <a:r>
              <a:rPr lang="es-CO" sz="2400" b="1" dirty="0" smtClean="0"/>
              <a:t> al-</a:t>
            </a:r>
            <a:r>
              <a:rPr lang="es-CO" sz="2400" b="1" dirty="0" err="1" smtClean="0"/>
              <a:t>Aharon</a:t>
            </a:r>
            <a:r>
              <a:rPr lang="es-CO" sz="2400" b="1" dirty="0" smtClean="0"/>
              <a:t> </a:t>
            </a:r>
            <a:r>
              <a:rPr lang="es-CO" sz="2400" b="1" dirty="0" err="1" smtClean="0"/>
              <a:t>lesharet</a:t>
            </a:r>
            <a:r>
              <a:rPr lang="es-CO" sz="2400" b="1" dirty="0" smtClean="0"/>
              <a:t> </a:t>
            </a:r>
            <a:r>
              <a:rPr lang="es-CO" sz="2400" b="1" dirty="0" err="1" smtClean="0"/>
              <a:t>venishma</a:t>
            </a:r>
            <a:r>
              <a:rPr lang="es-CO" sz="2400" b="1" dirty="0" smtClean="0"/>
              <a:t> </a:t>
            </a:r>
            <a:r>
              <a:rPr lang="es-CO" sz="2400" b="1" dirty="0" err="1" smtClean="0"/>
              <a:t>kolo</a:t>
            </a:r>
            <a:r>
              <a:rPr lang="es-CO" sz="2400" b="1" dirty="0" smtClean="0"/>
              <a:t> </a:t>
            </a:r>
            <a:r>
              <a:rPr lang="es-CO" sz="2400" b="1" dirty="0" err="1" smtClean="0"/>
              <a:t>bevo'o</a:t>
            </a:r>
            <a:r>
              <a:rPr lang="es-CO" sz="2400" b="1" dirty="0" smtClean="0"/>
              <a:t> el-</a:t>
            </a:r>
            <a:r>
              <a:rPr lang="es-CO" sz="2400" b="1" dirty="0" err="1" smtClean="0"/>
              <a:t>hakodesh</a:t>
            </a:r>
            <a:r>
              <a:rPr lang="es-CO" sz="2400" b="1" dirty="0" smtClean="0"/>
              <a:t> </a:t>
            </a:r>
            <a:r>
              <a:rPr lang="es-CO" sz="2400" b="1" dirty="0" err="1" smtClean="0"/>
              <a:t>lifney</a:t>
            </a:r>
            <a:r>
              <a:rPr lang="es-CO" sz="2400" b="1" dirty="0" smtClean="0"/>
              <a:t> Adonay </a:t>
            </a:r>
            <a:r>
              <a:rPr lang="es-CO" sz="2400" b="1" dirty="0" err="1" smtClean="0"/>
              <a:t>uvetseto</a:t>
            </a:r>
            <a:r>
              <a:rPr lang="es-CO" sz="2400" b="1" dirty="0" smtClean="0"/>
              <a:t> velo </a:t>
            </a:r>
            <a:r>
              <a:rPr lang="es-CO" sz="2400" b="1" dirty="0" err="1" smtClean="0"/>
              <a:t>yamut</a:t>
            </a:r>
            <a:r>
              <a:rPr lang="es-CO" sz="2400" b="1" dirty="0" smtClean="0"/>
              <a:t>.</a:t>
            </a:r>
            <a:endParaRPr lang="es-CO" sz="2400" dirty="0" smtClean="0"/>
          </a:p>
          <a:p>
            <a:pPr>
              <a:buNone/>
            </a:pPr>
            <a:endParaRPr lang="es-CO" sz="24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pPr>
              <a:buNone/>
            </a:pPr>
            <a:r>
              <a:rPr lang="es-CO" sz="2400" dirty="0" smtClean="0"/>
              <a:t>Rashí dice que de lo negativo infieres algo positivo.</a:t>
            </a:r>
          </a:p>
          <a:p>
            <a:pPr>
              <a:buNone/>
            </a:pPr>
            <a:r>
              <a:rPr lang="es-CO" sz="2400" dirty="0" smtClean="0"/>
              <a:t>Si el Kohén llevaba puestas las vestiduras sacerdotales no estará sujeto a la pena de muerte, pero si entra al Tabernáculo en el desierto o al Templo faltándole una de estas vestiduras, se hará a creedor a la pena de muerte a manos del Cielo. </a:t>
            </a:r>
            <a:r>
              <a:rPr lang="es-CO" sz="2000" i="1" dirty="0" smtClean="0"/>
              <a:t>Sanhedrín 83a-83b </a:t>
            </a:r>
            <a:endParaRPr lang="es-CO" sz="2400" i="1"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343400" cy="4800600"/>
          </a:xfrm>
        </p:spPr>
        <p:txBody>
          <a:bodyPr/>
          <a:lstStyle/>
          <a:p>
            <a:pPr>
              <a:buNone/>
            </a:pPr>
            <a:r>
              <a:rPr lang="es-CO" sz="2400" dirty="0" smtClean="0"/>
              <a:t>Rambán: “No me parece a mí que esto sea lo correcto, porque de ser así Él ha debido escribir este verso después de haber mencionado todos las 8 vestiduras del Sumo Sacerdote y porque Él mencionó esto después de las 3 vestiduras –el Pectoral, El Efod y el Manto- antes de mencionar el Turbante, la Prenda superior y la Mitra, el Cinturón y los Pantalones!</a:t>
            </a:r>
            <a:endParaRPr lang="es-CO" sz="2400" i="1" dirty="0" smtClean="0"/>
          </a:p>
        </p:txBody>
      </p:sp>
      <p:pic>
        <p:nvPicPr>
          <p:cNvPr id="105474" name="Picture 2" descr="https://s-media-cache-ak0.pinimg.com/564x/60/27/43/6027434575515d43eb0357f7e1e98f66.jpg"/>
          <p:cNvPicPr>
            <a:picLocks noChangeAspect="1" noChangeArrowheads="1"/>
          </p:cNvPicPr>
          <p:nvPr/>
        </p:nvPicPr>
        <p:blipFill>
          <a:blip r:embed="rId4" cstate="print"/>
          <a:srcRect/>
          <a:stretch>
            <a:fillRect/>
          </a:stretch>
        </p:blipFill>
        <p:spPr bwMode="auto">
          <a:xfrm>
            <a:off x="5181600" y="2743200"/>
            <a:ext cx="3362325" cy="2207329"/>
          </a:xfrm>
          <a:prstGeom prst="rect">
            <a:avLst/>
          </a:prstGeom>
          <a:noFill/>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343400" cy="4800600"/>
          </a:xfrm>
        </p:spPr>
        <p:txBody>
          <a:bodyPr/>
          <a:lstStyle/>
          <a:p>
            <a:pPr>
              <a:buNone/>
            </a:pPr>
            <a:r>
              <a:rPr lang="es-CO" sz="2400" dirty="0" smtClean="0"/>
              <a:t>Y mas adelante, el verso se lee aquí, “y cuando el salga del Santuario, él no morirá”.</a:t>
            </a:r>
          </a:p>
          <a:p>
            <a:pPr>
              <a:buNone/>
            </a:pPr>
            <a:r>
              <a:rPr lang="es-CO" sz="2400" i="1" dirty="0" smtClean="0"/>
              <a:t>Pero el acto de salir del Santuario no es una función por la cual él podría incurrir en la muerte si le faltaba el número apropiado de vestiduras!</a:t>
            </a:r>
            <a:endParaRPr lang="es-CO" sz="2400" i="1"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pPr>
              <a:buNone/>
            </a:pPr>
            <a:r>
              <a:rPr lang="es-CO" sz="2400" dirty="0" smtClean="0"/>
              <a:t>En toda la parte inferior del Manto colgaban del dobladillo borlas con forma de granada; y en medio de las granadas, había campanillas de oro, cada cual con su badajo.</a:t>
            </a:r>
          </a:p>
          <a:p>
            <a:pPr>
              <a:buNone/>
            </a:pPr>
            <a:r>
              <a:rPr lang="es-CO" sz="2400" dirty="0" smtClean="0"/>
              <a:t>Había 72 campanillas que aludían a las 72 tonalidades de Blanco por las cuales una persona podía ser declarada Metzorá –impura </a:t>
            </a:r>
            <a:r>
              <a:rPr lang="es-CO" sz="2000" i="1" dirty="0" smtClean="0"/>
              <a:t>(</a:t>
            </a:r>
            <a:r>
              <a:rPr lang="es-CO" sz="2000" i="1" dirty="0" err="1" smtClean="0"/>
              <a:t>Negaím</a:t>
            </a:r>
            <a:r>
              <a:rPr lang="es-CO" sz="2000" i="1" dirty="0" smtClean="0"/>
              <a:t> 1) Vayikrá 13</a:t>
            </a:r>
            <a:endParaRPr lang="es-CO" sz="2400" i="1"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pPr>
              <a:buNone/>
            </a:pPr>
            <a:r>
              <a:rPr lang="es-CO" sz="2400" i="1" dirty="0" smtClean="0"/>
              <a:t>(Baal </a:t>
            </a:r>
            <a:r>
              <a:rPr lang="es-CO" sz="2400" i="1" dirty="0" err="1" smtClean="0"/>
              <a:t>Haturim</a:t>
            </a:r>
            <a:r>
              <a:rPr lang="es-CO" sz="2400" i="1" dirty="0" smtClean="0"/>
              <a:t>:) </a:t>
            </a:r>
            <a:r>
              <a:rPr lang="es-CO" sz="2400" dirty="0" smtClean="0"/>
              <a:t>Así como el Manto expiaba por el pecado de Lashón Hará, correspondía que por intermedio suyo la gente tuviera presente el </a:t>
            </a:r>
            <a:r>
              <a:rPr lang="es-CO" sz="2400" dirty="0" err="1" smtClean="0"/>
              <a:t>Tzaarat</a:t>
            </a:r>
            <a:r>
              <a:rPr lang="es-CO" sz="2400" dirty="0" smtClean="0"/>
              <a:t>, enfermedad que afligía a los transgresores como castigo por esa clase de calumnias</a:t>
            </a:r>
            <a:endParaRPr lang="es-CO"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pPr>
              <a:buNone/>
            </a:pPr>
            <a:r>
              <a:rPr lang="es-CO" sz="2400" i="1" dirty="0" smtClean="0"/>
              <a:t>(Rashbam:) </a:t>
            </a:r>
            <a:r>
              <a:rPr lang="es-CO" sz="2400" dirty="0" smtClean="0"/>
              <a:t>Cita un Midrash que dice que las campanillas servían para anunciar la llegada del </a:t>
            </a:r>
            <a:r>
              <a:rPr lang="es-CO" sz="2400" i="1" dirty="0" smtClean="0"/>
              <a:t>Kohén Gadol </a:t>
            </a:r>
            <a:r>
              <a:rPr lang="es-CO" sz="2400" dirty="0" smtClean="0"/>
              <a:t>en Yom Kipur, cuando nadie –ni siquiera los ángeles- podía estar presente en los instantes solemnes en que éste suplicaba a Dios que perdonara a Israel </a:t>
            </a:r>
            <a:endParaRPr lang="es-CO"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pPr>
              <a:buNone/>
            </a:pPr>
            <a:r>
              <a:rPr lang="es-CO" sz="2400" dirty="0" smtClean="0"/>
              <a:t>Rambán opina que una explicación para el mandamiento de las campanillas colgándole del Manto, ya que no era necesario portarlas, ni tampoco era una costumbre entre los dignatarios.</a:t>
            </a:r>
          </a:p>
          <a:p>
            <a:pPr>
              <a:buNone/>
            </a:pPr>
            <a:r>
              <a:rPr lang="es-CO" sz="2400" dirty="0" smtClean="0"/>
              <a:t>Por consiguiente Él dijo que Él ordenó que ellas deberían hacerse de manera que su sonido se escuchara en el Santuario.</a:t>
            </a:r>
            <a:endParaRPr lang="es-CO"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pPr>
              <a:buNone/>
            </a:pPr>
            <a:r>
              <a:rPr lang="es-CO" sz="2400" dirty="0" smtClean="0"/>
              <a:t>Vale decir, que el Sacerdote pide permiso para entrar delante de su Amo y ese permiso es concedido.</a:t>
            </a:r>
          </a:p>
          <a:p>
            <a:pPr>
              <a:buNone/>
            </a:pPr>
            <a:r>
              <a:rPr lang="es-CO" sz="2400" dirty="0" smtClean="0"/>
              <a:t>Porque quien quiera que venga de repente a la presencia del Rey es digno de muerte, de acuerdo a la corte ceremonial, así como lo encontramos en el caso de Ajashverosh. </a:t>
            </a:r>
            <a:r>
              <a:rPr lang="es-CO" sz="2000" i="1" dirty="0" smtClean="0"/>
              <a:t>Esther 4:11</a:t>
            </a:r>
            <a:endParaRPr lang="es-CO" sz="2400" i="1"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648200" cy="4800600"/>
          </a:xfrm>
        </p:spPr>
        <p:txBody>
          <a:bodyPr/>
          <a:lstStyle/>
          <a:p>
            <a:pPr>
              <a:buNone/>
            </a:pPr>
            <a:r>
              <a:rPr lang="es-CO" sz="2400" dirty="0" smtClean="0"/>
              <a:t>“Todos los sirvientes del Rey y los pueblos de las provincias del Rey saben que todo hombre o mujer que se presente delante del Rey, en el patio interno, sin ser llamado, una sola ley habrá para esa persona: la muerte, excepto a quien el Rey le extienda su cetro de oro, que vivirá. Y yo no he sido convocada para presentarme ante el Rey durante los últimos treinta días.”</a:t>
            </a:r>
            <a:endParaRPr lang="es-CO" sz="2400" dirty="0" smtClean="0"/>
          </a:p>
        </p:txBody>
      </p:sp>
      <p:pic>
        <p:nvPicPr>
          <p:cNvPr id="99330" name="Picture 2" descr="http://biblelessonsite.org/images/esther6.jpg"/>
          <p:cNvPicPr>
            <a:picLocks noChangeAspect="1" noChangeArrowheads="1"/>
          </p:cNvPicPr>
          <p:nvPr/>
        </p:nvPicPr>
        <p:blipFill>
          <a:blip r:embed="rId4" cstate="print"/>
          <a:srcRect/>
          <a:stretch>
            <a:fillRect/>
          </a:stretch>
        </p:blipFill>
        <p:spPr bwMode="auto">
          <a:xfrm>
            <a:off x="5410200" y="2743200"/>
            <a:ext cx="2609850" cy="3151517"/>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pPr>
              <a:buNone/>
            </a:pPr>
            <a:r>
              <a:rPr lang="es-CO" sz="2400" dirty="0" smtClean="0"/>
              <a:t>Y esto alude (Rambán) a lo que los Rabinos han dicho en el Tratado Yomá del Yerushalmi: “Y no habrá hombre en la Tienda de la Reunión cuando el se acerque a hacer expiación en el Kódesh Hakodashim – aún aquellos [seres celestiales] de quienes está escrito, ‘en cuanto a la forma de las caras, tenían la cara de un hombre’ </a:t>
            </a:r>
            <a:r>
              <a:rPr lang="es-CO" sz="2000" i="1" dirty="0" smtClean="0"/>
              <a:t>Ezequiel 1:10</a:t>
            </a:r>
            <a:endParaRPr lang="es-CO" sz="2400" i="1"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pPr>
              <a:buNone/>
            </a:pPr>
            <a:r>
              <a:rPr lang="es-CO" sz="2400" dirty="0" smtClean="0"/>
              <a:t>Ellos también no deberían estar en la Tienda de Reunión”</a:t>
            </a:r>
          </a:p>
          <a:p>
            <a:pPr>
              <a:buNone/>
            </a:pPr>
            <a:r>
              <a:rPr lang="es-CO" sz="2400" i="1" dirty="0" smtClean="0"/>
              <a:t>De esa forma, EL ordenó que el Sumo Sacerdote que ministra haga un sonido  que pueda ser escuchado, como si estuviera llorando, ‘saquen a todo hombre de mi presencia’ (Génesis 45:1) y así el puede venir y ministrar delante del Rey solo.</a:t>
            </a:r>
            <a:endParaRPr lang="es-CO" sz="2400" i="1"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95236" name="Picture 4" descr="http://cancertreatments.typepad.com/.a/6a00d8345258d569e2014e8a1ce53c970d-pi"/>
          <p:cNvPicPr>
            <a:picLocks noChangeAspect="1" noChangeArrowheads="1"/>
          </p:cNvPicPr>
          <p:nvPr/>
        </p:nvPicPr>
        <p:blipFill>
          <a:blip r:embed="rId4" cstate="print"/>
          <a:srcRect/>
          <a:stretch>
            <a:fillRect/>
          </a:stretch>
        </p:blipFill>
        <p:spPr bwMode="auto">
          <a:xfrm>
            <a:off x="4800600" y="2667000"/>
            <a:ext cx="3503621" cy="2590800"/>
          </a:xfrm>
          <a:prstGeom prst="rect">
            <a:avLst/>
          </a:prstGeom>
          <a:noFill/>
        </p:spPr>
      </p:pic>
      <p:sp>
        <p:nvSpPr>
          <p:cNvPr id="4101" name="Content Placeholder 2"/>
          <p:cNvSpPr txBox="1">
            <a:spLocks noGrp="1"/>
          </p:cNvSpPr>
          <p:nvPr>
            <p:ph idx="1"/>
          </p:nvPr>
        </p:nvSpPr>
        <p:spPr>
          <a:xfrm>
            <a:off x="381000" y="1600200"/>
            <a:ext cx="4191000" cy="4800600"/>
          </a:xfrm>
        </p:spPr>
        <p:txBody>
          <a:bodyPr/>
          <a:lstStyle/>
          <a:p>
            <a:pPr>
              <a:buNone/>
            </a:pPr>
            <a:r>
              <a:rPr lang="es-CO" sz="2300" dirty="0" smtClean="0"/>
              <a:t>De manera similar, cuando sale del Santuario su sonido debe ser escuchado para poder salir con permiso y sea conocido el asunto y los ministros del Rey deban salir delante de El.</a:t>
            </a:r>
          </a:p>
          <a:p>
            <a:pPr>
              <a:buNone/>
            </a:pPr>
            <a:r>
              <a:rPr lang="es-CO" sz="2300" i="1" dirty="0" smtClean="0"/>
              <a:t>La razón de que suenen las campanillas es que él no se encuentre con los ángeles de Dios. Así, Él dio este aviso concerniente al Sumo Sacerdote debido a su alta posición</a:t>
            </a:r>
            <a:endParaRPr lang="es-CO" sz="2300" i="1"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724400" cy="4800600"/>
          </a:xfrm>
        </p:spPr>
        <p:txBody>
          <a:bodyPr/>
          <a:lstStyle/>
          <a:p>
            <a:pPr>
              <a:buNone/>
            </a:pPr>
            <a:r>
              <a:rPr lang="es-CO" sz="2400" i="1" dirty="0" smtClean="0"/>
              <a:t>Esta es la intención de la Escritura al decir ‘cuando él vaya al Lugar Santísimo delante del Eterno’ porque es el Sumo Sacerdote el que pasa delante de Él y así Él causa que Su Gloria Divina descanse sobre su servicio, porque él es el mensajero del Dios de los Ejércitos, aun cuando los sacerdotes también entran en el Santuario para quemar incienso y prender las lámparas.</a:t>
            </a:r>
            <a:endParaRPr lang="es-CO" sz="2400" i="1" dirty="0" smtClean="0"/>
          </a:p>
        </p:txBody>
      </p:sp>
      <p:pic>
        <p:nvPicPr>
          <p:cNvPr id="121858" name="Picture 2" descr="http://jewishhomela.files.wordpress.com/2014/07/beis-hamikdosh2.jpg"/>
          <p:cNvPicPr>
            <a:picLocks noChangeAspect="1" noChangeArrowheads="1"/>
          </p:cNvPicPr>
          <p:nvPr/>
        </p:nvPicPr>
        <p:blipFill>
          <a:blip r:embed="rId4" cstate="print"/>
          <a:srcRect/>
          <a:stretch>
            <a:fillRect/>
          </a:stretch>
        </p:blipFill>
        <p:spPr bwMode="auto">
          <a:xfrm>
            <a:off x="5410200" y="1676400"/>
            <a:ext cx="3170816" cy="4114800"/>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724400" cy="4800600"/>
          </a:xfrm>
        </p:spPr>
        <p:txBody>
          <a:bodyPr/>
          <a:lstStyle/>
          <a:p>
            <a:pPr>
              <a:buNone/>
            </a:pPr>
            <a:r>
              <a:rPr lang="es-CO" sz="2400" dirty="0" smtClean="0"/>
              <a:t>La pregunta que queda es por qué las campanillas solamente las vestía el </a:t>
            </a:r>
            <a:r>
              <a:rPr lang="es-CO" sz="2400" dirty="0" smtClean="0"/>
              <a:t>S</a:t>
            </a:r>
            <a:r>
              <a:rPr lang="es-CO" sz="2400" dirty="0" smtClean="0"/>
              <a:t>umo Sacerdote y no así los sacerdotes que servían diariamente en el Lugar Santísimo?</a:t>
            </a:r>
          </a:p>
          <a:p>
            <a:pPr>
              <a:buNone/>
            </a:pPr>
            <a:r>
              <a:rPr lang="es-CO" sz="2400" i="1" dirty="0" smtClean="0"/>
              <a:t>Porque </a:t>
            </a:r>
            <a:r>
              <a:rPr lang="es-CO" sz="2400" i="1" dirty="0" smtClean="0"/>
              <a:t>mayor </a:t>
            </a:r>
            <a:r>
              <a:rPr lang="es-CO" sz="2400" i="1" dirty="0" smtClean="0"/>
              <a:t>sea </a:t>
            </a:r>
            <a:r>
              <a:rPr lang="es-CO" sz="2400" i="1" dirty="0" smtClean="0"/>
              <a:t>la persona más son los poderes de juicio estricto agitados en su contra </a:t>
            </a:r>
            <a:r>
              <a:rPr lang="es-CO" sz="2400" i="1" dirty="0" smtClean="0"/>
              <a:t>-Rambán</a:t>
            </a:r>
            <a:endParaRPr lang="es-CO" sz="2400" i="1" dirty="0" smtClean="0"/>
          </a:p>
        </p:txBody>
      </p:sp>
      <p:pic>
        <p:nvPicPr>
          <p:cNvPr id="121858" name="Picture 2" descr="http://jewishhomela.files.wordpress.com/2014/07/beis-hamikdosh2.jpg"/>
          <p:cNvPicPr>
            <a:picLocks noChangeAspect="1" noChangeArrowheads="1"/>
          </p:cNvPicPr>
          <p:nvPr/>
        </p:nvPicPr>
        <p:blipFill>
          <a:blip r:embed="rId4" cstate="print"/>
          <a:srcRect/>
          <a:stretch>
            <a:fillRect/>
          </a:stretch>
        </p:blipFill>
        <p:spPr bwMode="auto">
          <a:xfrm>
            <a:off x="5410200" y="1676400"/>
            <a:ext cx="3170816" cy="4114800"/>
          </a:xfrm>
          <a:prstGeom prst="rect">
            <a:avLst/>
          </a:prstGeo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9 </a:t>
            </a:r>
            <a:r>
              <a:rPr lang="es-CO" sz="1800" dirty="0" smtClean="0">
                <a:latin typeface="Calibri" pitchFamily="34" charset="0"/>
              </a:rPr>
              <a:t>Adar I 5776– Febrero </a:t>
            </a:r>
            <a:r>
              <a:rPr lang="es-CO" sz="1800" dirty="0" smtClean="0">
                <a:latin typeface="Calibri" pitchFamily="34" charset="0"/>
              </a:rPr>
              <a:t>18, </a:t>
            </a:r>
            <a:r>
              <a:rPr lang="es-CO" sz="1800" dirty="0" smtClean="0">
                <a:latin typeface="Calibri" pitchFamily="34" charset="0"/>
              </a:rPr>
              <a:t>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102169</TotalTime>
  <Words>1270</Words>
  <Application>Microsoft Office PowerPoint</Application>
  <PresentationFormat>Presentación en pantalla (4:3)</PresentationFormat>
  <Paragraphs>139</Paragraphs>
  <Slides>32</Slides>
  <Notes>30</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2898</cp:revision>
  <dcterms:created xsi:type="dcterms:W3CDTF">2013-10-13T19:31:46Z</dcterms:created>
  <dcterms:modified xsi:type="dcterms:W3CDTF">2016-02-19T05:17:51Z</dcterms:modified>
</cp:coreProperties>
</file>