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1269" r:id="rId3"/>
    <p:sldId id="1410" r:id="rId4"/>
    <p:sldId id="1411" r:id="rId5"/>
    <p:sldId id="1412" r:id="rId6"/>
    <p:sldId id="1413" r:id="rId7"/>
    <p:sldId id="1389" r:id="rId8"/>
    <p:sldId id="1414" r:id="rId9"/>
    <p:sldId id="1430" r:id="rId10"/>
    <p:sldId id="1429" r:id="rId11"/>
    <p:sldId id="1415" r:id="rId12"/>
    <p:sldId id="1416" r:id="rId13"/>
    <p:sldId id="1417" r:id="rId14"/>
    <p:sldId id="1418" r:id="rId15"/>
    <p:sldId id="1419" r:id="rId16"/>
    <p:sldId id="1420" r:id="rId17"/>
    <p:sldId id="1421" r:id="rId18"/>
    <p:sldId id="1422" r:id="rId19"/>
    <p:sldId id="1423" r:id="rId20"/>
    <p:sldId id="1424" r:id="rId21"/>
    <p:sldId id="1425" r:id="rId22"/>
    <p:sldId id="1426" r:id="rId23"/>
    <p:sldId id="1427" r:id="rId24"/>
    <p:sldId id="1428" r:id="rId25"/>
    <p:sldId id="1431" r:id="rId26"/>
    <p:sldId id="1432" r:id="rId27"/>
    <p:sldId id="1433" r:id="rId28"/>
    <p:sldId id="1434" r:id="rId29"/>
    <p:sldId id="1435" r:id="rId30"/>
    <p:sldId id="1436" r:id="rId31"/>
    <p:sldId id="292"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4660"/>
  </p:normalViewPr>
  <p:slideViewPr>
    <p:cSldViewPr>
      <p:cViewPr>
        <p:scale>
          <a:sx n="66" d="100"/>
          <a:sy n="66" d="100"/>
        </p:scale>
        <p:origin x="96"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shalomhaverim.org/Aliyot/aliyot_shemot_vayakel.htm"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www.shalomhaverim.org/Aliyot/aliyot_shemot_vayakel.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shalomhaverim.org/Aliyot/aliyot_shemot_vayakel.htm"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www.shalomhaverim.org/Aliyot/aliyot_shemot_vayakel.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www.shalomhaverim.org/Aliyot/aliyot_shemot_vayakel.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bible.ort.org/webmedia/t2/3501.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bible.ort.org/webmedia/t2/3502.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bible.ort.org/webmedia/t2/3514.r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bible.ort.org/webmedia/t2/3522.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bible.ort.org/webmedia/t2/3701.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bible.ort.org/webmedia/t2/3717.r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hyperlink" Target="http://bible.ort.org/webmedia/t2/3808.ra"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Shemot Vayakel</a:t>
            </a:r>
          </a:p>
          <a:p>
            <a:pPr algn="ctr">
              <a:lnSpc>
                <a:spcPct val="90000"/>
              </a:lnSpc>
            </a:pPr>
            <a:r>
              <a:rPr lang="es-CO" sz="3200" dirty="0" smtClean="0">
                <a:solidFill>
                  <a:srgbClr val="000000"/>
                </a:solidFill>
                <a:latin typeface="Calibri" pitchFamily="34" charset="0"/>
              </a:rPr>
              <a:t>Las Ofrendas de las Mujeres</a:t>
            </a: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54274" name="Picture 2" descr="http://www.hebrew4christians.com/Scripture/Parashah/Summaries/Terumah/mishkanfurnishings22.jpg"/>
          <p:cNvPicPr>
            <a:picLocks noChangeAspect="1" noChangeArrowheads="1"/>
          </p:cNvPicPr>
          <p:nvPr/>
        </p:nvPicPr>
        <p:blipFill>
          <a:blip r:embed="rId4" cstate="print"/>
          <a:srcRect/>
          <a:stretch>
            <a:fillRect/>
          </a:stretch>
        </p:blipFill>
        <p:spPr bwMode="auto">
          <a:xfrm>
            <a:off x="5410200" y="2209800"/>
            <a:ext cx="3409950" cy="3714751"/>
          </a:xfrm>
          <a:prstGeom prst="rect">
            <a:avLst/>
          </a:prstGeom>
          <a:noFill/>
        </p:spPr>
      </p:pic>
      <p:sp>
        <p:nvSpPr>
          <p:cNvPr id="4101" name="Content Placeholder 2"/>
          <p:cNvSpPr txBox="1">
            <a:spLocks noGrp="1"/>
          </p:cNvSpPr>
          <p:nvPr>
            <p:ph idx="1"/>
          </p:nvPr>
        </p:nvSpPr>
        <p:spPr>
          <a:xfrm>
            <a:off x="381000" y="1600200"/>
            <a:ext cx="5562600" cy="4800600"/>
          </a:xfrm>
        </p:spPr>
        <p:txBody>
          <a:bodyPr/>
          <a:lstStyle/>
          <a:p>
            <a:r>
              <a:rPr lang="es-CO" sz="2400" b="1" dirty="0" smtClean="0"/>
              <a:t>Shemot Vayakel– </a:t>
            </a:r>
            <a:r>
              <a:rPr lang="es-CO" sz="2400" b="1" i="1" dirty="0" smtClean="0"/>
              <a:t>Éxodo - Capítulo </a:t>
            </a:r>
            <a:r>
              <a:rPr lang="es-CO" sz="2400" b="1" u="sng" dirty="0" smtClean="0">
                <a:hlinkClick r:id="rId5"/>
              </a:rPr>
              <a:t>35:1 al 38:20</a:t>
            </a:r>
            <a:r>
              <a:rPr lang="es-CO" sz="2400" b="1" i="1" dirty="0" smtClean="0"/>
              <a:t> </a:t>
            </a:r>
            <a:endParaRPr lang="es-CO" sz="2400" b="1" dirty="0" smtClean="0"/>
          </a:p>
          <a:p>
            <a:r>
              <a:rPr lang="es-CO" sz="2400" b="1" dirty="0" smtClean="0"/>
              <a:t> RESÚMEN</a:t>
            </a:r>
          </a:p>
          <a:p>
            <a:r>
              <a:rPr lang="es-CO" sz="2400" dirty="0" smtClean="0"/>
              <a:t>Moshé Rabenu exhorta a los israelitas a que cumplan con el Shabat, y pide donaciones para los materiales de la construcción del Mishkán. </a:t>
            </a:r>
          </a:p>
          <a:p>
            <a:r>
              <a:rPr lang="es-CO" sz="2400" dirty="0" smtClean="0"/>
              <a:t>Recolecta oro, plata, piedras preciosas, cueros de animales y tejidos, así como también incienso y aceite de oliva para la Menorá y para las unciones.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Vayakel– </a:t>
            </a:r>
            <a:r>
              <a:rPr lang="es-CO" sz="2400" b="1" i="1" dirty="0" smtClean="0"/>
              <a:t>Éxodo - Capítulo </a:t>
            </a:r>
            <a:r>
              <a:rPr lang="es-CO" sz="2400" b="1" u="sng" dirty="0" smtClean="0">
                <a:hlinkClick r:id="rId4"/>
              </a:rPr>
              <a:t>35:1 al 38:20</a:t>
            </a:r>
            <a:r>
              <a:rPr lang="es-CO" sz="2400" b="1" i="1" dirty="0" smtClean="0"/>
              <a:t> </a:t>
            </a:r>
            <a:endParaRPr lang="es-CO" sz="2400" b="1" dirty="0" smtClean="0"/>
          </a:p>
          <a:p>
            <a:r>
              <a:rPr lang="es-CO" sz="2400" b="1" dirty="0" smtClean="0"/>
              <a:t> RESÚMEN</a:t>
            </a:r>
          </a:p>
          <a:p>
            <a:r>
              <a:rPr lang="es-CO" sz="2400" dirty="0" smtClean="0"/>
              <a:t>Los Príncipes de cada una de las doce tribus traen piedras preciosas para el pectoral y el efod del Cohen Gadol. </a:t>
            </a:r>
          </a:p>
          <a:p>
            <a:r>
              <a:rPr lang="es-CO" sz="2400" dirty="0" smtClean="0"/>
              <a:t>Dios elige a Betzalel y a Aholiab * como los maestros artesanos para la construcción del Mishkán y sus vasijas. Los Hijos de Israel realizan tantas contribuciones que Moshé comienza a rechazar donaciones. </a:t>
            </a:r>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8194" name="Picture 2" descr="http://4.bp.blogspot.com/_NHypwlj_aro/TFl9vZFni6I/AAAAAAAACes/36x9wQ8iv7o/s320/efod+y+pectoral.jpg"/>
          <p:cNvPicPr>
            <a:picLocks noChangeAspect="1" noChangeArrowheads="1"/>
          </p:cNvPicPr>
          <p:nvPr/>
        </p:nvPicPr>
        <p:blipFill>
          <a:blip r:embed="rId5" cstate="print"/>
          <a:srcRect/>
          <a:stretch>
            <a:fillRect/>
          </a:stretch>
        </p:blipFill>
        <p:spPr bwMode="auto">
          <a:xfrm>
            <a:off x="5715000" y="3124200"/>
            <a:ext cx="3048000" cy="1714500"/>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146" name="Picture 2" descr="http://www.torahinmotion.org/sites/torahinmotion.org/files/styles/blog_image_full/public/59mishkan.jpg?itok=2cgs-n77"/>
          <p:cNvPicPr>
            <a:picLocks noChangeAspect="1" noChangeArrowheads="1"/>
          </p:cNvPicPr>
          <p:nvPr/>
        </p:nvPicPr>
        <p:blipFill>
          <a:blip r:embed="rId4" cstate="print"/>
          <a:srcRect/>
          <a:stretch>
            <a:fillRect/>
          </a:stretch>
        </p:blipFill>
        <p:spPr bwMode="auto">
          <a:xfrm>
            <a:off x="4572000" y="2286000"/>
            <a:ext cx="4572000" cy="2981326"/>
          </a:xfrm>
          <a:prstGeom prst="rect">
            <a:avLst/>
          </a:prstGeom>
          <a:noFill/>
        </p:spPr>
      </p:pic>
      <p:sp>
        <p:nvSpPr>
          <p:cNvPr id="4101" name="Content Placeholder 2"/>
          <p:cNvSpPr txBox="1">
            <a:spLocks noGrp="1"/>
          </p:cNvSpPr>
          <p:nvPr>
            <p:ph idx="1"/>
          </p:nvPr>
        </p:nvSpPr>
        <p:spPr>
          <a:xfrm>
            <a:off x="381000" y="1600200"/>
            <a:ext cx="4572000" cy="4800600"/>
          </a:xfrm>
        </p:spPr>
        <p:txBody>
          <a:bodyPr/>
          <a:lstStyle/>
          <a:p>
            <a:r>
              <a:rPr lang="es-CO" sz="2400" b="1" dirty="0" smtClean="0"/>
              <a:t>Shemot Vayakel– </a:t>
            </a:r>
            <a:r>
              <a:rPr lang="es-CO" sz="2400" b="1" i="1" dirty="0" smtClean="0"/>
              <a:t>Éxodo - Capítulo </a:t>
            </a:r>
            <a:r>
              <a:rPr lang="es-CO" sz="2400" b="1" u="sng" dirty="0" smtClean="0">
                <a:hlinkClick r:id="rId5"/>
              </a:rPr>
              <a:t>35:1 al 38:20</a:t>
            </a:r>
            <a:r>
              <a:rPr lang="es-CO" sz="2400" b="1" i="1" dirty="0" smtClean="0"/>
              <a:t> </a:t>
            </a:r>
            <a:endParaRPr lang="es-CO" sz="2400" b="1" dirty="0" smtClean="0"/>
          </a:p>
          <a:p>
            <a:r>
              <a:rPr lang="es-CO" sz="2400" b="1" dirty="0" smtClean="0"/>
              <a:t> RESÚMEN</a:t>
            </a:r>
          </a:p>
          <a:p>
            <a:r>
              <a:rPr lang="es-CO" sz="2400" dirty="0" smtClean="0"/>
              <a:t>Se diseñan cortinas especiales con dos fundas diferentes para servir como material para el techo y la puerta del Mishkán. </a:t>
            </a:r>
          </a:p>
          <a:p>
            <a:r>
              <a:rPr lang="es-CO" sz="2400" dirty="0" smtClean="0"/>
              <a:t>Se conectan bloques cubiertos de oro sobre bases de plata para formar las paredes del Mishkán.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Vayakel– </a:t>
            </a:r>
            <a:r>
              <a:rPr lang="es-CO" sz="2400" b="1" i="1" dirty="0" smtClean="0"/>
              <a:t>Éxodo - Capítulo </a:t>
            </a:r>
            <a:r>
              <a:rPr lang="es-CO" sz="2400" b="1" u="sng" dirty="0" smtClean="0">
                <a:hlinkClick r:id="rId4"/>
              </a:rPr>
              <a:t>35:1 al 38:20</a:t>
            </a:r>
            <a:r>
              <a:rPr lang="es-CO" sz="2400" b="1" i="1" dirty="0" smtClean="0"/>
              <a:t> </a:t>
            </a:r>
            <a:endParaRPr lang="es-CO" sz="2400" b="1" dirty="0" smtClean="0"/>
          </a:p>
          <a:p>
            <a:r>
              <a:rPr lang="es-CO" sz="2400" b="1" dirty="0" smtClean="0"/>
              <a:t> RESÚMEN</a:t>
            </a:r>
          </a:p>
          <a:p>
            <a:r>
              <a:rPr lang="es-CO" sz="2400" dirty="0" smtClean="0"/>
              <a:t>Betzalel erige el Arón HaKodesh (Arca), que contiene las Tablas, y lo hace de madera cubierto con oro por adentro y por afuera. </a:t>
            </a:r>
          </a:p>
          <a:p>
            <a:r>
              <a:rPr lang="es-CO" sz="2400" dirty="0" smtClean="0"/>
              <a:t>En la tapa del Arca se hacen dos pequeñas figuras aladas, una frente a la otra, con las alas extendidas sobre el Arca.  </a:t>
            </a:r>
            <a:endParaRPr lang="es-CO" sz="2400" b="1" dirty="0" smtClean="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2" name="Picture 2" descr="http://www.l-ord.us/l-ord/Zitzen/wpe1.jpg"/>
          <p:cNvPicPr>
            <a:picLocks noChangeAspect="1" noChangeArrowheads="1"/>
          </p:cNvPicPr>
          <p:nvPr/>
        </p:nvPicPr>
        <p:blipFill>
          <a:blip r:embed="rId5" cstate="print"/>
          <a:srcRect/>
          <a:stretch>
            <a:fillRect/>
          </a:stretch>
        </p:blipFill>
        <p:spPr bwMode="auto">
          <a:xfrm>
            <a:off x="5943600" y="3276600"/>
            <a:ext cx="2667000" cy="203835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t>Shemot Vayakel– </a:t>
            </a:r>
            <a:r>
              <a:rPr lang="es-CO" sz="2400" b="1" i="1" dirty="0" smtClean="0"/>
              <a:t>Éxodo - Capítulo </a:t>
            </a:r>
            <a:r>
              <a:rPr lang="es-CO" sz="2400" b="1" u="sng" dirty="0" smtClean="0">
                <a:hlinkClick r:id="rId4"/>
              </a:rPr>
              <a:t>35:1 al 38:20</a:t>
            </a:r>
            <a:r>
              <a:rPr lang="es-CO" sz="2400" b="1" i="1" dirty="0" smtClean="0"/>
              <a:t> </a:t>
            </a:r>
            <a:endParaRPr lang="es-CO" sz="2400" b="1" dirty="0" smtClean="0"/>
          </a:p>
          <a:p>
            <a:r>
              <a:rPr lang="es-CO" sz="2400" b="1" dirty="0" smtClean="0"/>
              <a:t> RESÚMEN</a:t>
            </a:r>
          </a:p>
          <a:p>
            <a:r>
              <a:rPr lang="es-CO" sz="2400" dirty="0" smtClean="0"/>
              <a:t>La Menorá y el Shulján (la mesa con los panes) también están hechos de oro. </a:t>
            </a:r>
          </a:p>
          <a:p>
            <a:r>
              <a:rPr lang="es-CO" sz="2400" dirty="0" smtClean="0"/>
              <a:t>Se construyen dos Altares: uno pequeño para quemar el incienso, hecho de madera cubierta con oro, y otro más grande, para los sacrificios, hecho de madera cubierta de cobre. </a:t>
            </a:r>
            <a:endParaRPr lang="es-CO" sz="2400" b="1" dirty="0" smtClean="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0" name="Picture 2" descr="https://upload.wikimedia.org/wikipedia/commons/a/a4/Menorah_0307.jpg"/>
          <p:cNvPicPr>
            <a:picLocks noChangeAspect="1" noChangeArrowheads="1"/>
          </p:cNvPicPr>
          <p:nvPr/>
        </p:nvPicPr>
        <p:blipFill>
          <a:blip r:embed="rId5" cstate="print"/>
          <a:srcRect/>
          <a:stretch>
            <a:fillRect/>
          </a:stretch>
        </p:blipFill>
        <p:spPr bwMode="auto">
          <a:xfrm>
            <a:off x="6248400" y="2514600"/>
            <a:ext cx="2317121" cy="327660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52226" name="Picture 2" descr="http://www.aceiteolivaextra.com/imagenes/campo6.jpg"/>
          <p:cNvPicPr>
            <a:picLocks noChangeAspect="1" noChangeArrowheads="1"/>
          </p:cNvPicPr>
          <p:nvPr/>
        </p:nvPicPr>
        <p:blipFill>
          <a:blip r:embed="rId4" cstate="print"/>
          <a:srcRect/>
          <a:stretch>
            <a:fillRect/>
          </a:stretch>
        </p:blipFill>
        <p:spPr bwMode="auto">
          <a:xfrm>
            <a:off x="5943600" y="2514600"/>
            <a:ext cx="3057525" cy="2571751"/>
          </a:xfrm>
          <a:prstGeom prst="rect">
            <a:avLst/>
          </a:prstGeom>
          <a:noFill/>
        </p:spPr>
      </p:pic>
      <p:sp>
        <p:nvSpPr>
          <p:cNvPr id="4101" name="Content Placeholder 2"/>
          <p:cNvSpPr txBox="1">
            <a:spLocks noGrp="1"/>
          </p:cNvSpPr>
          <p:nvPr>
            <p:ph idx="1"/>
          </p:nvPr>
        </p:nvSpPr>
        <p:spPr>
          <a:xfrm>
            <a:off x="381000" y="1600200"/>
            <a:ext cx="5562600" cy="4800600"/>
          </a:xfrm>
        </p:spPr>
        <p:txBody>
          <a:bodyPr/>
          <a:lstStyle/>
          <a:p>
            <a:r>
              <a:rPr lang="es-CO" sz="2400" b="1" dirty="0" smtClean="0"/>
              <a:t>Shemot Ki Tisá– </a:t>
            </a:r>
            <a:r>
              <a:rPr lang="es-CO" sz="2400" b="1" i="1" dirty="0" smtClean="0"/>
              <a:t>Éxodo - Capítulo 30:11 al </a:t>
            </a:r>
            <a:r>
              <a:rPr lang="es-CO" sz="2400" b="1" u="sng" dirty="0" smtClean="0"/>
              <a:t>34:35</a:t>
            </a:r>
            <a:r>
              <a:rPr lang="es-CO" sz="2400" b="1" i="1" dirty="0" smtClean="0"/>
              <a:t> </a:t>
            </a:r>
            <a:endParaRPr lang="es-CO" sz="2400" b="1" dirty="0" smtClean="0"/>
          </a:p>
          <a:p>
            <a:r>
              <a:rPr lang="es-CO" sz="2400" b="1" dirty="0" smtClean="0"/>
              <a:t> RESÚMEN</a:t>
            </a:r>
          </a:p>
          <a:p>
            <a:r>
              <a:rPr lang="es-CO" sz="2400" dirty="0" smtClean="0"/>
              <a:t>Se especifica la fórmula del aceite de unción, y Dios le ordena a Moshé que emplee ese aceite únicamente para el Mishkán, sus vasijas, y para Aarón y sus hijos. </a:t>
            </a:r>
          </a:p>
          <a:p>
            <a:r>
              <a:rPr lang="es-CO" sz="2400" dirty="0" smtClean="0"/>
              <a:t>Dios escoge a Betzalel y Aholiab como maestros artesanos para el Mishkán y sus vasijas. </a:t>
            </a:r>
            <a:endParaRPr lang="es-CO" sz="2400" b="1"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b="1" dirty="0" smtClean="0"/>
              <a:t>Betzalel y Aholiab</a:t>
            </a:r>
            <a:r>
              <a:rPr lang="es-CO" sz="2400" dirty="0" smtClean="0"/>
              <a:t/>
            </a:r>
            <a:br>
              <a:rPr lang="es-CO" sz="2400" dirty="0" smtClean="0"/>
            </a:br>
            <a:r>
              <a:rPr lang="es-CO" sz="2400" dirty="0" smtClean="0"/>
              <a:t>   Esta Parashá relata la construcción del Tabernáculo tal como Dios ordenó a Moisés en las parashot anteriores. </a:t>
            </a:r>
          </a:p>
          <a:p>
            <a:r>
              <a:rPr lang="es-CO" sz="2400" dirty="0" smtClean="0"/>
              <a:t>El pueblo respondió fervorosamente a la demanda y trajo sus ofrendas. </a:t>
            </a:r>
          </a:p>
          <a:p>
            <a:r>
              <a:rPr lang="es-CO" sz="2400" dirty="0" smtClean="0"/>
              <a:t>La escuela de arte de los israelitas estaba bien estructurada y dirigida por dos grandes maestros: Betzalel, de la tribu de Judá, y Aholiab, de la tribu de </a:t>
            </a:r>
            <a:r>
              <a:rPr lang="es-CO" sz="2400" dirty="0" err="1" smtClean="0"/>
              <a:t>Dan.</a:t>
            </a:r>
            <a:r>
              <a:rPr lang="es-CO" sz="2400" dirty="0" smtClean="0"/>
              <a:t> </a:t>
            </a:r>
          </a:p>
          <a:p>
            <a:r>
              <a:rPr lang="es-CO" sz="2400" dirty="0" smtClean="0"/>
              <a:t>La especialidad del primero eran los trabajos en oro, plata y cobre, engaste de piedras preciosas, talla de maderas; y el segundo servía a las demás artes.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334000" cy="4800600"/>
          </a:xfrm>
        </p:spPr>
        <p:txBody>
          <a:bodyPr/>
          <a:lstStyle/>
          <a:p>
            <a:r>
              <a:rPr lang="es-CO" sz="2400" b="1" dirty="0" smtClean="0"/>
              <a:t>Betzalel y Aholiab</a:t>
            </a:r>
            <a:r>
              <a:rPr lang="es-CO" sz="2400" dirty="0" smtClean="0"/>
              <a:t/>
            </a:r>
            <a:br>
              <a:rPr lang="es-CO" sz="2400" dirty="0" smtClean="0"/>
            </a:br>
            <a:r>
              <a:rPr lang="es-CO" sz="2400" dirty="0" smtClean="0"/>
              <a:t>   Dios capacitó a estos dos maestros para que enseñasen toda clase de artesanías a los demás hombres hábiles que practicaban sus artes en la construcción del Tabernáculo bajo su orientación, y que debía ser finalizada de acuerdo con las órdenes de Moisés.</a:t>
            </a:r>
          </a:p>
          <a:p>
            <a:r>
              <a:rPr lang="es-CO" sz="2400" dirty="0" smtClean="0"/>
              <a:t>De acuerdo a Sanhedrín 69b, Betzalel tenía tan solo 13 años cuando fue designado a la tarea de las obras de artesanía del Tabernáculo.</a:t>
            </a:r>
          </a:p>
          <a:p>
            <a:endParaRPr lang="es-CO" sz="2400" b="1" dirty="0" smtClean="0"/>
          </a:p>
        </p:txBody>
      </p:sp>
      <p:pic>
        <p:nvPicPr>
          <p:cNvPr id="7" name="Picture 2" descr="http://w3.chabad.org/media/images/793/fomd7936718.jpg"/>
          <p:cNvPicPr>
            <a:picLocks noChangeAspect="1" noChangeArrowheads="1"/>
          </p:cNvPicPr>
          <p:nvPr/>
        </p:nvPicPr>
        <p:blipFill>
          <a:blip r:embed="rId4" cstate="print"/>
          <a:srcRect/>
          <a:stretch>
            <a:fillRect/>
          </a:stretch>
        </p:blipFill>
        <p:spPr bwMode="auto">
          <a:xfrm>
            <a:off x="6400800" y="2590800"/>
            <a:ext cx="2266950" cy="2752725"/>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b="1" dirty="0" smtClean="0"/>
              <a:t>"Y todo hombre cuyo corazón estaba inspirado" (35:21)</a:t>
            </a:r>
          </a:p>
          <a:p>
            <a:r>
              <a:rPr lang="es-CO" sz="2400" dirty="0" smtClean="0"/>
              <a:t>Qué representa la obra del Mishkán en nuestros días?</a:t>
            </a:r>
          </a:p>
          <a:p>
            <a:r>
              <a:rPr lang="es-CO" sz="2400" dirty="0" smtClean="0"/>
              <a:t>Dando con el corazón alegre</a:t>
            </a:r>
          </a:p>
          <a:p>
            <a:r>
              <a:rPr lang="es-CO" sz="2400" dirty="0" smtClean="0"/>
              <a:t>En la Parashá Terumáh Cap. 25:1 se trata el tema</a:t>
            </a:r>
          </a:p>
          <a:p>
            <a:r>
              <a:rPr lang="es-CO" sz="2400" dirty="0" smtClean="0"/>
              <a:t>El Libro de Shemot es llamado por Rambán “el Libro de la Redención” y se trata en gran parte del Tabernáculo.</a:t>
            </a:r>
          </a:p>
          <a:p>
            <a:r>
              <a:rPr lang="es-CO" sz="2400" dirty="0" smtClean="0"/>
              <a:t>Por qué?</a:t>
            </a:r>
          </a:p>
          <a:p>
            <a:r>
              <a:rPr lang="es-CO" sz="2400" dirty="0" smtClean="0"/>
              <a:t>Rambán explica que la redención de Egipto no se podía considerar completa solo con la partida física del pueblo de Israel de la tierra de Egipto</a:t>
            </a:r>
          </a:p>
          <a:p>
            <a:endParaRPr lang="es-CO" sz="2400" b="1"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Y ni aún con la entrega de los Diez Mandamientos, a pesar de que la revelación del Sinaí era el objetivo central del Éxodo.</a:t>
            </a:r>
          </a:p>
          <a:p>
            <a:r>
              <a:rPr lang="es-CO" sz="2400" dirty="0" smtClean="0"/>
              <a:t>El Éxodo solo alcanzó su objetivo cuando todo lo adquirido en el Sinaí hizo parte de un componente natural de la vida nacional del pueblo Judío cuando se trazaron la tarea de erigir el Tabernáculo.</a:t>
            </a:r>
          </a:p>
          <a:p>
            <a:r>
              <a:rPr lang="es-CO" sz="2400" dirty="0" smtClean="0"/>
              <a:t>Rambán asegura que viendo al Tabernáculo como un todo y también a través de cada una de sus partes, simbolizaba el acontecimiento tan importante que tuvo lugar en el Monte de Sinaí.</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De la misma manera lo fue así el Arca Sagrada desde donde Dios le habló a Moshé, de manera similar a como le había hablado en la cima del Monte cuando le entregó la Toráh.</a:t>
            </a:r>
          </a:p>
          <a:p>
            <a:r>
              <a:rPr lang="es-CO" sz="2400" dirty="0" smtClean="0"/>
              <a:t>Así, bajo esta perspectiva el Tabernáculo estaría destinado a ser el punto de convergencia de toda la nación, en donde todas las Tribus lo rodeaban y en el centro era coronado por la nube de la Presencia de Dios.</a:t>
            </a:r>
          </a:p>
          <a:p>
            <a:r>
              <a:rPr lang="es-CO" sz="2400" dirty="0" smtClean="0"/>
              <a:t>Y este era el sitio adonde cada Judío se acercaba a realizar sus ofrendas en las que cifraba sus anhelos de elevarse espiritualmente.</a:t>
            </a:r>
          </a:p>
          <a:p>
            <a:r>
              <a:rPr lang="es-CO" sz="2400" dirty="0" smtClean="0"/>
              <a:t>Esta función se continuó con el Templo en Jerusalén.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Vemos que el carácter central de la Presencia Divina está representado en los santuarios a escala menor, como lo manifiesta Yejezkel 11:16</a:t>
            </a:r>
          </a:p>
          <a:p>
            <a:r>
              <a:rPr lang="es-CO" sz="2400" dirty="0" smtClean="0"/>
              <a:t>“Por lo tanto, di; Así dijo el Señor Dios: Aunque los he arrojado lejos entre las naciones y los he esparcido por las tierras, he llegado a ser para ellos un santuario de menor importancia en las tierras donde han venido.”</a:t>
            </a:r>
          </a:p>
          <a:p>
            <a:r>
              <a:rPr lang="es-CO" sz="2400" dirty="0" smtClean="0"/>
              <a:t>Esto se refiere a las Sinagogas y a las Casa de Estudio (Meguilá 29a) que son los lugares en donde los Judíos evocan los sonidos del Sinaí y el resplandor del Templo.</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El Tabernáculo, sus utensilios y las vestiduras sacerdotales eran elaborados con 13 materias primas mencionadas en Parashá Terumáh, incluyendo la plata, que debía contribuirse de manera voluntaria.</a:t>
            </a:r>
          </a:p>
          <a:p>
            <a:r>
              <a:rPr lang="es-CO" sz="2400" dirty="0" smtClean="0"/>
              <a:t>Por eso el pueblo corre a ofrendar para dar lugar a un lugar donde la Shekináh pudiera morar, al punto que quienes estuvieron a cargo de recibir estas ofrendas tienen que decirle a la gente que ya no recibían mas donaciones. (36:2-6).</a:t>
            </a:r>
          </a:p>
          <a:p>
            <a:r>
              <a:rPr lang="es-CO" sz="2400" dirty="0" smtClean="0"/>
              <a:t>Una vez que tuvieron a mano todos los materiales, las personas designadas por Dios se pusieron al frente para labrarlos y obtener el producto final.</a:t>
            </a:r>
          </a:p>
          <a:p>
            <a:endParaRPr lang="es-CO"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Hay algo muy importante por destacar:</a:t>
            </a:r>
          </a:p>
          <a:p>
            <a:r>
              <a:rPr lang="es-CO" sz="2400" dirty="0" smtClean="0"/>
              <a:t>Al irse de Egipto, los Hijos de Israel habían sido esclavos en aquella tierra durante 210 años. </a:t>
            </a:r>
          </a:p>
          <a:p>
            <a:r>
              <a:rPr lang="es-CO" sz="2400" dirty="0" smtClean="0"/>
              <a:t>Las únicas habilidades que habían desarrollado en aquellos años de aprendizaje eran mezclar mortero y cargar piedras.</a:t>
            </a:r>
          </a:p>
          <a:p>
            <a:r>
              <a:rPr lang="es-CO" sz="2400" dirty="0" smtClean="0"/>
              <a:t> No precisamente el terreno de estudio más ideal para el grado extremadamente elevado de artesanía que hacía falta para la construcción del Mishkán. </a:t>
            </a:r>
          </a:p>
          <a:p>
            <a:r>
              <a:rPr lang="es-CO" sz="2400" dirty="0" smtClean="0"/>
              <a:t>¿De dónde aprendieron a ser carpinteros, bordadores, herreros, escultores y tejedores?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Y así y todo, fueron a ver a Moshé y le dijeron: "Lo que mi amo ordene, lo haremos". Y lo hicieron. </a:t>
            </a:r>
          </a:p>
          <a:p>
            <a:r>
              <a:rPr lang="es-CO" sz="2400" dirty="0" smtClean="0"/>
              <a:t> El Mishkán estaba a cargo de la complejísima función de unir el Cielo con la Tierra. Pero por ser un edificio espiritual, lo único que necesitaba era el deseo de sus constructores de unirse a Hashem, y entonces Hashem, por así decirlo, completó el resto de sus "currículum vitae".</a:t>
            </a:r>
          </a:p>
          <a:p>
            <a:r>
              <a:rPr lang="es-CO" sz="2400" dirty="0" smtClean="0"/>
              <a:t> Cuando se trata de servir a Hashem, de ser buenos judíos y buenas personas, debemos recordar que no hace falta experiencia previa. </a:t>
            </a:r>
          </a:p>
          <a:p>
            <a:r>
              <a:rPr lang="es-CO" sz="2400" dirty="0" smtClean="0"/>
              <a:t>Lo único que se necesita es un corazón inspirado.</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4495800" cy="4800600"/>
          </a:xfrm>
        </p:spPr>
        <p:txBody>
          <a:bodyPr/>
          <a:lstStyle/>
          <a:p>
            <a:r>
              <a:rPr lang="es-CO" sz="2400" b="1" dirty="0" smtClean="0"/>
              <a:t>"Los Keruvim.. con sus rostros el uno hacia el otro" (37:9)</a:t>
            </a:r>
            <a:r>
              <a:rPr lang="es-CO" sz="2400" dirty="0" smtClean="0"/>
              <a:t> </a:t>
            </a:r>
            <a:br>
              <a:rPr lang="es-CO" sz="2400" dirty="0" smtClean="0"/>
            </a:br>
            <a:r>
              <a:rPr lang="es-CO" sz="2400" dirty="0" smtClean="0"/>
              <a:t> El Mishkán y, más tarde, el Beit ha Mikdash, representaron el "casamiento" del pueblo judío con Hashem. </a:t>
            </a:r>
          </a:p>
          <a:p>
            <a:r>
              <a:rPr lang="es-CO" sz="2400" dirty="0" smtClean="0"/>
              <a:t>Los Keruvim que estaban tallados en la parte superior de la cubierta del Arca Sagrada eran como un barómetro que mostraba el estado de ese matrimonio. </a:t>
            </a:r>
            <a:r>
              <a:rPr lang="en-US" sz="2400" dirty="0" smtClean="0"/>
              <a:t/>
            </a:r>
            <a:br>
              <a:rPr lang="en-US" sz="2400" dirty="0" smtClean="0"/>
            </a:br>
            <a:r>
              <a:rPr lang="en-US" sz="2400" dirty="0" smtClean="0"/>
              <a:t> </a:t>
            </a:r>
            <a:endParaRPr lang="es-CO" sz="2400" dirty="0" smtClean="0"/>
          </a:p>
        </p:txBody>
      </p:sp>
      <p:pic>
        <p:nvPicPr>
          <p:cNvPr id="72706" name="Picture 2" descr="http://4.bp.blogspot.com/-5I31btXc8x4/URaL1NvEREI/AAAAAAAAAto/irNkBbIKRPE/s1600/ark_2.jpg"/>
          <p:cNvPicPr>
            <a:picLocks noChangeAspect="1" noChangeArrowheads="1"/>
          </p:cNvPicPr>
          <p:nvPr/>
        </p:nvPicPr>
        <p:blipFill>
          <a:blip r:embed="rId4" cstate="print"/>
          <a:srcRect/>
          <a:stretch>
            <a:fillRect/>
          </a:stretch>
        </p:blipFill>
        <p:spPr bwMode="auto">
          <a:xfrm>
            <a:off x="5334000" y="2133600"/>
            <a:ext cx="3390900" cy="3668955"/>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 Si había shalom bait, "armonía marital", entre el Creador y Su pueblo, los Keruvim tenían los rostros enfrentados; pero cuando el pueblo judío se descarriaba y Le era infiel a Hashem, los rostros de los Keruvim miraban en direcciones opuestas. </a:t>
            </a:r>
          </a:p>
          <a:p>
            <a:r>
              <a:rPr lang="es-CO" sz="2400" dirty="0" smtClean="0"/>
              <a:t> La Mishná en Avot nos dice que en Yom Kipur, cuando todo el mundo estaba parado en el patio del Beit ha Mikdash, no cabía un alfiler. </a:t>
            </a:r>
          </a:p>
          <a:p>
            <a:r>
              <a:rPr lang="es-CO" sz="2400" dirty="0" smtClean="0"/>
              <a:t>Nadie se podía mover. Pero cuando llegaba el momento de postrarse en el rezo, había lugar de sobra.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89090" name="Picture 2" descr="http://orig01.deviantart.net/3b62/f/2012/096/7/d/just_married_by_meago-d4v6nvr.png"/>
          <p:cNvPicPr>
            <a:picLocks noChangeAspect="1" noChangeArrowheads="1"/>
          </p:cNvPicPr>
          <p:nvPr/>
        </p:nvPicPr>
        <p:blipFill>
          <a:blip r:embed="rId4" cstate="print"/>
          <a:srcRect/>
          <a:stretch>
            <a:fillRect/>
          </a:stretch>
        </p:blipFill>
        <p:spPr bwMode="auto">
          <a:xfrm>
            <a:off x="5867400" y="2514600"/>
            <a:ext cx="2814658" cy="2743200"/>
          </a:xfrm>
          <a:prstGeom prst="rect">
            <a:avLst/>
          </a:prstGeom>
          <a:noFill/>
        </p:spPr>
      </p:pic>
      <p:sp>
        <p:nvSpPr>
          <p:cNvPr id="4101" name="Content Placeholder 2"/>
          <p:cNvSpPr txBox="1">
            <a:spLocks noGrp="1"/>
          </p:cNvSpPr>
          <p:nvPr>
            <p:ph idx="1"/>
          </p:nvPr>
        </p:nvSpPr>
        <p:spPr>
          <a:xfrm>
            <a:off x="381000" y="1600200"/>
            <a:ext cx="5638800" cy="4800600"/>
          </a:xfrm>
        </p:spPr>
        <p:txBody>
          <a:bodyPr/>
          <a:lstStyle/>
          <a:p>
            <a:r>
              <a:rPr lang="es-CO" sz="2400" dirty="0" smtClean="0"/>
              <a:t> Lo mismo ocurre con el casamiento de un hombre y una mujer: si la persona "se para", se para sobre su dignidad, si se para únicamente para sí mismo, si se para con orgullo y la cabeza en alto, entonces el matrimonio puede comprimirnos. </a:t>
            </a:r>
          </a:p>
          <a:p>
            <a:r>
              <a:rPr lang="es-CO" sz="2400" dirty="0" smtClean="0"/>
              <a:t>Uno no se puede ni mover.</a:t>
            </a:r>
          </a:p>
          <a:p>
            <a:r>
              <a:rPr lang="es-CO" sz="2400" dirty="0" smtClean="0"/>
              <a:t> Pero si la persona se agacha, rebajando sus intereses personales en pos de los de su cónyuge, entonces hay lugar de sobra para todos.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b="1" u="sng" dirty="0" smtClean="0">
                <a:hlinkClick r:id="rId4"/>
              </a:rPr>
              <a:t>35:1</a:t>
            </a:r>
            <a:r>
              <a:rPr lang="es-CO" sz="2400" b="1" u="sng" dirty="0" smtClean="0"/>
              <a:t>  </a:t>
            </a:r>
            <a:r>
              <a:rPr lang="es-CO" sz="2400" b="1" dirty="0" err="1" smtClean="0"/>
              <a:t>Vayakhel</a:t>
            </a:r>
            <a:r>
              <a:rPr lang="es-CO" sz="2400" b="1" dirty="0" smtClean="0"/>
              <a:t> </a:t>
            </a:r>
            <a:r>
              <a:rPr lang="es-CO" sz="2400" b="1" dirty="0" err="1" smtClean="0"/>
              <a:t>Moshe</a:t>
            </a:r>
            <a:r>
              <a:rPr lang="es-CO" sz="2400" b="1" dirty="0" smtClean="0"/>
              <a:t> et-</a:t>
            </a:r>
            <a:r>
              <a:rPr lang="es-CO" sz="2400" b="1" dirty="0" err="1" smtClean="0"/>
              <a:t>kol</a:t>
            </a:r>
            <a:r>
              <a:rPr lang="es-CO" sz="2400" b="1" dirty="0" smtClean="0"/>
              <a:t>-</a:t>
            </a:r>
            <a:r>
              <a:rPr lang="es-CO" sz="2400" b="1" dirty="0" err="1" smtClean="0"/>
              <a:t>adat</a:t>
            </a:r>
            <a:r>
              <a:rPr lang="es-CO" sz="2400" b="1" dirty="0" smtClean="0"/>
              <a:t> </a:t>
            </a:r>
            <a:r>
              <a:rPr lang="es-CO" sz="2400" b="1" dirty="0" err="1" smtClean="0"/>
              <a:t>beney-Yisra'el</a:t>
            </a:r>
            <a:r>
              <a:rPr lang="es-CO" sz="2400" b="1" dirty="0" smtClean="0"/>
              <a:t> </a:t>
            </a:r>
            <a:r>
              <a:rPr lang="es-CO" sz="2400" b="1" dirty="0" err="1" smtClean="0"/>
              <a:t>vayomer</a:t>
            </a:r>
            <a:r>
              <a:rPr lang="es-CO" sz="2400" b="1" dirty="0" smtClean="0"/>
              <a:t> </a:t>
            </a:r>
            <a:r>
              <a:rPr lang="es-CO" sz="2400" b="1" dirty="0" err="1" smtClean="0"/>
              <a:t>alejem</a:t>
            </a:r>
            <a:r>
              <a:rPr lang="es-CO" sz="2400" b="1" dirty="0" smtClean="0"/>
              <a:t> </a:t>
            </a:r>
            <a:r>
              <a:rPr lang="es-CO" sz="2400" b="1" dirty="0" err="1" smtClean="0"/>
              <a:t>eleh</a:t>
            </a:r>
            <a:r>
              <a:rPr lang="es-CO" sz="2400" b="1" dirty="0" smtClean="0"/>
              <a:t> </a:t>
            </a:r>
            <a:r>
              <a:rPr lang="es-CO" sz="2400" b="1" dirty="0" err="1" smtClean="0"/>
              <a:t>hadevarim</a:t>
            </a:r>
            <a:r>
              <a:rPr lang="es-CO" sz="2400" b="1" dirty="0" smtClean="0"/>
              <a:t> asher-</a:t>
            </a:r>
            <a:r>
              <a:rPr lang="es-CO" sz="2400" b="1" dirty="0" err="1" smtClean="0"/>
              <a:t>tsivah</a:t>
            </a:r>
            <a:r>
              <a:rPr lang="es-CO" sz="2400" b="1" dirty="0" smtClean="0"/>
              <a:t> Adonay la'asot </a:t>
            </a:r>
            <a:r>
              <a:rPr lang="es-CO" sz="2400" b="1" dirty="0" err="1" smtClean="0"/>
              <a:t>otam</a:t>
            </a:r>
            <a:r>
              <a:rPr lang="es-CO" sz="2400" b="1" dirty="0" smtClean="0"/>
              <a:t>.</a:t>
            </a:r>
            <a:endParaRPr lang="es-CO" sz="2400" dirty="0" smtClean="0"/>
          </a:p>
          <a:p>
            <a:r>
              <a:rPr lang="es-CO" sz="2400" dirty="0" smtClean="0"/>
              <a:t>Y </a:t>
            </a:r>
            <a:r>
              <a:rPr lang="es-CO" sz="2400" dirty="0" smtClean="0">
                <a:hlinkClick r:id="" action="ppaction://hlinkfile"/>
              </a:rPr>
              <a:t>Moisés reunió</a:t>
            </a:r>
            <a:r>
              <a:rPr lang="es-CO" sz="2400" dirty="0" smtClean="0"/>
              <a:t> a toda la congregación de los hijos de Israel y les dijo: Estas son las cosas que el Eterno ordenó hacer: </a:t>
            </a:r>
          </a:p>
          <a:p>
            <a:r>
              <a:rPr lang="es-CO" sz="2400" dirty="0" smtClean="0"/>
              <a:t> Según el Midrash, Moisés reunió a la congregación de los hijos de Israel para enseñarles las leyes del Shabat, pues Dios le había dicho: </a:t>
            </a:r>
            <a:r>
              <a:rPr lang="es-CO" sz="2200" dirty="0" smtClean="0"/>
              <a:t>"Adopta esta costumbre de reunir al pueblo, a fin de enseñarle las reglas de conducta e inspirarle el amor por la Toráh. Estas reuniones servirán de modelo para las futuras generaciones. Así la luz no se apagará en Israel, y mi nombre será glorificado de generación en generación"(Midrash, Yalcut 408).</a:t>
            </a:r>
            <a:endParaRPr lang="es-CO" sz="22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u="sng" dirty="0" smtClean="0">
                <a:hlinkClick r:id="rId4"/>
              </a:rPr>
              <a:t> </a:t>
            </a:r>
            <a:r>
              <a:rPr lang="es-CO" sz="2400" b="1" u="sng" dirty="0" smtClean="0">
                <a:hlinkClick r:id="rId4"/>
              </a:rPr>
              <a:t>35:2</a:t>
            </a:r>
            <a:r>
              <a:rPr lang="es-CO" sz="2400" b="1" u="sng" dirty="0" smtClean="0"/>
              <a:t>  </a:t>
            </a:r>
            <a:r>
              <a:rPr lang="es-CO" sz="2400" b="1" dirty="0" err="1" smtClean="0"/>
              <a:t>Sheshet</a:t>
            </a:r>
            <a:r>
              <a:rPr lang="es-CO" sz="2400" b="1" dirty="0" smtClean="0"/>
              <a:t> yamim </a:t>
            </a:r>
            <a:r>
              <a:rPr lang="es-CO" sz="2400" b="1" dirty="0" err="1" smtClean="0"/>
              <a:t>te'aseh</a:t>
            </a:r>
            <a:r>
              <a:rPr lang="es-CO" sz="2400" b="1" dirty="0" smtClean="0"/>
              <a:t> </a:t>
            </a:r>
            <a:r>
              <a:rPr lang="es-CO" sz="2400" b="1" dirty="0" err="1" smtClean="0"/>
              <a:t>melajah</a:t>
            </a:r>
            <a:r>
              <a:rPr lang="es-CO" sz="2400" b="1" dirty="0" smtClean="0"/>
              <a:t> </a:t>
            </a:r>
            <a:r>
              <a:rPr lang="es-CO" sz="2400" b="1" dirty="0" err="1" smtClean="0"/>
              <a:t>uvayom</a:t>
            </a:r>
            <a:r>
              <a:rPr lang="es-CO" sz="2400" b="1" dirty="0" smtClean="0"/>
              <a:t> </a:t>
            </a:r>
            <a:r>
              <a:rPr lang="es-CO" sz="2400" b="1" dirty="0" err="1" smtClean="0"/>
              <a:t>hashvi'i</a:t>
            </a:r>
            <a:r>
              <a:rPr lang="es-CO" sz="2400" b="1" dirty="0" smtClean="0"/>
              <a:t> </a:t>
            </a:r>
            <a:r>
              <a:rPr lang="es-CO" sz="2400" b="1" dirty="0" err="1" smtClean="0"/>
              <a:t>yihyeh</a:t>
            </a:r>
            <a:r>
              <a:rPr lang="es-CO" sz="2400" b="1" dirty="0" smtClean="0"/>
              <a:t> </a:t>
            </a:r>
            <a:r>
              <a:rPr lang="es-CO" sz="2400" b="1" dirty="0" err="1" smtClean="0"/>
              <a:t>lajem</a:t>
            </a:r>
            <a:r>
              <a:rPr lang="es-CO" sz="2400" b="1" dirty="0" smtClean="0"/>
              <a:t> </a:t>
            </a:r>
            <a:r>
              <a:rPr lang="es-CO" sz="2400" b="1" dirty="0" err="1" smtClean="0"/>
              <a:t>kodesh</a:t>
            </a:r>
            <a:r>
              <a:rPr lang="es-CO" sz="2400" b="1" dirty="0" smtClean="0"/>
              <a:t> Shabat </a:t>
            </a:r>
            <a:r>
              <a:rPr lang="es-CO" sz="2400" b="1" dirty="0" err="1" smtClean="0"/>
              <a:t>Shabaton</a:t>
            </a:r>
            <a:r>
              <a:rPr lang="es-CO" sz="2400" b="1" dirty="0" smtClean="0"/>
              <a:t> </a:t>
            </a:r>
            <a:r>
              <a:rPr lang="es-CO" sz="2400" b="1" dirty="0" err="1" smtClean="0"/>
              <a:t>l'Adonay</a:t>
            </a:r>
            <a:r>
              <a:rPr lang="es-CO" sz="2400" b="1" dirty="0" smtClean="0"/>
              <a:t> </a:t>
            </a:r>
            <a:r>
              <a:rPr lang="es-CO" sz="2400" b="1" dirty="0" err="1" smtClean="0"/>
              <a:t>kol-ha'oseh</a:t>
            </a:r>
            <a:r>
              <a:rPr lang="es-CO" sz="2400" b="1" dirty="0" smtClean="0"/>
              <a:t> </a:t>
            </a:r>
            <a:r>
              <a:rPr lang="es-CO" sz="2400" b="1" dirty="0" err="1" smtClean="0"/>
              <a:t>vo</a:t>
            </a:r>
            <a:r>
              <a:rPr lang="es-CO" sz="2400" b="1" dirty="0" smtClean="0"/>
              <a:t> </a:t>
            </a:r>
            <a:r>
              <a:rPr lang="es-CO" sz="2400" b="1" dirty="0" err="1" smtClean="0"/>
              <a:t>melajah</a:t>
            </a:r>
            <a:r>
              <a:rPr lang="es-CO" sz="2400" b="1" dirty="0" smtClean="0"/>
              <a:t> </a:t>
            </a:r>
            <a:r>
              <a:rPr lang="es-CO" sz="2400" b="1" dirty="0" err="1" smtClean="0"/>
              <a:t>yumat</a:t>
            </a:r>
            <a:r>
              <a:rPr lang="es-CO" sz="2400" b="1" dirty="0" smtClean="0"/>
              <a:t>.</a:t>
            </a:r>
            <a:endParaRPr lang="es-CO" sz="2400" dirty="0" smtClean="0"/>
          </a:p>
          <a:p>
            <a:r>
              <a:rPr lang="es-CO" sz="2400" dirty="0" smtClean="0"/>
              <a:t>Seis días se hará trabajo, mas el día séptimo será para vosotros santo, sábado de descanso </a:t>
            </a:r>
            <a:r>
              <a:rPr lang="es-CO" sz="2400" dirty="0" smtClean="0">
                <a:hlinkClick r:id="" action="ppaction://hlinkfile"/>
              </a:rPr>
              <a:t>en honor del Eterno;</a:t>
            </a:r>
            <a:r>
              <a:rPr lang="es-CO" sz="2400" dirty="0" smtClean="0"/>
              <a:t> todo aquél que hiciere en él obra alguna, será muerto. </a:t>
            </a:r>
          </a:p>
          <a:p>
            <a:r>
              <a:rPr lang="es-CO" sz="2400" dirty="0" smtClean="0"/>
              <a:t>   Al comenzar la construcción del Tabernáculo, la Toráh nos recuerda la observancia del sábado para decirnos que a pesar de que la construcción del santuario es un precepto divino, no se permite por ello profanar la santidad del </a:t>
            </a:r>
            <a:r>
              <a:rPr lang="es-CO" sz="2400" dirty="0" err="1" smtClean="0"/>
              <a:t>shabbat</a:t>
            </a:r>
            <a:r>
              <a:rPr lang="es-CO" sz="2400" dirty="0" smtClean="0"/>
              <a:t>.</a:t>
            </a:r>
          </a:p>
          <a:p>
            <a:endParaRPr lang="en-US" sz="22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b="1" u="sng" dirty="0" smtClean="0">
                <a:hlinkClick r:id="rId4"/>
              </a:rPr>
              <a:t>35:14</a:t>
            </a:r>
            <a:r>
              <a:rPr lang="es-CO" sz="2400" b="1" u="sng" dirty="0" smtClean="0"/>
              <a:t>  </a:t>
            </a:r>
            <a:r>
              <a:rPr lang="es-CO" sz="2400" b="1" dirty="0" smtClean="0"/>
              <a:t>Ve'et-</a:t>
            </a:r>
            <a:r>
              <a:rPr lang="es-CO" sz="2400" b="1" dirty="0" err="1" smtClean="0"/>
              <a:t>menorat</a:t>
            </a:r>
            <a:r>
              <a:rPr lang="es-CO" sz="2400" b="1" dirty="0" smtClean="0"/>
              <a:t> </a:t>
            </a:r>
            <a:r>
              <a:rPr lang="es-CO" sz="2400" b="1" dirty="0" err="1" smtClean="0"/>
              <a:t>hama'or</a:t>
            </a:r>
            <a:r>
              <a:rPr lang="es-CO" sz="2400" b="1" dirty="0" smtClean="0"/>
              <a:t> ve'et-</a:t>
            </a:r>
            <a:r>
              <a:rPr lang="es-CO" sz="2400" b="1" dirty="0" err="1" smtClean="0"/>
              <a:t>keleyja</a:t>
            </a:r>
            <a:r>
              <a:rPr lang="es-CO" sz="2400" b="1" dirty="0" smtClean="0"/>
              <a:t> ve'et-</a:t>
            </a:r>
            <a:r>
              <a:rPr lang="es-CO" sz="2400" b="1" dirty="0" err="1" smtClean="0"/>
              <a:t>neroteyja</a:t>
            </a:r>
            <a:r>
              <a:rPr lang="es-CO" sz="2400" b="1" dirty="0" smtClean="0"/>
              <a:t> ve'et shemen </a:t>
            </a:r>
            <a:r>
              <a:rPr lang="es-CO" sz="2400" b="1" dirty="0" err="1" smtClean="0"/>
              <a:t>hama'or</a:t>
            </a:r>
            <a:r>
              <a:rPr lang="es-CO" sz="2400" b="1" dirty="0" smtClean="0"/>
              <a:t>.</a:t>
            </a:r>
            <a:endParaRPr lang="es-CO" sz="2400" dirty="0" smtClean="0"/>
          </a:p>
          <a:p>
            <a:r>
              <a:rPr lang="es-CO" sz="2400" dirty="0" smtClean="0">
                <a:hlinkClick r:id="" action="ppaction://hlinkfile"/>
              </a:rPr>
              <a:t>y el candelabro</a:t>
            </a:r>
            <a:r>
              <a:rPr lang="es-CO" sz="2400" dirty="0" smtClean="0"/>
              <a:t>  para el alumbrado y sus utensilios ; y sus lámparas y el aceite del alumbrado; </a:t>
            </a:r>
          </a:p>
          <a:p>
            <a:r>
              <a:rPr lang="es-CO" sz="2400" dirty="0" smtClean="0"/>
              <a:t>Cuatro eran los objetos principales del Tabernáculo: el arca, la mesa, el altar y el candelabro. </a:t>
            </a:r>
          </a:p>
          <a:p>
            <a:pPr lvl="1"/>
            <a:r>
              <a:rPr lang="es-CO" sz="2000" b="1" i="1" dirty="0" smtClean="0"/>
              <a:t>El arca </a:t>
            </a:r>
            <a:r>
              <a:rPr lang="es-CO" sz="2000" dirty="0" smtClean="0"/>
              <a:t>simbolizaba la cultura espiritual; </a:t>
            </a:r>
          </a:p>
          <a:p>
            <a:pPr lvl="1"/>
            <a:r>
              <a:rPr lang="es-CO" sz="2000" b="1" i="1" dirty="0" smtClean="0"/>
              <a:t>la mesa</a:t>
            </a:r>
            <a:r>
              <a:rPr lang="es-CO" sz="2000" dirty="0" smtClean="0"/>
              <a:t>, la cultura material; </a:t>
            </a:r>
            <a:r>
              <a:rPr lang="es-CO" sz="2000" dirty="0" smtClean="0"/>
              <a:t>la lucha por conseguir el pan diario</a:t>
            </a:r>
            <a:endParaRPr lang="es-CO" sz="2000" dirty="0" smtClean="0"/>
          </a:p>
          <a:p>
            <a:pPr lvl="1"/>
            <a:r>
              <a:rPr lang="es-CO" sz="2000" b="1" i="1" dirty="0" smtClean="0"/>
              <a:t>el altar</a:t>
            </a:r>
            <a:r>
              <a:rPr lang="es-CO" sz="2000" dirty="0" smtClean="0"/>
              <a:t>, el sacrificio para alcanzar la perfección; </a:t>
            </a:r>
          </a:p>
          <a:p>
            <a:pPr lvl="1"/>
            <a:r>
              <a:rPr lang="es-CO" sz="2000" b="1" i="1" dirty="0" smtClean="0"/>
              <a:t>el candelabro</a:t>
            </a:r>
            <a:r>
              <a:rPr lang="es-CO" sz="2000" dirty="0" smtClean="0"/>
              <a:t>, la luz para iluminar el camino de la vida del ser </a:t>
            </a:r>
            <a:r>
              <a:rPr lang="es-CO" sz="2000" dirty="0" smtClean="0"/>
              <a:t>humano y esparcir la luz al mundo.</a:t>
            </a:r>
            <a:endParaRPr lang="es-CO" sz="2000" dirty="0" smtClean="0"/>
          </a:p>
          <a:p>
            <a:endParaRPr lang="en-US" sz="22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b="1" u="sng" dirty="0" smtClean="0">
                <a:hlinkClick r:id="rId4"/>
              </a:rPr>
              <a:t>35:22</a:t>
            </a:r>
            <a:r>
              <a:rPr lang="es-CO" sz="2400" b="1" u="sng" dirty="0" smtClean="0"/>
              <a:t>  </a:t>
            </a:r>
            <a:r>
              <a:rPr lang="es-CO" sz="2400" b="1" dirty="0" err="1" smtClean="0"/>
              <a:t>Vayavo'u</a:t>
            </a:r>
            <a:r>
              <a:rPr lang="es-CO" sz="2400" b="1" dirty="0" smtClean="0"/>
              <a:t> </a:t>
            </a:r>
            <a:r>
              <a:rPr lang="es-CO" sz="2400" b="1" dirty="0" err="1" smtClean="0"/>
              <a:t>ha'anashim</a:t>
            </a:r>
            <a:r>
              <a:rPr lang="es-CO" sz="2400" b="1" dirty="0" smtClean="0"/>
              <a:t> al-</a:t>
            </a:r>
            <a:r>
              <a:rPr lang="es-CO" sz="2400" b="1" dirty="0" err="1" smtClean="0"/>
              <a:t>hanashim</a:t>
            </a:r>
            <a:r>
              <a:rPr lang="es-CO" sz="2400" b="1" dirty="0" smtClean="0"/>
              <a:t> </a:t>
            </a:r>
            <a:r>
              <a:rPr lang="es-CO" sz="2400" b="1" dirty="0" err="1" smtClean="0"/>
              <a:t>kol</a:t>
            </a:r>
            <a:r>
              <a:rPr lang="es-CO" sz="2400" b="1" dirty="0" smtClean="0"/>
              <a:t> </a:t>
            </a:r>
            <a:r>
              <a:rPr lang="es-CO" sz="2400" b="1" dirty="0" err="1" smtClean="0"/>
              <a:t>nediv</a:t>
            </a:r>
            <a:r>
              <a:rPr lang="es-CO" sz="2400" b="1" dirty="0" smtClean="0"/>
              <a:t> </a:t>
            </a:r>
            <a:r>
              <a:rPr lang="es-CO" sz="2400" b="1" dirty="0" err="1" smtClean="0"/>
              <a:t>lev</a:t>
            </a:r>
            <a:r>
              <a:rPr lang="es-CO" sz="2400" b="1" dirty="0" smtClean="0"/>
              <a:t> </a:t>
            </a:r>
            <a:r>
              <a:rPr lang="es-CO" sz="2400" b="1" dirty="0" err="1" smtClean="0"/>
              <a:t>jevi'u</a:t>
            </a:r>
            <a:r>
              <a:rPr lang="es-CO" sz="2400" b="1" dirty="0" smtClean="0"/>
              <a:t> </a:t>
            </a:r>
            <a:r>
              <a:rPr lang="es-CO" sz="2400" b="1" dirty="0" err="1" smtClean="0"/>
              <a:t>jaj</a:t>
            </a:r>
            <a:r>
              <a:rPr lang="es-CO" sz="2400" b="1" dirty="0" smtClean="0"/>
              <a:t> </a:t>
            </a:r>
            <a:r>
              <a:rPr lang="es-CO" sz="2400" b="1" dirty="0" err="1" smtClean="0"/>
              <a:t>vanezem</a:t>
            </a:r>
            <a:r>
              <a:rPr lang="es-CO" sz="2400" b="1" dirty="0" smtClean="0"/>
              <a:t> </a:t>
            </a:r>
            <a:r>
              <a:rPr lang="es-CO" sz="2400" b="1" dirty="0" err="1" smtClean="0"/>
              <a:t>vetaba'at</a:t>
            </a:r>
            <a:r>
              <a:rPr lang="es-CO" sz="2400" b="1" dirty="0" smtClean="0"/>
              <a:t> vejumaz </a:t>
            </a:r>
            <a:r>
              <a:rPr lang="es-CO" sz="2400" b="1" dirty="0" err="1" smtClean="0"/>
              <a:t>kol-kli</a:t>
            </a:r>
            <a:r>
              <a:rPr lang="es-CO" sz="2400" b="1" dirty="0" smtClean="0"/>
              <a:t> </a:t>
            </a:r>
            <a:r>
              <a:rPr lang="es-CO" sz="2400" b="1" dirty="0" err="1" smtClean="0"/>
              <a:t>zahav</a:t>
            </a:r>
            <a:r>
              <a:rPr lang="es-CO" sz="2400" b="1" dirty="0" smtClean="0"/>
              <a:t> </a:t>
            </a:r>
            <a:r>
              <a:rPr lang="es-CO" sz="2400" b="1" dirty="0" err="1" smtClean="0"/>
              <a:t>vekol</a:t>
            </a:r>
            <a:r>
              <a:rPr lang="es-CO" sz="2400" b="1" dirty="0" smtClean="0"/>
              <a:t>-ish asher </a:t>
            </a:r>
            <a:r>
              <a:rPr lang="es-CO" sz="2400" b="1" dirty="0" err="1" smtClean="0"/>
              <a:t>jenif</a:t>
            </a:r>
            <a:r>
              <a:rPr lang="es-CO" sz="2400" b="1" dirty="0" smtClean="0"/>
              <a:t> </a:t>
            </a:r>
            <a:r>
              <a:rPr lang="es-CO" sz="2400" b="1" dirty="0" err="1" smtClean="0"/>
              <a:t>tnufat</a:t>
            </a:r>
            <a:r>
              <a:rPr lang="es-CO" sz="2400" b="1" dirty="0" smtClean="0"/>
              <a:t> </a:t>
            </a:r>
            <a:r>
              <a:rPr lang="es-CO" sz="2400" b="1" dirty="0" err="1" smtClean="0"/>
              <a:t>zahav</a:t>
            </a:r>
            <a:r>
              <a:rPr lang="es-CO" sz="2400" b="1" dirty="0" smtClean="0"/>
              <a:t> </a:t>
            </a:r>
            <a:r>
              <a:rPr lang="es-CO" sz="2400" b="1" dirty="0" err="1" smtClean="0"/>
              <a:t>l'Adonay</a:t>
            </a:r>
            <a:r>
              <a:rPr lang="es-CO" sz="2400" b="1" dirty="0" smtClean="0"/>
              <a:t>.</a:t>
            </a:r>
            <a:endParaRPr lang="es-CO" sz="2400" dirty="0" smtClean="0"/>
          </a:p>
          <a:p>
            <a:r>
              <a:rPr lang="es-CO" sz="2400" dirty="0" smtClean="0"/>
              <a:t>Y vinieron así hombres como mujeres, todo </a:t>
            </a:r>
            <a:r>
              <a:rPr lang="es-CO" sz="2400" dirty="0" smtClean="0">
                <a:hlinkClick r:id="" action="ppaction://hlinkfile"/>
              </a:rPr>
              <a:t>donador de corazón</a:t>
            </a:r>
            <a:r>
              <a:rPr lang="es-CO" sz="2400" dirty="0" smtClean="0"/>
              <a:t>,  y trajeron pulseras y aros y anillos y cinturones de castidad y todo objeto de oro; y también todo hombre que separó, por medio del rito de la tenufá, una ofrenda de oro para el Eterno. **</a:t>
            </a:r>
            <a:r>
              <a:rPr lang="es-CO" sz="1600" b="1" dirty="0" smtClean="0"/>
              <a:t>21</a:t>
            </a:r>
            <a:endParaRPr lang="es-CO" sz="2400" b="1" dirty="0" smtClean="0"/>
          </a:p>
          <a:p>
            <a:r>
              <a:rPr lang="es-CO" sz="2400" dirty="0" smtClean="0"/>
              <a:t>Rashí dice que “</a:t>
            </a:r>
            <a:r>
              <a:rPr lang="es-CO" sz="2400" b="1" i="1" dirty="0" smtClean="0"/>
              <a:t>vejumaz</a:t>
            </a:r>
            <a:r>
              <a:rPr lang="es-CO" sz="2400" dirty="0" smtClean="0"/>
              <a:t>” era un adorno de oro que se ponía sobre las partes íntimas de la mujer. Y nuestros Maestros explicaron que el nombre “</a:t>
            </a:r>
            <a:r>
              <a:rPr lang="es-CO" sz="2400" b="1" i="1" dirty="0" smtClean="0"/>
              <a:t>kumaz</a:t>
            </a:r>
            <a:r>
              <a:rPr lang="es-CO" sz="2400" dirty="0" smtClean="0"/>
              <a:t>” es un acrónimo que significa: “aquí es el lugar de la lascivia”</a:t>
            </a:r>
          </a:p>
          <a:p>
            <a:endParaRPr lang="en-US" sz="22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b="1" dirty="0" smtClean="0"/>
              <a:t>“Aquí es el lugar de la lascivia”</a:t>
            </a:r>
          </a:p>
          <a:p>
            <a:pPr lvl="1"/>
            <a:r>
              <a:rPr lang="es-CO" sz="2000" dirty="0" smtClean="0"/>
              <a:t> </a:t>
            </a:r>
            <a:r>
              <a:rPr lang="es-CO" sz="2400" dirty="0" smtClean="0"/>
              <a:t>כַּ(letra </a:t>
            </a:r>
            <a:r>
              <a:rPr lang="es-CO" sz="2400" dirty="0" err="1" smtClean="0"/>
              <a:t>Caf</a:t>
            </a:r>
            <a:r>
              <a:rPr lang="es-CO" sz="2400" dirty="0" smtClean="0"/>
              <a:t>) -Aquí </a:t>
            </a:r>
            <a:r>
              <a:rPr lang="es-CO" sz="2400" dirty="0" smtClean="0"/>
              <a:t>– Kan - </a:t>
            </a:r>
            <a:r>
              <a:rPr lang="es-CO" sz="2400" dirty="0" err="1" smtClean="0"/>
              <a:t>כַּאן</a:t>
            </a:r>
            <a:r>
              <a:rPr lang="es-CO" sz="2400" dirty="0" smtClean="0"/>
              <a:t> </a:t>
            </a:r>
            <a:endParaRPr lang="es-CO" sz="2400" dirty="0" smtClean="0"/>
          </a:p>
          <a:p>
            <a:pPr lvl="1"/>
            <a:r>
              <a:rPr lang="es-CO" sz="2400" dirty="0" smtClean="0"/>
              <a:t> </a:t>
            </a:r>
            <a:r>
              <a:rPr lang="es-CO" sz="2400" dirty="0" smtClean="0"/>
              <a:t>מְ(letra </a:t>
            </a:r>
            <a:r>
              <a:rPr lang="es-CO" sz="2400" dirty="0" err="1" smtClean="0"/>
              <a:t>Mem</a:t>
            </a:r>
            <a:r>
              <a:rPr lang="es-CO" sz="2400" dirty="0" smtClean="0"/>
              <a:t>) -Es </a:t>
            </a:r>
            <a:r>
              <a:rPr lang="es-CO" sz="2400" dirty="0" smtClean="0"/>
              <a:t>el lugar – </a:t>
            </a:r>
            <a:r>
              <a:rPr lang="es-CO" sz="2400" dirty="0" err="1" smtClean="0"/>
              <a:t>Makom</a:t>
            </a:r>
            <a:r>
              <a:rPr lang="es-CO" sz="2400" dirty="0" smtClean="0"/>
              <a:t> </a:t>
            </a:r>
            <a:r>
              <a:rPr lang="es-CO" sz="2400" dirty="0" smtClean="0"/>
              <a:t>- </a:t>
            </a:r>
            <a:r>
              <a:rPr lang="es-CO" sz="2400" dirty="0" err="1" smtClean="0"/>
              <a:t>מְקוֹם</a:t>
            </a:r>
            <a:r>
              <a:rPr lang="es-CO" sz="2400" dirty="0" smtClean="0"/>
              <a:t> </a:t>
            </a:r>
          </a:p>
          <a:p>
            <a:pPr lvl="1"/>
            <a:r>
              <a:rPr lang="es-CO" sz="2400" dirty="0" smtClean="0"/>
              <a:t> </a:t>
            </a:r>
            <a:r>
              <a:rPr lang="es-CO" sz="2400" dirty="0" smtClean="0"/>
              <a:t>ז(letra </a:t>
            </a:r>
            <a:r>
              <a:rPr lang="es-CO" sz="2400" dirty="0" err="1" smtClean="0"/>
              <a:t>Zayin</a:t>
            </a:r>
            <a:r>
              <a:rPr lang="es-CO" sz="2400" dirty="0" smtClean="0"/>
              <a:t>) -De </a:t>
            </a:r>
            <a:r>
              <a:rPr lang="es-CO" sz="2400" dirty="0" smtClean="0"/>
              <a:t>la lascivia – </a:t>
            </a:r>
            <a:r>
              <a:rPr lang="es-CO" sz="2400" dirty="0" err="1" smtClean="0"/>
              <a:t>Simah</a:t>
            </a:r>
            <a:r>
              <a:rPr lang="es-CO" sz="2400" dirty="0" smtClean="0"/>
              <a:t> – </a:t>
            </a:r>
            <a:r>
              <a:rPr lang="es-CO" sz="2400" dirty="0" err="1" smtClean="0"/>
              <a:t>זִמ</a:t>
            </a:r>
            <a:r>
              <a:rPr lang="es-CO" sz="2400" dirty="0" smtClean="0"/>
              <a:t>ָּה </a:t>
            </a:r>
          </a:p>
          <a:p>
            <a:r>
              <a:rPr lang="es-CO" sz="2400" dirty="0" smtClean="0"/>
              <a:t>Rashí explica que Moshé tuvo dudas de si recibía o no los espejos donados por las mujeres ya que ellos constituían un medio de nutrir las pasiones. </a:t>
            </a:r>
          </a:p>
          <a:p>
            <a:r>
              <a:rPr lang="es-CO" sz="2400" dirty="0" smtClean="0"/>
              <a:t>Sin embargo, en este caso, aceptó este objeto sin poner reparos,, ya que en este caso el objeto servía para preservar a la mujer de cometer infidelidad, mientras que la función propia de los espejos es aumentar el deseo sexual</a:t>
            </a:r>
          </a:p>
          <a:p>
            <a:endParaRPr lang="en-US" sz="2400" dirty="0" smtClean="0"/>
          </a:p>
          <a:p>
            <a:endParaRPr lang="en-US" sz="22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b="1" u="sng" dirty="0" smtClean="0">
                <a:hlinkClick r:id="rId4"/>
              </a:rPr>
              <a:t>37:1</a:t>
            </a:r>
            <a:r>
              <a:rPr lang="es-CO" sz="2400" b="1" u="sng" dirty="0" smtClean="0"/>
              <a:t>  </a:t>
            </a:r>
            <a:r>
              <a:rPr lang="es-CO" sz="2400" b="1" dirty="0" err="1" smtClean="0"/>
              <a:t>Vaya'as</a:t>
            </a:r>
            <a:r>
              <a:rPr lang="es-CO" sz="2400" b="1" dirty="0" smtClean="0"/>
              <a:t> </a:t>
            </a:r>
            <a:r>
              <a:rPr lang="es-CO" sz="2400" b="1" dirty="0" err="1" smtClean="0"/>
              <a:t>Betsal'el</a:t>
            </a:r>
            <a:r>
              <a:rPr lang="es-CO" sz="2400" b="1" dirty="0" smtClean="0"/>
              <a:t> et-</a:t>
            </a:r>
            <a:r>
              <a:rPr lang="es-CO" sz="2400" b="1" dirty="0" err="1" smtClean="0"/>
              <a:t>ha'aron</a:t>
            </a:r>
            <a:r>
              <a:rPr lang="es-CO" sz="2400" b="1" dirty="0" smtClean="0"/>
              <a:t> </a:t>
            </a:r>
            <a:r>
              <a:rPr lang="es-CO" sz="2400" b="1" dirty="0" err="1" smtClean="0"/>
              <a:t>atsey</a:t>
            </a:r>
            <a:r>
              <a:rPr lang="es-CO" sz="2400" b="1" dirty="0" smtClean="0"/>
              <a:t> shitim </a:t>
            </a:r>
            <a:r>
              <a:rPr lang="es-CO" sz="2400" b="1" dirty="0" err="1" smtClean="0"/>
              <a:t>amatayim</a:t>
            </a:r>
            <a:r>
              <a:rPr lang="es-CO" sz="2400" b="1" dirty="0" smtClean="0"/>
              <a:t> </a:t>
            </a:r>
            <a:r>
              <a:rPr lang="es-CO" sz="2400" b="1" dirty="0" err="1" smtClean="0"/>
              <a:t>vajetsi</a:t>
            </a:r>
            <a:r>
              <a:rPr lang="es-CO" sz="2400" b="1" dirty="0" smtClean="0"/>
              <a:t> </a:t>
            </a:r>
            <a:r>
              <a:rPr lang="es-CO" sz="2400" b="1" dirty="0" err="1" smtClean="0"/>
              <a:t>orko</a:t>
            </a:r>
            <a:r>
              <a:rPr lang="es-CO" sz="2400" b="1" dirty="0" smtClean="0"/>
              <a:t> </a:t>
            </a:r>
            <a:r>
              <a:rPr lang="es-CO" sz="2400" b="1" dirty="0" err="1" smtClean="0"/>
              <a:t>ve'amah</a:t>
            </a:r>
            <a:r>
              <a:rPr lang="es-CO" sz="2400" b="1" dirty="0" smtClean="0"/>
              <a:t> </a:t>
            </a:r>
            <a:r>
              <a:rPr lang="es-CO" sz="2400" b="1" dirty="0" err="1" smtClean="0"/>
              <a:t>vajetsi</a:t>
            </a:r>
            <a:r>
              <a:rPr lang="es-CO" sz="2400" b="1" dirty="0" smtClean="0"/>
              <a:t> </a:t>
            </a:r>
            <a:r>
              <a:rPr lang="es-CO" sz="2400" b="1" dirty="0" err="1" smtClean="0"/>
              <a:t>rojbo</a:t>
            </a:r>
            <a:r>
              <a:rPr lang="es-CO" sz="2400" b="1" dirty="0" smtClean="0"/>
              <a:t> </a:t>
            </a:r>
            <a:r>
              <a:rPr lang="es-CO" sz="2400" b="1" dirty="0" err="1" smtClean="0"/>
              <a:t>ve'amah</a:t>
            </a:r>
            <a:r>
              <a:rPr lang="es-CO" sz="2400" b="1" dirty="0" smtClean="0"/>
              <a:t> </a:t>
            </a:r>
            <a:r>
              <a:rPr lang="es-CO" sz="2400" b="1" dirty="0" err="1" smtClean="0"/>
              <a:t>vajetsi</a:t>
            </a:r>
            <a:r>
              <a:rPr lang="es-CO" sz="2400" b="1" dirty="0" smtClean="0"/>
              <a:t> </a:t>
            </a:r>
            <a:r>
              <a:rPr lang="es-CO" sz="2400" b="1" dirty="0" err="1" smtClean="0"/>
              <a:t>komato</a:t>
            </a:r>
            <a:r>
              <a:rPr lang="es-CO" sz="2400" b="1" dirty="0" smtClean="0"/>
              <a:t>.</a:t>
            </a:r>
            <a:endParaRPr lang="es-CO" sz="2400" dirty="0" smtClean="0"/>
          </a:p>
          <a:p>
            <a:r>
              <a:rPr lang="es-CO" sz="2400" dirty="0" smtClean="0"/>
              <a:t>E </a:t>
            </a:r>
            <a:r>
              <a:rPr lang="es-CO" sz="2400" dirty="0" smtClean="0">
                <a:hlinkClick r:id="" action="ppaction://hlinkfile"/>
              </a:rPr>
              <a:t>hizo Betzalel</a:t>
            </a:r>
            <a:r>
              <a:rPr lang="es-CO" sz="2400" dirty="0" smtClean="0"/>
              <a:t>  el arca de madera de acacia; de dos codos y medio era su longitud, y de codo y medio su anchura, y de codo y medio su altura. </a:t>
            </a:r>
          </a:p>
          <a:p>
            <a:r>
              <a:rPr lang="es-CO" sz="2400" dirty="0" smtClean="0"/>
              <a:t>  "E hizo Betzalel el arca de madera de sittim" (acacia). </a:t>
            </a:r>
          </a:p>
          <a:p>
            <a:r>
              <a:rPr lang="es-CO" sz="2400" dirty="0" smtClean="0"/>
              <a:t>El arca fue el único objeto que este maestro hizo con sus propias manos, pues la divina presencia del Todopoderoso debería posar en ella, entre los dos querubines. </a:t>
            </a:r>
          </a:p>
          <a:p>
            <a:r>
              <a:rPr lang="es-CO" sz="2400" dirty="0" smtClean="0"/>
              <a:t>Qué dice la Cabalá sobre esto?</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200" dirty="0" smtClean="0"/>
              <a:t>La Cabalá explica que por esto se le dio el nombre de Betzalel, que significa </a:t>
            </a:r>
            <a:r>
              <a:rPr lang="es-CO" sz="2200" b="1" i="1" dirty="0" smtClean="0"/>
              <a:t>"en la sombra de Dios", </a:t>
            </a:r>
            <a:r>
              <a:rPr lang="es-CO" sz="2200" dirty="0" smtClean="0"/>
              <a:t>por consiguiente, sólo él estaba designado para hacer este trabajo. </a:t>
            </a:r>
          </a:p>
          <a:p>
            <a:r>
              <a:rPr lang="es-CO" sz="2200" dirty="0" smtClean="0"/>
              <a:t>¿De qué manera podía estar Dios en el Tabernáculo y al mismo tiempo en el mundo entero? </a:t>
            </a:r>
          </a:p>
          <a:p>
            <a:r>
              <a:rPr lang="es-CO" sz="2200" dirty="0" smtClean="0"/>
              <a:t>Rabí Josué Desijnin compara el caso a una caverna que se encuentra a orillas del mar. </a:t>
            </a:r>
          </a:p>
          <a:p>
            <a:r>
              <a:rPr lang="es-CO" sz="2200" dirty="0" smtClean="0"/>
              <a:t>Las olas entran en la caverna, ésta se llena de agua, pero el mar no disminuye por esto. Del mismo modo, la gloria del Todopoderoso llenaba el Tabernáculo (40,35) sin disminuir en el resto del mundo (Bamidbar Rabáh 12, 4). También si el sol puede penetrar en una habitación sin menoscabo, la omnipresencia de Dios puede manifestarse en todo lugar.  </a:t>
            </a:r>
          </a:p>
          <a:p>
            <a:endParaRPr lang="en-US" sz="2400" dirty="0" smtClean="0"/>
          </a:p>
          <a:p>
            <a:endParaRPr lang="en-US" sz="22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b="1" u="sng" dirty="0" smtClean="0">
                <a:hlinkClick r:id="rId4"/>
              </a:rPr>
              <a:t>37:17</a:t>
            </a:r>
            <a:r>
              <a:rPr lang="es-CO" sz="2400" b="1" u="sng" dirty="0" smtClean="0"/>
              <a:t>  </a:t>
            </a:r>
            <a:r>
              <a:rPr lang="es-CO" sz="2400" b="1" dirty="0" err="1" smtClean="0"/>
              <a:t>Vaya'as</a:t>
            </a:r>
            <a:r>
              <a:rPr lang="es-CO" sz="2400" b="1" dirty="0" smtClean="0"/>
              <a:t> et-</a:t>
            </a:r>
            <a:r>
              <a:rPr lang="es-CO" sz="2400" b="1" dirty="0" err="1" smtClean="0"/>
              <a:t>hamenorah</a:t>
            </a:r>
            <a:r>
              <a:rPr lang="es-CO" sz="2400" b="1" dirty="0" smtClean="0"/>
              <a:t> </a:t>
            </a:r>
            <a:r>
              <a:rPr lang="es-CO" sz="2400" b="1" dirty="0" err="1" smtClean="0"/>
              <a:t>zahav</a:t>
            </a:r>
            <a:r>
              <a:rPr lang="es-CO" sz="2400" b="1" dirty="0" smtClean="0"/>
              <a:t> </a:t>
            </a:r>
            <a:r>
              <a:rPr lang="es-CO" sz="2400" b="1" dirty="0" err="1" smtClean="0"/>
              <a:t>tahor</a:t>
            </a:r>
            <a:r>
              <a:rPr lang="es-CO" sz="2400" b="1" dirty="0" smtClean="0"/>
              <a:t> </a:t>
            </a:r>
            <a:r>
              <a:rPr lang="es-CO" sz="2400" b="1" dirty="0" err="1" smtClean="0"/>
              <a:t>mikshah</a:t>
            </a:r>
            <a:r>
              <a:rPr lang="es-CO" sz="2400" b="1" dirty="0" smtClean="0"/>
              <a:t> </a:t>
            </a:r>
            <a:r>
              <a:rPr lang="es-CO" sz="2400" b="1" dirty="0" err="1" smtClean="0"/>
              <a:t>asah</a:t>
            </a:r>
            <a:r>
              <a:rPr lang="es-CO" sz="2400" b="1" dirty="0" smtClean="0"/>
              <a:t> et-</a:t>
            </a:r>
            <a:r>
              <a:rPr lang="es-CO" sz="2400" b="1" dirty="0" err="1" smtClean="0"/>
              <a:t>hamenorah</a:t>
            </a:r>
            <a:r>
              <a:rPr lang="es-CO" sz="2400" b="1" dirty="0" smtClean="0"/>
              <a:t> </a:t>
            </a:r>
            <a:r>
              <a:rPr lang="es-CO" sz="2400" b="1" dirty="0" err="1" smtClean="0"/>
              <a:t>yerejah</a:t>
            </a:r>
            <a:r>
              <a:rPr lang="es-CO" sz="2400" b="1" dirty="0" smtClean="0"/>
              <a:t> </a:t>
            </a:r>
            <a:r>
              <a:rPr lang="es-CO" sz="2400" b="1" dirty="0" err="1" smtClean="0"/>
              <a:t>vekanah</a:t>
            </a:r>
            <a:r>
              <a:rPr lang="es-CO" sz="2400" b="1" dirty="0" smtClean="0"/>
              <a:t> </a:t>
            </a:r>
            <a:r>
              <a:rPr lang="es-CO" sz="2400" b="1" dirty="0" err="1" smtClean="0"/>
              <a:t>gevi'eyja</a:t>
            </a:r>
            <a:r>
              <a:rPr lang="es-CO" sz="2400" b="1" dirty="0" smtClean="0"/>
              <a:t> </a:t>
            </a:r>
            <a:r>
              <a:rPr lang="es-CO" sz="2400" b="1" dirty="0" err="1" smtClean="0"/>
              <a:t>kaftoreyja</a:t>
            </a:r>
            <a:r>
              <a:rPr lang="es-CO" sz="2400" b="1" dirty="0" smtClean="0"/>
              <a:t> </a:t>
            </a:r>
            <a:r>
              <a:rPr lang="es-CO" sz="2400" b="1" dirty="0" err="1" smtClean="0"/>
              <a:t>ufracheyja</a:t>
            </a:r>
            <a:r>
              <a:rPr lang="es-CO" sz="2400" b="1" dirty="0" smtClean="0"/>
              <a:t> </a:t>
            </a:r>
            <a:r>
              <a:rPr lang="es-CO" sz="2400" b="1" dirty="0" err="1" smtClean="0"/>
              <a:t>mimenah</a:t>
            </a:r>
            <a:r>
              <a:rPr lang="es-CO" sz="2400" b="1" dirty="0" smtClean="0"/>
              <a:t> </a:t>
            </a:r>
            <a:r>
              <a:rPr lang="es-CO" sz="2400" b="1" dirty="0" err="1" smtClean="0"/>
              <a:t>jayu</a:t>
            </a:r>
            <a:r>
              <a:rPr lang="es-CO" sz="2400" b="1" dirty="0" smtClean="0"/>
              <a:t>.</a:t>
            </a:r>
            <a:endParaRPr lang="es-CO" sz="2400" dirty="0" smtClean="0"/>
          </a:p>
          <a:p>
            <a:r>
              <a:rPr lang="es-CO" sz="2400" dirty="0" smtClean="0"/>
              <a:t>E hizo </a:t>
            </a:r>
            <a:r>
              <a:rPr lang="es-CO" sz="2400" dirty="0" smtClean="0">
                <a:hlinkClick r:id="" action="ppaction://hlinkfile"/>
              </a:rPr>
              <a:t>el candelabro de oro puro</a:t>
            </a:r>
            <a:r>
              <a:rPr lang="es-CO" sz="2400" dirty="0" smtClean="0"/>
              <a:t>; labrado a martillo de una sola pieza hizo el candelabro; su base y su tronco, sus copas y sus manzanitas y sus flores procedían de él mismo. </a:t>
            </a:r>
          </a:p>
          <a:p>
            <a:r>
              <a:rPr lang="es-CO" sz="2400" dirty="0" smtClean="0"/>
              <a:t>  La Ley prohíbe hacer candelabros iguales a la Menoráh del Tabernáculo. </a:t>
            </a:r>
          </a:p>
          <a:p>
            <a:r>
              <a:rPr lang="es-CO" sz="2400" dirty="0" smtClean="0"/>
              <a:t>Esta prohibición no existe para la fabricación de una Menoráh de igual forma, pero con mayor o menor número de brazos que la original (Menajot 28:),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200" dirty="0" smtClean="0"/>
              <a:t>Esto permitió a los rabinos creadores de la Menoráh de la fiesta de Janucá, utilizar el diseño de la original añadiendo un octavo brazo para el servicio de esta fiesta (aparte del suplementario denominado </a:t>
            </a:r>
            <a:r>
              <a:rPr lang="es-CO" sz="2200" b="1" i="1" dirty="0" smtClean="0"/>
              <a:t>shamash</a:t>
            </a:r>
            <a:r>
              <a:rPr lang="es-CO" sz="2200" dirty="0" smtClean="0"/>
              <a:t>). </a:t>
            </a:r>
          </a:p>
          <a:p>
            <a:r>
              <a:rPr lang="es-CO" sz="2200" dirty="0" smtClean="0"/>
              <a:t>La Menoráh se convirtió en el símbolo judaico más conocido. Los grabados hechos en varias menorot a través de los siglos, revelan frecuentemente las creencias prevalecientes en ciertas épocas. Hay candelabros italianos de Janucá del siglo 15, decorados con tritones y centauros, en tanto que las menorot posteriores sólo muestran una antorcha rodeada de leones. </a:t>
            </a:r>
          </a:p>
          <a:p>
            <a:r>
              <a:rPr lang="es-CO" sz="2200" dirty="0" smtClean="0"/>
              <a:t>Las orientales suelen estar decoradas con motivos de lunas crecientes, estrellas y pájaros, mientras que los antiguos ejemplares rusos y polacos, inspirados en el Zohar </a:t>
            </a:r>
            <a:r>
              <a:rPr lang="es-CO" sz="1600" dirty="0" smtClean="0"/>
              <a:t>(Behaalotejá 148),</a:t>
            </a:r>
            <a:endParaRPr lang="es-CO" sz="2200" dirty="0" smtClean="0"/>
          </a:p>
          <a:p>
            <a:endParaRPr lang="en-US" sz="2400" dirty="0" smtClean="0"/>
          </a:p>
          <a:p>
            <a:endParaRPr lang="en-US" sz="22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5867400" cy="4800600"/>
          </a:xfrm>
        </p:spPr>
        <p:txBody>
          <a:bodyPr/>
          <a:lstStyle/>
          <a:p>
            <a:r>
              <a:rPr lang="es-CO" sz="2400" b="1" u="sng" dirty="0" smtClean="0">
                <a:hlinkClick r:id="rId4"/>
              </a:rPr>
              <a:t>38:8</a:t>
            </a:r>
            <a:r>
              <a:rPr lang="es-CO" sz="2400" b="1" u="sng" dirty="0" smtClean="0"/>
              <a:t>  </a:t>
            </a:r>
            <a:r>
              <a:rPr lang="es-CO" sz="2400" dirty="0" smtClean="0"/>
              <a:t>  E hizo </a:t>
            </a:r>
            <a:r>
              <a:rPr lang="es-CO" sz="2400" dirty="0" smtClean="0">
                <a:hlinkClick r:id="" action="ppaction://hlinkfile"/>
              </a:rPr>
              <a:t>el lavatorio de cobre</a:t>
            </a:r>
            <a:r>
              <a:rPr lang="es-CO" sz="2400" dirty="0" smtClean="0"/>
              <a:t>, con su base de cobre, fabricándola con los espejos de las mujeres que se congregaban a la entrada de la tienda de asignación.  </a:t>
            </a:r>
          </a:p>
          <a:p>
            <a:r>
              <a:rPr lang="es-CO" sz="2400" dirty="0" smtClean="0"/>
              <a:t>   El Kiyor (lavatorio) era un recipiente de cobre con sus llaves de agua en la parte exterior, y lo usaban Aarón y sus hijos para lavarse las manos y los pies antes de hacer los servicios sagrados. </a:t>
            </a:r>
          </a:p>
          <a:p>
            <a:r>
              <a:rPr lang="es-CO" sz="2400" dirty="0" smtClean="0"/>
              <a:t>Este utensilio se hizo con los espejos de metal que las mujeres israelitas usaban para su coquetería, y que, aun así, los donaron. </a:t>
            </a:r>
          </a:p>
        </p:txBody>
      </p:sp>
      <p:pic>
        <p:nvPicPr>
          <p:cNvPr id="93186" name="Picture 2" descr="http://2.bp.blogspot.com/-TaIefM-oU0A/USjBnXHc-AI/AAAAAAAAAyc/1-JzoOr_72A/s1600/kiyor.jpg"/>
          <p:cNvPicPr>
            <a:picLocks noChangeAspect="1" noChangeArrowheads="1"/>
          </p:cNvPicPr>
          <p:nvPr/>
        </p:nvPicPr>
        <p:blipFill>
          <a:blip r:embed="rId5" cstate="print"/>
          <a:srcRect/>
          <a:stretch>
            <a:fillRect/>
          </a:stretch>
        </p:blipFill>
        <p:spPr bwMode="auto">
          <a:xfrm>
            <a:off x="6400800" y="1676400"/>
            <a:ext cx="2381250" cy="4124326"/>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7848600" cy="4800600"/>
          </a:xfrm>
        </p:spPr>
        <p:txBody>
          <a:bodyPr/>
          <a:lstStyle/>
          <a:p>
            <a:r>
              <a:rPr lang="es-CO" sz="2400" dirty="0" smtClean="0"/>
              <a:t>Moisés rehusaba aceptar estos objetos para el uso sagrado, pero Dios le dijo: Recibe estos espejos, pues son para Mí más queridos que cualquier otra cosa. </a:t>
            </a:r>
          </a:p>
          <a:p>
            <a:r>
              <a:rPr lang="es-CO" sz="2400" dirty="0" smtClean="0"/>
              <a:t>Estos enseres que sirvieron para destacar en Egipto la gracia y la belleza de la mujer israelita, harán que se reflejen en el Tabernáculo sus nobles y piadosos sentimientos. </a:t>
            </a:r>
          </a:p>
          <a:p>
            <a:r>
              <a:rPr lang="es-CO" sz="2400" dirty="0" smtClean="0"/>
              <a:t>La obligación de los israelitas de lavarse las manos antes de rezar, y la de los Kohanim antes de bendecir al pueblo (Bircat Kohanim), se inspiró en el uso del Kiyor, ya que actualmente los rezos de nuestro ritual sustituyen al servicio que se hacía en el Templo.</a:t>
            </a:r>
            <a:endParaRPr lang="es-CO" sz="2400"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23 Adar I 5776– Marzo 3,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103907</TotalTime>
  <Words>1615</Words>
  <Application>Microsoft Office PowerPoint</Application>
  <PresentationFormat>Presentación en pantalla (4:3)</PresentationFormat>
  <Paragraphs>182</Paragraphs>
  <Slides>31</Slides>
  <Notes>29</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2913</cp:revision>
  <dcterms:created xsi:type="dcterms:W3CDTF">2013-10-13T19:31:46Z</dcterms:created>
  <dcterms:modified xsi:type="dcterms:W3CDTF">2016-03-06T01:54:29Z</dcterms:modified>
</cp:coreProperties>
</file>