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1269" r:id="rId3"/>
    <p:sldId id="1311" r:id="rId4"/>
    <p:sldId id="1312" r:id="rId5"/>
    <p:sldId id="1313" r:id="rId6"/>
    <p:sldId id="1314" r:id="rId7"/>
    <p:sldId id="1302" r:id="rId8"/>
    <p:sldId id="1315" r:id="rId9"/>
    <p:sldId id="1317" r:id="rId10"/>
    <p:sldId id="1303" r:id="rId11"/>
    <p:sldId id="1316" r:id="rId12"/>
    <p:sldId id="1304" r:id="rId13"/>
    <p:sldId id="1318" r:id="rId14"/>
    <p:sldId id="1305" r:id="rId15"/>
    <p:sldId id="1306" r:id="rId16"/>
    <p:sldId id="1319" r:id="rId17"/>
    <p:sldId id="1320" r:id="rId18"/>
    <p:sldId id="1321" r:id="rId19"/>
    <p:sldId id="1308" r:id="rId20"/>
    <p:sldId id="1322" r:id="rId21"/>
    <p:sldId id="1323" r:id="rId22"/>
    <p:sldId id="1309" r:id="rId23"/>
    <p:sldId id="1310" r:id="rId24"/>
    <p:sldId id="1324" r:id="rId25"/>
    <p:sldId id="292" r:id="rId2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111111"/>
    <a:srgbClr val="080808"/>
    <a:srgbClr val="FFCC00"/>
    <a:srgbClr val="D60000"/>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95" autoAdjust="0"/>
    <p:restoredTop sz="94660"/>
  </p:normalViewPr>
  <p:slideViewPr>
    <p:cSldViewPr>
      <p:cViewPr>
        <p:scale>
          <a:sx n="66" d="100"/>
          <a:sy n="66" d="100"/>
        </p:scale>
        <p:origin x="-86" y="-235"/>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9969C10C-F7C2-4EAB-B1BF-1692C3D444E8}" type="datetime1">
              <a:rPr/>
              <a:pPr>
                <a:defRPr/>
              </a:pPr>
              <a:t>10/8/2015</a:t>
            </a:fld>
            <a:endParaRPr dirty="0"/>
          </a:p>
        </p:txBody>
      </p:sp>
      <p:sp>
        <p:nvSpPr>
          <p:cNvPr id="25604"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A5D1BC4A-F6A0-497B-A714-ED214A0F090D}" type="slidenum">
              <a:rPr/>
              <a:pPr>
                <a:defRPr/>
              </a:pPr>
              <a:t>‹Nº›</a:t>
            </a:fld>
            <a:endParaRPr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a:t>
            </a:fld>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a:t>
            </a:fld>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4</a:t>
            </a:fld>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5</a:t>
            </a:fld>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6</a:t>
            </a:fld>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7</a:t>
            </a:fld>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8</a:t>
            </a:fld>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9</a:t>
            </a:fld>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10</a:t>
            </a:fld>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11</a:t>
            </a:fld>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12</a:t>
            </a:fld>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13</a:t>
            </a:fld>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14</a:t>
            </a:fld>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15</a:t>
            </a:fld>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16</a:t>
            </a:fld>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17</a:t>
            </a:fld>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18</a:t>
            </a:fld>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19</a:t>
            </a:fld>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20</a:t>
            </a:fld>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21</a:t>
            </a:fld>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22</a:t>
            </a:fld>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23</a:t>
            </a:fld>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24</a:t>
            </a:fld>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18A8DD98-7322-4381-BBDC-374F040BA38A}"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DB537D7A-D259-403B-B861-517097D53EB9}" type="slidenum">
              <a:rPr/>
              <a:pPr>
                <a:defRPr/>
              </a:pPr>
              <a:t>‹Nº›</a:t>
            </a:fld>
            <a:endParaRPr dirty="0"/>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6DEA4E18-765B-4390-950A-4551FBAA0E52}"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4F63720C-3410-4445-8108-70149025062B}" type="slidenum">
              <a:rPr/>
              <a:pPr>
                <a:defRPr/>
              </a:pPr>
              <a:t>‹Nº›</a:t>
            </a:fld>
            <a:endParaRPr dirty="0"/>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168F57F2-39B0-4A05-A7FE-794A09D5EAB3}"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1606E84E-A8C2-4558-8277-2375EDA4754F}" type="slidenum">
              <a:rPr/>
              <a:pPr>
                <a:defRPr/>
              </a:pPr>
              <a:t>‹Nº›</a:t>
            </a:fld>
            <a:endParaRPr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8450DAD1-DE86-42AE-9C23-EE490BDE7285}"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CA1BE2DB-8E27-418C-B8E6-623869CBAF0D}" type="slidenum">
              <a:rPr/>
              <a:pPr>
                <a:defRPr/>
              </a:pPr>
              <a:t>‹Nº›</a:t>
            </a:fld>
            <a:endParaRPr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58A506E8-E1AC-419A-B980-7A7C8D7E63D8}" type="datetime1">
              <a:rPr/>
              <a:pPr>
                <a:defRPr/>
              </a:pPr>
              <a:t>10/8/2015</a:t>
            </a:fld>
            <a:endParaRPr dirty="0"/>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E6A315D7-1EF9-4BFD-BEBF-4E2386718C15}" type="slidenum">
              <a:rPr/>
              <a:pPr>
                <a:defRPr/>
              </a:pPr>
              <a:t>‹Nº›</a:t>
            </a:fld>
            <a:endParaRPr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2FF1F877-9510-40C5-9530-D610BCB7840A}" type="datetime1">
              <a:rPr/>
              <a:pPr>
                <a:defRPr/>
              </a:pPr>
              <a:t>10/8/2015</a:t>
            </a:fld>
            <a:endParaRPr dirty="0"/>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2DD2F4A3-FFA4-4A9C-8395-14C2F9A300D3}" type="slidenum">
              <a:rPr/>
              <a:pPr>
                <a:defRPr/>
              </a:pPr>
              <a:t>‹Nº›</a:t>
            </a:fld>
            <a:endParaRPr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B2DA9B28-7127-4154-8D90-52807DCE72A1}" type="datetime1">
              <a:rPr/>
              <a:pPr>
                <a:defRPr/>
              </a:pPr>
              <a:t>10/8/2015</a:t>
            </a:fld>
            <a:endParaRPr dirty="0"/>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CA6CCD56-D380-4D11-8B85-F05C2F81D53E}" type="slidenum">
              <a:rPr/>
              <a:pPr>
                <a:defRPr/>
              </a:pPr>
              <a:t>‹Nº›</a:t>
            </a:fld>
            <a:endParaRPr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EF69F38C-C89C-4399-9409-487D254A91FD}"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BF22A9BB-569E-4677-9827-F311647F7173}" type="slidenum">
              <a:rPr/>
              <a:pPr>
                <a:defRPr/>
              </a:pPr>
              <a:t>‹Nº›</a:t>
            </a:fld>
            <a:endParaRPr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dirty="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20DEDA63-D592-488C-A8FE-CE303BC1EC42}"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0C3B9ACC-0A3C-4B3F-9AF0-3A20853A38D0}" type="slidenum">
              <a:rPr/>
              <a:pPr>
                <a:defRPr/>
              </a:pPr>
              <a:t>‹Nº›</a:t>
            </a:fld>
            <a:endParaRPr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60903D24-5E6C-40F2-A989-5BD0478C6B8C}"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7053EB4E-CD10-4C02-9C28-1FC660AB3840}" type="slidenum">
              <a:rPr/>
              <a:pPr>
                <a:defRPr/>
              </a:pPr>
              <a:t>‹Nº›</a:t>
            </a:fld>
            <a:endParaRPr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4D1B3D3-30B9-4627-B096-BDFF63AE1C39}"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BF0CB039-AA18-484C-9F00-09B486F23A2D}" type="slidenum">
              <a:rPr/>
              <a:pPr>
                <a:defRPr/>
              </a:pPr>
              <a:t>‹Nº›</a:t>
            </a:fld>
            <a:endParaRPr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C6CDD609-21F3-4D82-9432-96B3D23041FE}" type="datetime1">
              <a:rPr/>
              <a:pPr>
                <a:defRPr/>
              </a:pPr>
              <a:t>10/8/2015</a:t>
            </a:fld>
            <a:endParaRPr dirty="0"/>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5529F329-470F-4ACD-895A-5BB75130FBF1}" type="slidenum">
              <a:rPr/>
              <a:pPr>
                <a:defRPr/>
              </a:pPr>
              <a:t>‹Nº›</a:t>
            </a:fld>
            <a:endParaRP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pPr eaLnBrk="1" hangingPunct="1"/>
            <a:r>
              <a:rPr dirty="0" smtClean="0">
                <a:latin typeface="Calibri" pitchFamily="34" charset="0"/>
              </a:rPr>
              <a:t> </a:t>
            </a:r>
          </a:p>
        </p:txBody>
      </p:sp>
      <p:sp>
        <p:nvSpPr>
          <p:cNvPr id="2051" name="Subtitle 2"/>
          <p:cNvSpPr txBox="1">
            <a:spLocks noGrp="1"/>
          </p:cNvSpPr>
          <p:nvPr>
            <p:ph type="subTitle" idx="1"/>
          </p:nvPr>
        </p:nvSpPr>
        <p:spPr>
          <a:xfrm>
            <a:off x="1371600" y="3886200"/>
            <a:ext cx="6400800" cy="1752600"/>
          </a:xfrm>
        </p:spPr>
        <p:txBody>
          <a:bodyPr/>
          <a:lstStyle/>
          <a:p>
            <a:pPr eaLnBrk="1" hangingPunct="1"/>
            <a:endParaRPr dirty="0"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4100" dirty="0">
                <a:solidFill>
                  <a:srgbClr val="000000"/>
                </a:solidFill>
                <a:latin typeface="Calibri" pitchFamily="34" charset="0"/>
              </a:rPr>
              <a:t>Parashat  </a:t>
            </a:r>
            <a:r>
              <a:rPr lang="es-CO" sz="4100" dirty="0" smtClean="0">
                <a:solidFill>
                  <a:srgbClr val="000000"/>
                </a:solidFill>
                <a:latin typeface="Calibri" pitchFamily="34" charset="0"/>
              </a:rPr>
              <a:t>Shemot </a:t>
            </a:r>
            <a:r>
              <a:rPr lang="es-CO" sz="4100" dirty="0" smtClean="0">
                <a:solidFill>
                  <a:srgbClr val="000000"/>
                </a:solidFill>
                <a:latin typeface="Calibri" pitchFamily="34" charset="0"/>
              </a:rPr>
              <a:t>Yitró</a:t>
            </a:r>
            <a:endParaRPr lang="es-CO" sz="4100" dirty="0" smtClean="0">
              <a:solidFill>
                <a:srgbClr val="000000"/>
              </a:solidFill>
              <a:latin typeface="Calibri" pitchFamily="34" charset="0"/>
            </a:endParaRPr>
          </a:p>
          <a:p>
            <a:pPr algn="ctr">
              <a:lnSpc>
                <a:spcPct val="90000"/>
              </a:lnSpc>
            </a:pPr>
            <a:r>
              <a:rPr lang="es-CO" sz="3200" dirty="0" smtClean="0">
                <a:solidFill>
                  <a:srgbClr val="000000"/>
                </a:solidFill>
                <a:latin typeface="Calibri" pitchFamily="34" charset="0"/>
              </a:rPr>
              <a:t>Guardar Shabat y Honrar a Padres</a:t>
            </a:r>
            <a:endParaRPr lang="es-CO" sz="3200" dirty="0" smtClean="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dirty="0">
                <a:solidFill>
                  <a:srgbClr val="000000"/>
                </a:solidFill>
                <a:latin typeface="Calibri" pitchFamily="34" charset="0"/>
              </a:rPr>
              <a:t>Por: Eliyahu BaYonah</a:t>
            </a:r>
          </a:p>
          <a:p>
            <a:pPr algn="ctr">
              <a:spcBef>
                <a:spcPts val="800"/>
              </a:spcBef>
            </a:pPr>
            <a:r>
              <a:rPr lang="es-CO" sz="3200" dirty="0">
                <a:solidFill>
                  <a:srgbClr val="000000"/>
                </a:solidFill>
                <a:latin typeface="Calibri" pitchFamily="34" charset="0"/>
              </a:rPr>
              <a:t>Director Shalom Haverim Org</a:t>
            </a:r>
          </a:p>
          <a:p>
            <a:pPr algn="ctr">
              <a:spcBef>
                <a:spcPts val="800"/>
              </a:spcBef>
            </a:pPr>
            <a:r>
              <a:rPr lang="es-CO" sz="3200" dirty="0">
                <a:solidFill>
                  <a:srgbClr val="000000"/>
                </a:solidFill>
                <a:latin typeface="Calibri" pitchFamily="34" charset="0"/>
              </a:rPr>
              <a:t>New York</a:t>
            </a:r>
            <a:endParaRPr lang="en-US" sz="3200" dirty="0">
              <a:solidFill>
                <a:srgbClr val="000000"/>
              </a:solidFill>
              <a:latin typeface="Calibri" pitchFamily="34" charset="0"/>
            </a:endParaRPr>
          </a:p>
          <a:p>
            <a:pPr algn="ctr">
              <a:spcBef>
                <a:spcPts val="800"/>
              </a:spcBef>
            </a:pPr>
            <a:endParaRPr lang="en-US" sz="3200" dirty="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dirty="0" smtClean="0"/>
              <a:t>Shemot </a:t>
            </a:r>
            <a:r>
              <a:rPr lang="es-CO" sz="2400" b="1" dirty="0" smtClean="0"/>
              <a:t>Yitró– </a:t>
            </a:r>
            <a:r>
              <a:rPr lang="es-ES" sz="2400" b="1" i="1" dirty="0" smtClean="0"/>
              <a:t>Éxodo - Capítulo 18:1 al 20:23</a:t>
            </a:r>
            <a:endParaRPr lang="es-CO" sz="2400" b="1" dirty="0" smtClean="0"/>
          </a:p>
          <a:p>
            <a:r>
              <a:rPr lang="es-CO" sz="2400" b="1" dirty="0" smtClean="0"/>
              <a:t> </a:t>
            </a:r>
            <a:r>
              <a:rPr lang="es-CO" sz="2400" b="1" dirty="0" smtClean="0"/>
              <a:t>RESÚMEN</a:t>
            </a:r>
          </a:p>
          <a:p>
            <a:r>
              <a:rPr lang="es-ES" sz="2400" dirty="0" smtClean="0"/>
              <a:t>Al </a:t>
            </a:r>
            <a:r>
              <a:rPr lang="es-ES" sz="2400" dirty="0" smtClean="0"/>
              <a:t>escuchar los milagros que Dios hizo para los Hijos de Israel, el suegro de Moshé, Itró, llegó al desierto, con la esposa de Moshé y sus hijos, para reunir a la familia otra vez. </a:t>
            </a:r>
            <a:endParaRPr lang="es-ES" sz="2400" dirty="0" smtClean="0"/>
          </a:p>
          <a:p>
            <a:r>
              <a:rPr lang="es-ES" sz="2400" dirty="0" smtClean="0"/>
              <a:t>Itró </a:t>
            </a:r>
            <a:r>
              <a:rPr lang="es-ES" sz="2400" dirty="0" smtClean="0"/>
              <a:t>está tan impresionado por lo que Moshé le cuenta sobre el éxodo de Egipto, que se convierte y se une al Pueblo Judío</a:t>
            </a:r>
            <a:r>
              <a:rPr lang="es-ES" sz="2400" dirty="0" smtClean="0"/>
              <a:t>.</a:t>
            </a:r>
          </a:p>
          <a:p>
            <a:r>
              <a:rPr lang="es-ES" sz="2400" dirty="0" smtClean="0"/>
              <a:t>Viendo </a:t>
            </a:r>
            <a:r>
              <a:rPr lang="es-ES" sz="2400" dirty="0" smtClean="0"/>
              <a:t>que la única autoridad judicial para la nación es Moshé, Itró sugiere que se elijan jueces subsidiados para solucionar los problemas pequeños, dejando a Moshé libre para atender los grandes temas. </a:t>
            </a:r>
            <a:endParaRPr lang="es-ES" sz="2400" dirty="0" smtClean="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ES" sz="2400" dirty="0" smtClean="0"/>
              <a:t>Moshé </a:t>
            </a:r>
            <a:r>
              <a:rPr lang="es-ES" sz="2400" dirty="0" smtClean="0"/>
              <a:t>acepta su consejo. Los Hijos de Israel llegan al Monte </a:t>
            </a:r>
            <a:r>
              <a:rPr lang="es-ES" sz="2400" dirty="0" smtClean="0"/>
              <a:t>Sinaí </a:t>
            </a:r>
            <a:r>
              <a:rPr lang="es-ES" sz="2400" dirty="0" smtClean="0"/>
              <a:t>donde se les ofrece la Torá. </a:t>
            </a:r>
            <a:endParaRPr lang="es-ES" sz="2400" dirty="0" smtClean="0"/>
          </a:p>
          <a:p>
            <a:r>
              <a:rPr lang="es-ES" sz="2400" dirty="0" smtClean="0"/>
              <a:t>Después </a:t>
            </a:r>
            <a:r>
              <a:rPr lang="es-ES" sz="2400" dirty="0" smtClean="0"/>
              <a:t>de que la aceptan, Dios le ordena a Moshé que le diga al pueblo que no se acerque a la montaña, y que se preparen tres días para recibir la Torá. </a:t>
            </a:r>
            <a:endParaRPr lang="es-ES" sz="2400" dirty="0" smtClean="0"/>
          </a:p>
          <a:p>
            <a:r>
              <a:rPr lang="es-ES" sz="2400" dirty="0" smtClean="0"/>
              <a:t>El </a:t>
            </a:r>
            <a:r>
              <a:rPr lang="es-ES" sz="2400" dirty="0" smtClean="0"/>
              <a:t>tercer día, en medio de truenos y relámpagos, la voz de Dios emana de la montaña, y El comienza a hablar al Pueblo Judío, dándoles los Diez Mandamientos:</a:t>
            </a:r>
          </a:p>
          <a:p>
            <a:r>
              <a:rPr lang="es-ES" sz="2400" dirty="0" smtClean="0"/>
              <a:t>Creer en Dios</a:t>
            </a:r>
          </a:p>
          <a:p>
            <a:r>
              <a:rPr lang="es-ES" sz="2400" dirty="0" smtClean="0"/>
              <a:t>No tener otros dioses</a:t>
            </a:r>
          </a:p>
          <a:p>
            <a:r>
              <a:rPr lang="es-ES" sz="2400" dirty="0" smtClean="0"/>
              <a:t>No usar el nombre de Dios en </a:t>
            </a:r>
            <a:r>
              <a:rPr lang="es-ES" sz="2400" dirty="0" smtClean="0"/>
              <a:t>vano</a:t>
            </a:r>
            <a:endParaRPr lang="es-ES" sz="2400" dirty="0" smtClean="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ES" sz="2200" dirty="0" smtClean="0"/>
              <a:t>Observar </a:t>
            </a:r>
            <a:r>
              <a:rPr lang="es-ES" sz="2200" dirty="0" smtClean="0"/>
              <a:t>el Shabat</a:t>
            </a:r>
          </a:p>
          <a:p>
            <a:r>
              <a:rPr lang="es-ES" sz="2200" dirty="0" smtClean="0"/>
              <a:t>Honrar a los padres</a:t>
            </a:r>
          </a:p>
          <a:p>
            <a:r>
              <a:rPr lang="es-ES" sz="2200" dirty="0" smtClean="0"/>
              <a:t>No matar</a:t>
            </a:r>
          </a:p>
          <a:p>
            <a:r>
              <a:rPr lang="es-ES" sz="2200" dirty="0" smtClean="0"/>
              <a:t>No cometer adulterio</a:t>
            </a:r>
          </a:p>
          <a:p>
            <a:r>
              <a:rPr lang="es-ES" sz="2200" dirty="0" smtClean="0"/>
              <a:t>No secuestrar</a:t>
            </a:r>
          </a:p>
          <a:p>
            <a:r>
              <a:rPr lang="es-ES" sz="2200" dirty="0" smtClean="0"/>
              <a:t>No atestiguar falsamente</a:t>
            </a:r>
          </a:p>
          <a:p>
            <a:r>
              <a:rPr lang="es-ES" sz="2200" dirty="0" smtClean="0"/>
              <a:t>No codiciar</a:t>
            </a:r>
          </a:p>
          <a:p>
            <a:r>
              <a:rPr lang="es-ES" sz="2200" dirty="0" smtClean="0"/>
              <a:t>Después de recibir los dos primeros mandamientos, el Pueblo Judío, abrumado por esta experiencia de lo Divino, pide que Moshé les transmita la palabra de Dios. Dios le ordena a Moshé que advierta al Pueblo Judío en cuanto a su responsabilidad de ser fieles a Aquél que les </a:t>
            </a:r>
            <a:r>
              <a:rPr lang="es-ES" sz="2200" dirty="0" smtClean="0"/>
              <a:t>habló</a:t>
            </a:r>
            <a:r>
              <a:rPr lang="es-CO" sz="2200" b="1" dirty="0" smtClean="0"/>
              <a:t>.</a:t>
            </a:r>
            <a:endParaRPr lang="es-ES" sz="2200" dirty="0" smtClean="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ES" sz="2400" b="1" dirty="0" smtClean="0"/>
              <a:t>Verso 18:12</a:t>
            </a:r>
            <a:r>
              <a:rPr lang="es-ES" sz="2400" dirty="0" smtClean="0"/>
              <a:t> Y tomó Yitró, suegro de Moisés, holocausto y sacrificios para Dios; y Aarón y todos los ancianos de Israel vinieron a comer pan con el suegro de </a:t>
            </a:r>
            <a:r>
              <a:rPr lang="es-ES" sz="2400" dirty="0" smtClean="0"/>
              <a:t>Moisés delante </a:t>
            </a:r>
            <a:r>
              <a:rPr lang="es-ES" sz="2400" dirty="0" smtClean="0"/>
              <a:t>de Dios. </a:t>
            </a:r>
            <a:endParaRPr lang="es-ES" sz="2400" dirty="0" smtClean="0"/>
          </a:p>
          <a:p>
            <a:r>
              <a:rPr lang="es-ES" sz="2400" dirty="0" smtClean="0"/>
              <a:t>  Aarón y todos los ancianos de Israel vinieron para comer con el suegro de Moisés delante de Dios. ¿Y dónde estaba Moisés, si fue él mismo quien los invitó a comer? ¿Por qué el versículo no le menciona?, pregunta el Midrash (Yalcut 270</a:t>
            </a:r>
            <a:r>
              <a:rPr lang="es-ES" sz="2400" dirty="0" smtClean="0"/>
              <a:t>).</a:t>
            </a:r>
          </a:p>
          <a:p>
            <a:r>
              <a:rPr lang="es-ES" sz="2400" dirty="0" smtClean="0"/>
              <a:t> </a:t>
            </a:r>
            <a:r>
              <a:rPr lang="es-ES" sz="2400" dirty="0" smtClean="0"/>
              <a:t>Y explica: Moisés estaba sirviendo a sus huéspedes, conforme hizo el patriarca Abraham con los ángeles (Génesis 23, 8). </a:t>
            </a:r>
            <a:endParaRPr lang="es-ES" sz="2400" dirty="0" smtClean="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ES" sz="2400" dirty="0" smtClean="0"/>
              <a:t>La </a:t>
            </a:r>
            <a:r>
              <a:rPr lang="es-ES" sz="2400" dirty="0" smtClean="0"/>
              <a:t>Toráh nos enseña con esto que todos los que comieron ante Moisés era como si estuviesen comiendo ante Dios</a:t>
            </a:r>
            <a:r>
              <a:rPr lang="es-ES" sz="2400" dirty="0" smtClean="0"/>
              <a:t>.</a:t>
            </a:r>
          </a:p>
          <a:p>
            <a:r>
              <a:rPr lang="es-ES" sz="2400" dirty="0" smtClean="0"/>
              <a:t> </a:t>
            </a:r>
            <a:r>
              <a:rPr lang="es-ES" sz="2400" dirty="0" smtClean="0"/>
              <a:t>Sentarse a la mesa de un sabio, tomar parte en la comida de un rabino, es lo mismo que sentarse a la mesa de Dios y gozar del esplendor divino. </a:t>
            </a:r>
            <a:endParaRPr lang="es-ES" sz="2400" dirty="0" smtClean="0"/>
          </a:p>
          <a:p>
            <a:r>
              <a:rPr lang="es-ES" sz="2400" dirty="0" smtClean="0"/>
              <a:t>Nuestros </a:t>
            </a:r>
            <a:r>
              <a:rPr lang="es-ES" sz="2400" dirty="0" smtClean="0"/>
              <a:t>sabios nos recomiendan huir de la sociedad de personas vanas y fútiles, </a:t>
            </a:r>
            <a:r>
              <a:rPr lang="es-ES" sz="2400" b="1" dirty="0" smtClean="0"/>
              <a:t>del am-</a:t>
            </a:r>
            <a:r>
              <a:rPr lang="es-ES" sz="2400" b="1" dirty="0" err="1" smtClean="0"/>
              <a:t>haáretz</a:t>
            </a:r>
            <a:r>
              <a:rPr lang="es-ES" sz="2400" b="1" dirty="0" smtClean="0"/>
              <a:t> </a:t>
            </a:r>
            <a:r>
              <a:rPr lang="es-ES" sz="2400" dirty="0" smtClean="0"/>
              <a:t>(ignorante), "porque todas sus mesas están llenas de cosas inmundas, pues Dios esta ausente" (Isaías 28, 8). </a:t>
            </a:r>
            <a:endParaRPr lang="es-ES" sz="2400" dirty="0" smtClean="0"/>
          </a:p>
          <a:p>
            <a:r>
              <a:rPr lang="es-ES" sz="2400" dirty="0" smtClean="0"/>
              <a:t>En </a:t>
            </a:r>
            <a:r>
              <a:rPr lang="es-ES" sz="2400" dirty="0" smtClean="0"/>
              <a:t>cuanto a comer en la mesa del </a:t>
            </a:r>
            <a:r>
              <a:rPr lang="es-ES" sz="2400" b="1" dirty="0" err="1" smtClean="0"/>
              <a:t>talmid</a:t>
            </a:r>
            <a:r>
              <a:rPr lang="es-ES" sz="2400" b="1" dirty="0" smtClean="0"/>
              <a:t> </a:t>
            </a:r>
            <a:r>
              <a:rPr lang="es-ES" sz="2400" b="1" dirty="0" err="1" smtClean="0"/>
              <a:t>jajam</a:t>
            </a:r>
            <a:r>
              <a:rPr lang="es-ES" sz="2400" dirty="0" smtClean="0"/>
              <a:t>(sabio), es como si se comiese en la mesa de Dios.</a:t>
            </a:r>
          </a:p>
          <a:p>
            <a:endParaRPr lang="es-CO" sz="2400" b="1" dirty="0" smtClean="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ES" sz="2400" b="1" dirty="0" smtClean="0"/>
              <a:t>Verso 19:1</a:t>
            </a:r>
            <a:r>
              <a:rPr lang="es-ES" sz="2400" dirty="0" smtClean="0"/>
              <a:t> </a:t>
            </a:r>
            <a:r>
              <a:rPr lang="es-ES" sz="2400" dirty="0" smtClean="0"/>
              <a:t> En</a:t>
            </a:r>
            <a:r>
              <a:rPr lang="es-ES" sz="2400" dirty="0" smtClean="0"/>
              <a:t> el tercer mes de la salida de los hijos de Israel de la tierra de Egipto, en ese mismo día llegaron al desierto de Sinaí. </a:t>
            </a:r>
            <a:endParaRPr lang="es-ES" sz="2400" dirty="0" smtClean="0"/>
          </a:p>
          <a:p>
            <a:r>
              <a:rPr lang="es-ES" sz="2400" dirty="0" smtClean="0"/>
              <a:t>  En el tercer mes después de la salida de los hijos de Israel de la tierra de Egipto, en ese mismo día llegaron al desierto de Sinaí. </a:t>
            </a:r>
            <a:endParaRPr lang="es-ES" sz="2400" dirty="0" smtClean="0"/>
          </a:p>
          <a:p>
            <a:r>
              <a:rPr lang="es-ES" sz="2400" dirty="0" smtClean="0"/>
              <a:t>Dios </a:t>
            </a:r>
            <a:r>
              <a:rPr lang="es-ES" sz="2400" dirty="0" smtClean="0"/>
              <a:t>no juzgó al pueblo de Israel apto para recibir la Toráh antes del tercer mes de su salida de Egipto, semejante a la mujer convertida al judaísmo, que necesita de un período mínimo de tres meses para adquirir el derecho de casarse con un israelita adepto a la Toráh. </a:t>
            </a:r>
            <a:endParaRPr lang="es-ES" sz="2400" dirty="0" smtClean="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ES" sz="2400" dirty="0" smtClean="0"/>
              <a:t>La </a:t>
            </a:r>
            <a:r>
              <a:rPr lang="es-ES" sz="2400" dirty="0" smtClean="0"/>
              <a:t>palabra </a:t>
            </a:r>
            <a:r>
              <a:rPr lang="es-ES" sz="2400" b="1" i="1" dirty="0" smtClean="0"/>
              <a:t>bajódesh</a:t>
            </a:r>
            <a:r>
              <a:rPr lang="es-ES" sz="2400" dirty="0" smtClean="0"/>
              <a:t> (en el mes), la divide el Midrash (Yalcut 271) en dos, transformándola en Ba-</a:t>
            </a:r>
            <a:r>
              <a:rPr lang="es-ES" sz="2400" dirty="0" err="1" smtClean="0"/>
              <a:t>jódesh</a:t>
            </a:r>
            <a:r>
              <a:rPr lang="es-ES" sz="2400" dirty="0" smtClean="0"/>
              <a:t> (llegó el mes), esto es, el mes verdadero, el mes solemne de la iniciación religiosa de los hebreos</a:t>
            </a:r>
            <a:r>
              <a:rPr lang="es-ES" sz="2400" dirty="0" smtClean="0"/>
              <a:t>.</a:t>
            </a:r>
          </a:p>
          <a:p>
            <a:r>
              <a:rPr lang="es-ES" sz="2400" dirty="0" smtClean="0"/>
              <a:t>Jódesh </a:t>
            </a:r>
            <a:r>
              <a:rPr lang="es-ES" sz="2400" dirty="0" smtClean="0"/>
              <a:t>deriva de la palabra </a:t>
            </a:r>
            <a:r>
              <a:rPr lang="es-ES" sz="2400" b="1" dirty="0" smtClean="0"/>
              <a:t>jadash</a:t>
            </a:r>
            <a:r>
              <a:rPr lang="es-ES" sz="2400" dirty="0" smtClean="0"/>
              <a:t>, </a:t>
            </a:r>
            <a:r>
              <a:rPr lang="es-ES" sz="2400" dirty="0" smtClean="0"/>
              <a:t>nuevo. </a:t>
            </a:r>
          </a:p>
          <a:p>
            <a:r>
              <a:rPr lang="es-ES" sz="2400" dirty="0" smtClean="0"/>
              <a:t>Israel </a:t>
            </a:r>
            <a:r>
              <a:rPr lang="es-ES" sz="2400" dirty="0" smtClean="0"/>
              <a:t>fue un pueblo nuevo, en todos los sentidos, después de recibir las leyes del Sinaí</a:t>
            </a:r>
            <a:r>
              <a:rPr lang="es-ES" sz="2400" dirty="0" smtClean="0"/>
              <a:t>.</a:t>
            </a:r>
          </a:p>
          <a:p>
            <a:r>
              <a:rPr lang="es-ES" sz="2400" dirty="0" smtClean="0"/>
              <a:t>Un Pueblo Nuevo que se estrenó en el Desierto.</a:t>
            </a:r>
            <a:endParaRPr lang="es-ES" sz="2400"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endParaRPr lang="es-ES" sz="2400" dirty="0"/>
          </a:p>
        </p:txBody>
      </p:sp>
      <p:pic>
        <p:nvPicPr>
          <p:cNvPr id="2055" name="Picture 7"/>
          <p:cNvPicPr>
            <a:picLocks noChangeAspect="1" noChangeArrowheads="1"/>
          </p:cNvPicPr>
          <p:nvPr/>
        </p:nvPicPr>
        <p:blipFill>
          <a:blip r:embed="rId4" cstate="print"/>
          <a:srcRect/>
          <a:stretch>
            <a:fillRect/>
          </a:stretch>
        </p:blipFill>
        <p:spPr bwMode="auto">
          <a:xfrm>
            <a:off x="2057400" y="1600200"/>
            <a:ext cx="5029200" cy="4797592"/>
          </a:xfrm>
          <a:prstGeom prst="rect">
            <a:avLst/>
          </a:prstGeom>
          <a:noFill/>
          <a:ln w="9525">
            <a:noFill/>
            <a:miter lim="800000"/>
            <a:headEnd/>
            <a:tailEnd/>
          </a:ln>
        </p:spPr>
      </p:pic>
      <p:sp>
        <p:nvSpPr>
          <p:cNvPr id="8" name="7 CuadroTexto"/>
          <p:cNvSpPr txBox="1"/>
          <p:nvPr/>
        </p:nvSpPr>
        <p:spPr>
          <a:xfrm>
            <a:off x="3505200" y="5791200"/>
            <a:ext cx="2133600" cy="369332"/>
          </a:xfrm>
          <a:prstGeom prst="rect">
            <a:avLst/>
          </a:prstGeom>
          <a:noFill/>
        </p:spPr>
        <p:txBody>
          <a:bodyPr wrap="square" rtlCol="0">
            <a:spAutoFit/>
          </a:bodyPr>
          <a:lstStyle/>
          <a:p>
            <a:r>
              <a:rPr lang="es-CO" dirty="0" smtClean="0">
                <a:effectLst>
                  <a:outerShdw blurRad="38100" dist="38100" dir="2700000" algn="tl">
                    <a:srgbClr val="000000">
                      <a:alpha val="43137"/>
                    </a:srgbClr>
                  </a:outerShdw>
                </a:effectLst>
              </a:rPr>
              <a:t>Aseret </a:t>
            </a:r>
            <a:r>
              <a:rPr lang="es-CO" dirty="0" err="1" smtClean="0">
                <a:effectLst>
                  <a:outerShdw blurRad="38100" dist="38100" dir="2700000" algn="tl">
                    <a:srgbClr val="000000">
                      <a:alpha val="43137"/>
                    </a:srgbClr>
                  </a:outerShdw>
                </a:effectLst>
              </a:rPr>
              <a:t>Hadibrot</a:t>
            </a:r>
            <a:endParaRPr lang="es-CO" dirty="0">
              <a:effectLst>
                <a:outerShdw blurRad="38100" dist="38100" dir="2700000" algn="tl">
                  <a:srgbClr val="000000">
                    <a:alpha val="43137"/>
                  </a:srgbClr>
                </a:outerShdw>
              </a:effectLst>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000" b="1" i="1" dirty="0" smtClean="0"/>
              <a:t>20:1 </a:t>
            </a:r>
            <a:r>
              <a:rPr lang="es-CO" sz="2000" b="1" i="1" dirty="0" err="1" smtClean="0"/>
              <a:t>Vayedaber</a:t>
            </a:r>
            <a:r>
              <a:rPr lang="es-CO" sz="2000" b="1" i="1" dirty="0" smtClean="0"/>
              <a:t> Elohim et </a:t>
            </a:r>
            <a:r>
              <a:rPr lang="es-CO" sz="2000" b="1" i="1" dirty="0" err="1" smtClean="0"/>
              <a:t>kol-hadevarim</a:t>
            </a:r>
            <a:r>
              <a:rPr lang="es-CO" sz="2000" b="1" i="1" dirty="0" smtClean="0"/>
              <a:t> </a:t>
            </a:r>
            <a:r>
              <a:rPr lang="es-CO" sz="2000" b="1" i="1" dirty="0" err="1" smtClean="0"/>
              <a:t>ha'eleh</a:t>
            </a:r>
            <a:r>
              <a:rPr lang="es-CO" sz="2000" b="1" i="1" dirty="0" smtClean="0"/>
              <a:t> </a:t>
            </a:r>
            <a:r>
              <a:rPr lang="es-CO" sz="2000" b="1" i="1" dirty="0" err="1" smtClean="0"/>
              <a:t>lemor</a:t>
            </a:r>
            <a:r>
              <a:rPr lang="es-CO" sz="2000" b="1" i="1" dirty="0" smtClean="0"/>
              <a:t>. </a:t>
            </a:r>
          </a:p>
          <a:p>
            <a:r>
              <a:rPr lang="es-CO" sz="2000" dirty="0" smtClean="0"/>
              <a:t>Y habló Dios todas estas palabras, diciendo: </a:t>
            </a:r>
          </a:p>
          <a:p>
            <a:r>
              <a:rPr lang="es-CO" sz="2000" b="1" i="1" dirty="0" smtClean="0">
                <a:solidFill>
                  <a:srgbClr val="FF0000"/>
                </a:solidFill>
              </a:rPr>
              <a:t>1º.</a:t>
            </a:r>
            <a:r>
              <a:rPr lang="es-CO" sz="2000" b="1" i="1" dirty="0" smtClean="0"/>
              <a:t>  20:2  </a:t>
            </a:r>
            <a:r>
              <a:rPr lang="es-CO" sz="2000" b="1" i="1" dirty="0" err="1" smtClean="0"/>
              <a:t>Anoji</a:t>
            </a:r>
            <a:r>
              <a:rPr lang="es-CO" sz="2000" b="1" i="1" dirty="0" smtClean="0"/>
              <a:t> Adonay </a:t>
            </a:r>
            <a:r>
              <a:rPr lang="es-CO" sz="2000" b="1" i="1" dirty="0" err="1" smtClean="0"/>
              <a:t>Eloheyja</a:t>
            </a:r>
            <a:r>
              <a:rPr lang="es-CO" sz="2000" b="1" i="1" dirty="0" smtClean="0"/>
              <a:t> asher </a:t>
            </a:r>
            <a:r>
              <a:rPr lang="es-CO" sz="2000" b="1" i="1" dirty="0" err="1" smtClean="0"/>
              <a:t>jotsetija</a:t>
            </a:r>
            <a:r>
              <a:rPr lang="es-CO" sz="2000" b="1" i="1" dirty="0" smtClean="0"/>
              <a:t> </a:t>
            </a:r>
            <a:r>
              <a:rPr lang="es-CO" sz="2000" b="1" i="1" dirty="0" err="1" smtClean="0"/>
              <a:t>me'erets</a:t>
            </a:r>
            <a:r>
              <a:rPr lang="es-CO" sz="2000" b="1" i="1" dirty="0" smtClean="0"/>
              <a:t> </a:t>
            </a:r>
            <a:r>
              <a:rPr lang="es-CO" sz="2000" b="1" i="1" dirty="0" err="1" smtClean="0"/>
              <a:t>Mitsrayim</a:t>
            </a:r>
            <a:r>
              <a:rPr lang="es-CO" sz="2000" b="1" i="1" dirty="0" smtClean="0"/>
              <a:t> </a:t>
            </a:r>
            <a:r>
              <a:rPr lang="es-CO" sz="2000" b="1" i="1" dirty="0" err="1" smtClean="0"/>
              <a:t>mibeyt</a:t>
            </a:r>
            <a:r>
              <a:rPr lang="es-CO" sz="2000" b="1" i="1" dirty="0" smtClean="0"/>
              <a:t> </a:t>
            </a:r>
            <a:r>
              <a:rPr lang="es-CO" sz="2000" b="1" i="1" dirty="0" err="1" smtClean="0"/>
              <a:t>avadim</a:t>
            </a:r>
            <a:r>
              <a:rPr lang="es-CO" sz="2000" b="1" i="1" dirty="0" smtClean="0"/>
              <a:t>. </a:t>
            </a:r>
          </a:p>
          <a:p>
            <a:r>
              <a:rPr lang="es-CO" sz="2000" dirty="0" smtClean="0"/>
              <a:t>Yo soy el Eterno, tu Dios, que te sacó de la tierra de Egipto, de la casa de servidumbre. </a:t>
            </a:r>
          </a:p>
          <a:p>
            <a:r>
              <a:rPr lang="es-CO" sz="2000" b="1" i="1" dirty="0" smtClean="0">
                <a:solidFill>
                  <a:srgbClr val="FF0000"/>
                </a:solidFill>
              </a:rPr>
              <a:t>2º.</a:t>
            </a:r>
            <a:r>
              <a:rPr lang="es-CO" sz="2000" b="1" i="1" dirty="0" smtClean="0"/>
              <a:t>  20:3  Lo </a:t>
            </a:r>
            <a:r>
              <a:rPr lang="es-CO" sz="2000" b="1" i="1" dirty="0" err="1" smtClean="0"/>
              <a:t>yihyeh</a:t>
            </a:r>
            <a:r>
              <a:rPr lang="es-CO" sz="2000" b="1" i="1" dirty="0" smtClean="0"/>
              <a:t> leja elohim </a:t>
            </a:r>
            <a:r>
              <a:rPr lang="es-CO" sz="2000" b="1" i="1" dirty="0" err="1" smtClean="0"/>
              <a:t>akerim</a:t>
            </a:r>
            <a:r>
              <a:rPr lang="es-CO" sz="2000" b="1" i="1" dirty="0" smtClean="0"/>
              <a:t> al-</a:t>
            </a:r>
            <a:r>
              <a:rPr lang="es-CO" sz="2000" b="1" i="1" dirty="0" err="1" smtClean="0"/>
              <a:t>panay</a:t>
            </a:r>
            <a:r>
              <a:rPr lang="es-CO" sz="2000" b="1" i="1" dirty="0" smtClean="0"/>
              <a:t>. </a:t>
            </a:r>
          </a:p>
          <a:p>
            <a:r>
              <a:rPr lang="es-CO" sz="2000" dirty="0" smtClean="0"/>
              <a:t>No tendrás otros dioses ante mi faz.</a:t>
            </a:r>
          </a:p>
          <a:p>
            <a:r>
              <a:rPr lang="es-CO" sz="2000" b="1" i="1" dirty="0" smtClean="0">
                <a:solidFill>
                  <a:srgbClr val="FF0000"/>
                </a:solidFill>
              </a:rPr>
              <a:t>3º.</a:t>
            </a:r>
            <a:r>
              <a:rPr lang="es-CO" sz="2000" b="1" i="1" dirty="0" smtClean="0"/>
              <a:t>  20:7  Lo </a:t>
            </a:r>
            <a:r>
              <a:rPr lang="es-CO" sz="2000" b="1" i="1" dirty="0" err="1" smtClean="0"/>
              <a:t>tisa</a:t>
            </a:r>
            <a:r>
              <a:rPr lang="es-CO" sz="2000" b="1" i="1" dirty="0" smtClean="0"/>
              <a:t> et-shem-Adonay </a:t>
            </a:r>
            <a:r>
              <a:rPr lang="es-CO" sz="2000" b="1" i="1" dirty="0" err="1" smtClean="0"/>
              <a:t>Eloheyja</a:t>
            </a:r>
            <a:r>
              <a:rPr lang="es-CO" sz="2000" b="1" i="1" dirty="0" smtClean="0"/>
              <a:t> </a:t>
            </a:r>
            <a:r>
              <a:rPr lang="es-CO" sz="2000" b="1" i="1" dirty="0" err="1" smtClean="0"/>
              <a:t>lashav</a:t>
            </a:r>
            <a:r>
              <a:rPr lang="es-CO" sz="2000" b="1" i="1" dirty="0" smtClean="0"/>
              <a:t> ki lo </a:t>
            </a:r>
            <a:r>
              <a:rPr lang="es-CO" sz="2000" b="1" i="1" dirty="0" err="1" smtClean="0"/>
              <a:t>yenakeh</a:t>
            </a:r>
            <a:r>
              <a:rPr lang="es-CO" sz="2000" b="1" i="1" dirty="0" smtClean="0"/>
              <a:t> Adonay et asher-</a:t>
            </a:r>
            <a:r>
              <a:rPr lang="es-CO" sz="2000" b="1" i="1" dirty="0" err="1" smtClean="0"/>
              <a:t>yisa</a:t>
            </a:r>
            <a:r>
              <a:rPr lang="es-CO" sz="2000" b="1" i="1" dirty="0" smtClean="0"/>
              <a:t> et-</a:t>
            </a:r>
            <a:r>
              <a:rPr lang="es-CO" sz="2000" b="1" i="1" dirty="0" err="1" smtClean="0"/>
              <a:t>shmo</a:t>
            </a:r>
            <a:r>
              <a:rPr lang="es-CO" sz="2000" b="1" i="1" dirty="0" smtClean="0"/>
              <a:t> </a:t>
            </a:r>
            <a:r>
              <a:rPr lang="es-CO" sz="2000" b="1" i="1" dirty="0" err="1" smtClean="0"/>
              <a:t>lashav</a:t>
            </a:r>
            <a:r>
              <a:rPr lang="es-CO" sz="2000" b="1" i="1" dirty="0" smtClean="0"/>
              <a:t>. </a:t>
            </a:r>
          </a:p>
          <a:p>
            <a:r>
              <a:rPr lang="es-CO" sz="2000" dirty="0" smtClean="0"/>
              <a:t>No pronunciarás el nombre del Eterno, tu Dios, en vano, porque el Eterno no tendrá por inocente al que pronuncie su nombre en vano.</a:t>
            </a:r>
            <a:endParaRPr lang="es-CO" sz="2000" dirty="0" smtClean="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i="1" dirty="0" smtClean="0">
                <a:solidFill>
                  <a:srgbClr val="FF0000"/>
                </a:solidFill>
              </a:rPr>
              <a:t>4º.</a:t>
            </a:r>
            <a:r>
              <a:rPr lang="es-CO" sz="2400" b="1" i="1" dirty="0" smtClean="0"/>
              <a:t>  20:8  </a:t>
            </a:r>
            <a:r>
              <a:rPr lang="es-CO" sz="2400" b="1" i="1" dirty="0" err="1" smtClean="0"/>
              <a:t>Zakor</a:t>
            </a:r>
            <a:r>
              <a:rPr lang="es-CO" sz="2400" b="1" i="1" dirty="0" smtClean="0"/>
              <a:t> et-</a:t>
            </a:r>
            <a:r>
              <a:rPr lang="es-CO" sz="2400" b="1" i="1" dirty="0" err="1" smtClean="0"/>
              <a:t>yom</a:t>
            </a:r>
            <a:r>
              <a:rPr lang="es-CO" sz="2400" b="1" i="1" dirty="0" smtClean="0"/>
              <a:t> </a:t>
            </a:r>
            <a:r>
              <a:rPr lang="es-CO" sz="2400" b="1" i="1" dirty="0" err="1" smtClean="0"/>
              <a:t>haShabat</a:t>
            </a:r>
            <a:r>
              <a:rPr lang="es-CO" sz="2400" b="1" i="1" dirty="0" smtClean="0"/>
              <a:t> </a:t>
            </a:r>
            <a:r>
              <a:rPr lang="es-CO" sz="2400" b="1" i="1" dirty="0" err="1" smtClean="0"/>
              <a:t>lekadsho</a:t>
            </a:r>
            <a:r>
              <a:rPr lang="es-CO" sz="2400" b="1" i="1" dirty="0" smtClean="0"/>
              <a:t>. </a:t>
            </a:r>
          </a:p>
          <a:p>
            <a:r>
              <a:rPr lang="es-CO" sz="2400" dirty="0" smtClean="0"/>
              <a:t>Acuérdate del día del sábado para santificarlo.</a:t>
            </a:r>
          </a:p>
          <a:p>
            <a:r>
              <a:rPr lang="es-CO" sz="2400" b="1" i="1" dirty="0" smtClean="0">
                <a:solidFill>
                  <a:srgbClr val="FF0000"/>
                </a:solidFill>
              </a:rPr>
              <a:t>5º.  </a:t>
            </a:r>
            <a:r>
              <a:rPr lang="es-CO" sz="2400" b="1" i="1" dirty="0" smtClean="0"/>
              <a:t>20:12  </a:t>
            </a:r>
            <a:r>
              <a:rPr lang="es-CO" sz="2400" b="1" i="1" dirty="0" err="1" smtClean="0"/>
              <a:t>Kaved</a:t>
            </a:r>
            <a:r>
              <a:rPr lang="es-CO" sz="2400" b="1" i="1" dirty="0" smtClean="0"/>
              <a:t> et-</a:t>
            </a:r>
            <a:r>
              <a:rPr lang="es-CO" sz="2400" b="1" i="1" dirty="0" err="1" smtClean="0"/>
              <a:t>avija</a:t>
            </a:r>
            <a:r>
              <a:rPr lang="es-CO" sz="2400" b="1" i="1" dirty="0" smtClean="0"/>
              <a:t> ve'et-</a:t>
            </a:r>
            <a:r>
              <a:rPr lang="es-CO" sz="2400" b="1" i="1" dirty="0" err="1" smtClean="0"/>
              <a:t>imeja</a:t>
            </a:r>
            <a:r>
              <a:rPr lang="es-CO" sz="2400" b="1" i="1" dirty="0" smtClean="0"/>
              <a:t> </a:t>
            </a:r>
            <a:r>
              <a:rPr lang="es-CO" sz="2400" b="1" i="1" dirty="0" err="1" smtClean="0"/>
              <a:t>lema'an</a:t>
            </a:r>
            <a:r>
              <a:rPr lang="es-CO" sz="2400" b="1" i="1" dirty="0" smtClean="0"/>
              <a:t> </a:t>
            </a:r>
            <a:r>
              <a:rPr lang="es-CO" sz="2400" b="1" i="1" dirty="0" err="1" smtClean="0"/>
              <a:t>ya'arijun</a:t>
            </a:r>
            <a:r>
              <a:rPr lang="es-CO" sz="2400" b="1" i="1" dirty="0" smtClean="0"/>
              <a:t> </a:t>
            </a:r>
            <a:r>
              <a:rPr lang="es-CO" sz="2400" b="1" i="1" dirty="0" err="1" smtClean="0"/>
              <a:t>yameyja</a:t>
            </a:r>
            <a:r>
              <a:rPr lang="es-CO" sz="2400" b="1" i="1" dirty="0" smtClean="0"/>
              <a:t> al </a:t>
            </a:r>
            <a:r>
              <a:rPr lang="es-CO" sz="2400" b="1" i="1" dirty="0" err="1" smtClean="0"/>
              <a:t>ha'adamah</a:t>
            </a:r>
            <a:r>
              <a:rPr lang="es-CO" sz="2400" b="1" i="1" dirty="0" smtClean="0"/>
              <a:t> asher-Adonay </a:t>
            </a:r>
            <a:r>
              <a:rPr lang="es-CO" sz="2400" b="1" i="1" dirty="0" err="1" smtClean="0"/>
              <a:t>Eloheyja</a:t>
            </a:r>
            <a:r>
              <a:rPr lang="es-CO" sz="2400" b="1" i="1" dirty="0" smtClean="0"/>
              <a:t> noten </a:t>
            </a:r>
            <a:r>
              <a:rPr lang="es-CO" sz="2400" b="1" i="1" dirty="0" err="1" smtClean="0"/>
              <a:t>laj</a:t>
            </a:r>
            <a:r>
              <a:rPr lang="es-CO" sz="2400" b="1" i="1" dirty="0" smtClean="0"/>
              <a:t>. </a:t>
            </a:r>
          </a:p>
          <a:p>
            <a:r>
              <a:rPr lang="es-CO" sz="2400" dirty="0" smtClean="0"/>
              <a:t>Honra a tu padre y a tu madre, para que se prolonguen tus días sobre la tierra, que el Eterno tu Dios te da</a:t>
            </a:r>
            <a:r>
              <a:rPr lang="en-US" sz="2400" dirty="0" smtClean="0"/>
              <a:t>.</a:t>
            </a:r>
          </a:p>
          <a:p>
            <a:endParaRPr lang="en-US" sz="2400" dirty="0" smtClean="0"/>
          </a:p>
          <a:p>
            <a:endParaRPr lang="es-CO" sz="2400" dirty="0" smtClean="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ES" sz="2400" b="1" dirty="0" smtClean="0">
                <a:solidFill>
                  <a:srgbClr val="FF0000"/>
                </a:solidFill>
              </a:rPr>
              <a:t>6º.</a:t>
            </a:r>
            <a:r>
              <a:rPr lang="es-ES" sz="2400" b="1" dirty="0" smtClean="0"/>
              <a:t> 20:13</a:t>
            </a:r>
            <a:r>
              <a:rPr lang="es-ES" sz="2400" dirty="0" smtClean="0"/>
              <a:t>  Lo </a:t>
            </a:r>
            <a:r>
              <a:rPr lang="es-ES" sz="2400" dirty="0" err="1" smtClean="0"/>
              <a:t>tirtsaj</a:t>
            </a:r>
            <a:r>
              <a:rPr lang="es-ES" sz="2400" dirty="0" smtClean="0"/>
              <a:t>. </a:t>
            </a:r>
            <a:r>
              <a:rPr lang="es-ES" sz="2400" dirty="0" smtClean="0"/>
              <a:t>- No </a:t>
            </a:r>
            <a:r>
              <a:rPr lang="es-ES" sz="2400" dirty="0" smtClean="0"/>
              <a:t>matarás</a:t>
            </a:r>
            <a:endParaRPr lang="es-ES" sz="2400" dirty="0" smtClean="0"/>
          </a:p>
          <a:p>
            <a:r>
              <a:rPr lang="es-ES" sz="2400" b="1" dirty="0" smtClean="0">
                <a:solidFill>
                  <a:srgbClr val="FF0000"/>
                </a:solidFill>
              </a:rPr>
              <a:t>7º.</a:t>
            </a:r>
            <a:r>
              <a:rPr lang="es-ES" sz="2400" dirty="0" smtClean="0"/>
              <a:t> Lo </a:t>
            </a:r>
            <a:r>
              <a:rPr lang="es-ES" sz="2400" dirty="0" err="1" smtClean="0"/>
              <a:t>tin'af</a:t>
            </a:r>
            <a:r>
              <a:rPr lang="es-ES" sz="2400" dirty="0" smtClean="0"/>
              <a:t>. </a:t>
            </a:r>
            <a:r>
              <a:rPr lang="es-ES" sz="2400" dirty="0" smtClean="0"/>
              <a:t>- No </a:t>
            </a:r>
            <a:r>
              <a:rPr lang="es-ES" sz="2400" dirty="0" smtClean="0"/>
              <a:t>cometerás adulterio. </a:t>
            </a:r>
            <a:endParaRPr lang="es-ES" sz="2400" dirty="0" smtClean="0"/>
          </a:p>
          <a:p>
            <a:r>
              <a:rPr lang="es-ES" sz="2400" b="1" dirty="0" smtClean="0">
                <a:solidFill>
                  <a:srgbClr val="FF0000"/>
                </a:solidFill>
              </a:rPr>
              <a:t>8º.</a:t>
            </a:r>
            <a:r>
              <a:rPr lang="es-ES" sz="2400" dirty="0" smtClean="0"/>
              <a:t> Lo </a:t>
            </a:r>
            <a:r>
              <a:rPr lang="es-ES" sz="2400" dirty="0" err="1" smtClean="0"/>
              <a:t>tignov</a:t>
            </a:r>
            <a:r>
              <a:rPr lang="es-ES" sz="2400" dirty="0" smtClean="0"/>
              <a:t>. </a:t>
            </a:r>
            <a:r>
              <a:rPr lang="es-ES" sz="2400" dirty="0" smtClean="0"/>
              <a:t>- No </a:t>
            </a:r>
            <a:r>
              <a:rPr lang="es-ES" sz="2400" dirty="0" smtClean="0"/>
              <a:t>hurtarás. </a:t>
            </a:r>
            <a:endParaRPr lang="es-ES" sz="2400" dirty="0" smtClean="0"/>
          </a:p>
          <a:p>
            <a:r>
              <a:rPr lang="es-ES" sz="2400" b="1" dirty="0" smtClean="0">
                <a:solidFill>
                  <a:srgbClr val="FF0000"/>
                </a:solidFill>
              </a:rPr>
              <a:t>9º.</a:t>
            </a:r>
            <a:r>
              <a:rPr lang="es-ES" sz="2400" dirty="0" smtClean="0"/>
              <a:t> Lo-</a:t>
            </a:r>
            <a:r>
              <a:rPr lang="es-ES" sz="2400" dirty="0" err="1" smtClean="0"/>
              <a:t>ta'aneh</a:t>
            </a:r>
            <a:r>
              <a:rPr lang="es-ES" sz="2400" dirty="0" smtClean="0"/>
              <a:t> </a:t>
            </a:r>
            <a:r>
              <a:rPr lang="es-ES" sz="2400" dirty="0" err="1" smtClean="0"/>
              <a:t>vere'aja</a:t>
            </a:r>
            <a:r>
              <a:rPr lang="es-ES" sz="2400" dirty="0" smtClean="0"/>
              <a:t> </a:t>
            </a:r>
            <a:r>
              <a:rPr lang="es-ES" sz="2400" dirty="0" err="1" smtClean="0"/>
              <a:t>ed</a:t>
            </a:r>
            <a:r>
              <a:rPr lang="es-ES" sz="2400" dirty="0" smtClean="0"/>
              <a:t> </a:t>
            </a:r>
            <a:r>
              <a:rPr lang="es-ES" sz="2400" dirty="0" err="1" smtClean="0"/>
              <a:t>shaker</a:t>
            </a:r>
            <a:r>
              <a:rPr lang="es-ES" sz="2400" dirty="0" smtClean="0"/>
              <a:t>. </a:t>
            </a:r>
            <a:r>
              <a:rPr lang="es-ES" sz="2400" dirty="0" smtClean="0"/>
              <a:t>- No </a:t>
            </a:r>
            <a:r>
              <a:rPr lang="es-ES" sz="2400" dirty="0" smtClean="0"/>
              <a:t>hablarás contra tu prójimo falso testimonio. </a:t>
            </a:r>
          </a:p>
          <a:p>
            <a:r>
              <a:rPr lang="es-ES" sz="2400" b="1" dirty="0" smtClean="0">
                <a:solidFill>
                  <a:srgbClr val="FF0000"/>
                </a:solidFill>
              </a:rPr>
              <a:t>10º.</a:t>
            </a:r>
            <a:r>
              <a:rPr lang="es-ES" sz="2400" b="1" dirty="0" smtClean="0"/>
              <a:t> 20:14</a:t>
            </a:r>
            <a:r>
              <a:rPr lang="es-ES" sz="2400" dirty="0" smtClean="0"/>
              <a:t> </a:t>
            </a:r>
            <a:r>
              <a:rPr lang="es-ES" sz="2400" dirty="0" smtClean="0"/>
              <a:t>Lo </a:t>
            </a:r>
            <a:r>
              <a:rPr lang="es-ES" sz="2400" dirty="0" err="1" smtClean="0"/>
              <a:t>tajmod</a:t>
            </a:r>
            <a:r>
              <a:rPr lang="es-ES" sz="2400" dirty="0" smtClean="0"/>
              <a:t> </a:t>
            </a:r>
            <a:r>
              <a:rPr lang="es-ES" sz="2400" dirty="0" err="1" smtClean="0"/>
              <a:t>beyt</a:t>
            </a:r>
            <a:r>
              <a:rPr lang="es-ES" sz="2400" dirty="0" smtClean="0"/>
              <a:t> </a:t>
            </a:r>
            <a:r>
              <a:rPr lang="es-ES" sz="2400" dirty="0" err="1" smtClean="0"/>
              <a:t>re'eja</a:t>
            </a:r>
            <a:r>
              <a:rPr lang="es-ES" sz="2400" dirty="0" smtClean="0"/>
              <a:t>. Lo </a:t>
            </a:r>
            <a:r>
              <a:rPr lang="es-ES" sz="2400" dirty="0" err="1" smtClean="0"/>
              <a:t>tajmod</a:t>
            </a:r>
            <a:r>
              <a:rPr lang="es-ES" sz="2400" dirty="0" smtClean="0"/>
              <a:t> </a:t>
            </a:r>
            <a:r>
              <a:rPr lang="es-ES" sz="2400" dirty="0" err="1" smtClean="0"/>
              <a:t>eshet</a:t>
            </a:r>
            <a:r>
              <a:rPr lang="es-ES" sz="2400" dirty="0" smtClean="0"/>
              <a:t> </a:t>
            </a:r>
            <a:r>
              <a:rPr lang="es-ES" sz="2400" dirty="0" err="1" smtClean="0"/>
              <a:t>re'eja</a:t>
            </a:r>
            <a:r>
              <a:rPr lang="es-ES" sz="2400" dirty="0" smtClean="0"/>
              <a:t> </a:t>
            </a:r>
            <a:r>
              <a:rPr lang="es-ES" sz="2400" dirty="0" err="1" smtClean="0"/>
              <a:t>ve'avdo</a:t>
            </a:r>
            <a:r>
              <a:rPr lang="es-ES" sz="2400" dirty="0" smtClean="0"/>
              <a:t> </a:t>
            </a:r>
            <a:r>
              <a:rPr lang="es-ES" sz="2400" dirty="0" err="1" smtClean="0"/>
              <a:t>va'amato</a:t>
            </a:r>
            <a:r>
              <a:rPr lang="es-ES" sz="2400" dirty="0" smtClean="0"/>
              <a:t> </a:t>
            </a:r>
            <a:r>
              <a:rPr lang="es-ES" sz="2400" dirty="0" err="1" smtClean="0"/>
              <a:t>veshoro</a:t>
            </a:r>
            <a:r>
              <a:rPr lang="es-ES" sz="2400" dirty="0" smtClean="0"/>
              <a:t> </a:t>
            </a:r>
            <a:r>
              <a:rPr lang="es-ES" sz="2400" dirty="0" err="1" smtClean="0"/>
              <a:t>vajamoro</a:t>
            </a:r>
            <a:r>
              <a:rPr lang="es-ES" sz="2400" dirty="0" smtClean="0"/>
              <a:t> </a:t>
            </a:r>
            <a:r>
              <a:rPr lang="es-ES" sz="2400" dirty="0" err="1" smtClean="0"/>
              <a:t>vekol</a:t>
            </a:r>
            <a:r>
              <a:rPr lang="es-ES" sz="2400" dirty="0" smtClean="0"/>
              <a:t> asher </a:t>
            </a:r>
            <a:r>
              <a:rPr lang="es-ES" sz="2400" dirty="0" err="1" smtClean="0"/>
              <a:t>lere'eja</a:t>
            </a:r>
            <a:r>
              <a:rPr lang="es-ES" sz="2400" dirty="0" smtClean="0"/>
              <a:t>. </a:t>
            </a:r>
            <a:endParaRPr lang="es-ES" sz="2400" dirty="0" smtClean="0"/>
          </a:p>
          <a:p>
            <a:r>
              <a:rPr lang="es-ES" sz="2400" dirty="0" smtClean="0"/>
              <a:t>No </a:t>
            </a:r>
            <a:r>
              <a:rPr lang="es-ES" sz="2400" dirty="0" smtClean="0"/>
              <a:t>codiciarás la casa de tu prójimo, no codiciarás la mujer de tu prójimo, ni su siervo, ni su sierva, ni su buey, ni su asno, ni cosa alguna que sea de tu prójimo</a:t>
            </a:r>
            <a:r>
              <a:rPr lang="es-ES" sz="2400" dirty="0" smtClean="0"/>
              <a:t>.</a:t>
            </a:r>
            <a:endParaRPr lang="es-CO" sz="2400" dirty="0" smtClean="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4724400" y="2057400"/>
            <a:ext cx="4114800" cy="4800600"/>
          </a:xfrm>
        </p:spPr>
        <p:txBody>
          <a:bodyPr/>
          <a:lstStyle/>
          <a:p>
            <a:pPr algn="r"/>
            <a:r>
              <a:rPr lang="es-ES" dirty="0" err="1" smtClean="0"/>
              <a:t>Anojí</a:t>
            </a:r>
            <a:r>
              <a:rPr lang="es-ES" dirty="0" smtClean="0"/>
              <a:t> Hashem</a:t>
            </a:r>
          </a:p>
          <a:p>
            <a:pPr algn="r"/>
            <a:r>
              <a:rPr lang="es-ES" dirty="0" smtClean="0"/>
              <a:t>Lo </a:t>
            </a:r>
            <a:r>
              <a:rPr lang="es-ES" dirty="0" err="1" smtClean="0"/>
              <a:t>Yihyéh</a:t>
            </a:r>
            <a:endParaRPr lang="es-ES" dirty="0" smtClean="0"/>
          </a:p>
          <a:p>
            <a:pPr algn="r"/>
            <a:r>
              <a:rPr lang="es-ES" dirty="0" smtClean="0"/>
              <a:t>Lo </a:t>
            </a:r>
            <a:r>
              <a:rPr lang="es-ES" dirty="0" err="1" smtClean="0"/>
              <a:t>Taseh</a:t>
            </a:r>
            <a:endParaRPr lang="es-ES" dirty="0" smtClean="0"/>
          </a:p>
          <a:p>
            <a:pPr algn="r"/>
            <a:r>
              <a:rPr lang="es-ES" dirty="0" err="1" smtClean="0"/>
              <a:t>Zakor</a:t>
            </a:r>
            <a:r>
              <a:rPr lang="es-ES" dirty="0" smtClean="0"/>
              <a:t> et</a:t>
            </a:r>
          </a:p>
          <a:p>
            <a:pPr algn="r"/>
            <a:r>
              <a:rPr lang="es-ES" dirty="0" err="1" smtClean="0"/>
              <a:t>Kabed</a:t>
            </a:r>
            <a:r>
              <a:rPr lang="es-ES" dirty="0" smtClean="0"/>
              <a:t> et </a:t>
            </a:r>
            <a:endParaRPr lang="es-ES" dirty="0"/>
          </a:p>
        </p:txBody>
      </p:sp>
      <p:pic>
        <p:nvPicPr>
          <p:cNvPr id="52226" name="Picture 2"/>
          <p:cNvPicPr>
            <a:picLocks noChangeAspect="1" noChangeArrowheads="1"/>
          </p:cNvPicPr>
          <p:nvPr/>
        </p:nvPicPr>
        <p:blipFill>
          <a:blip r:embed="rId4" cstate="print"/>
          <a:srcRect/>
          <a:stretch>
            <a:fillRect/>
          </a:stretch>
        </p:blipFill>
        <p:spPr bwMode="auto">
          <a:xfrm>
            <a:off x="4495800" y="2009775"/>
            <a:ext cx="1952625" cy="3324225"/>
          </a:xfrm>
          <a:prstGeom prst="rect">
            <a:avLst/>
          </a:prstGeom>
          <a:noFill/>
          <a:ln w="9525">
            <a:noFill/>
            <a:miter lim="800000"/>
            <a:headEnd/>
            <a:tailEnd/>
          </a:ln>
        </p:spPr>
      </p:pic>
      <p:sp>
        <p:nvSpPr>
          <p:cNvPr id="10" name="Content Placeholder 2"/>
          <p:cNvSpPr txBox="1">
            <a:spLocks/>
          </p:cNvSpPr>
          <p:nvPr/>
        </p:nvSpPr>
        <p:spPr bwMode="auto">
          <a:xfrm>
            <a:off x="304800" y="2057400"/>
            <a:ext cx="403860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ts val="800"/>
              </a:spcBef>
              <a:spcAft>
                <a:spcPct val="0"/>
              </a:spcAft>
              <a:buClrTx/>
              <a:buSzPct val="100000"/>
              <a:buFont typeface="Arial" charset="0"/>
              <a:buChar char="•"/>
              <a:tabLst/>
              <a:defRPr/>
            </a:pPr>
            <a:r>
              <a:rPr kumimoji="0" lang="es-ES" sz="3200" b="0" i="0" u="none" strike="noStrike" kern="1200" cap="none" spc="0" normalizeH="0" baseline="0" noProof="0" dirty="0" smtClean="0">
                <a:ln>
                  <a:noFill/>
                </a:ln>
                <a:solidFill>
                  <a:srgbClr val="000000"/>
                </a:solidFill>
                <a:effectLst/>
                <a:uLnTx/>
                <a:uFillTx/>
                <a:latin typeface="Calibri"/>
              </a:rPr>
              <a:t>Lo </a:t>
            </a:r>
            <a:r>
              <a:rPr kumimoji="0" lang="es-ES" sz="3200" b="0" i="0" u="none" strike="noStrike" kern="1200" cap="none" spc="0" normalizeH="0" baseline="0" noProof="0" dirty="0" err="1" smtClean="0">
                <a:ln>
                  <a:noFill/>
                </a:ln>
                <a:solidFill>
                  <a:srgbClr val="000000"/>
                </a:solidFill>
                <a:effectLst/>
                <a:uLnTx/>
                <a:uFillTx/>
                <a:latin typeface="Calibri"/>
              </a:rPr>
              <a:t>Tirzaj</a:t>
            </a:r>
            <a:endParaRPr kumimoji="0" lang="es-ES" sz="3200" b="0" i="0" u="none" strike="noStrike" kern="1200" cap="none" spc="0" normalizeH="0" baseline="0" noProof="0" dirty="0" smtClean="0">
              <a:ln>
                <a:noFill/>
              </a:ln>
              <a:solidFill>
                <a:srgbClr val="000000"/>
              </a:solidFill>
              <a:effectLst/>
              <a:uLnTx/>
              <a:uFillTx/>
              <a:latin typeface="Calibri"/>
            </a:endParaRPr>
          </a:p>
          <a:p>
            <a:pPr marL="342900" marR="0" lvl="0" indent="-342900" algn="r" defTabSz="914400" rtl="0" eaLnBrk="0" fontAlgn="base" latinLnBrk="0" hangingPunct="0">
              <a:lnSpc>
                <a:spcPct val="100000"/>
              </a:lnSpc>
              <a:spcBef>
                <a:spcPts val="800"/>
              </a:spcBef>
              <a:spcAft>
                <a:spcPct val="0"/>
              </a:spcAft>
              <a:buClrTx/>
              <a:buSzPct val="100000"/>
              <a:buFont typeface="Arial" charset="0"/>
              <a:buChar char="•"/>
              <a:tabLst/>
              <a:defRPr/>
            </a:pPr>
            <a:r>
              <a:rPr kumimoji="0" lang="es-ES" sz="3200" b="0" i="0" u="none" strike="noStrike" kern="1200" cap="none" spc="0" normalizeH="0" baseline="0" noProof="0" dirty="0" smtClean="0">
                <a:ln>
                  <a:noFill/>
                </a:ln>
                <a:solidFill>
                  <a:srgbClr val="000000"/>
                </a:solidFill>
                <a:effectLst/>
                <a:uLnTx/>
                <a:uFillTx/>
                <a:latin typeface="Calibri"/>
              </a:rPr>
              <a:t>Lo </a:t>
            </a:r>
            <a:r>
              <a:rPr kumimoji="0" lang="es-ES" sz="3200" b="0" i="0" u="none" strike="noStrike" kern="1200" cap="none" spc="0" normalizeH="0" baseline="0" noProof="0" dirty="0" err="1" smtClean="0">
                <a:ln>
                  <a:noFill/>
                </a:ln>
                <a:solidFill>
                  <a:srgbClr val="000000"/>
                </a:solidFill>
                <a:effectLst/>
                <a:uLnTx/>
                <a:uFillTx/>
                <a:latin typeface="Calibri"/>
              </a:rPr>
              <a:t>Tinaf</a:t>
            </a:r>
            <a:endParaRPr kumimoji="0" lang="es-ES" sz="3200" b="0" i="0" u="none" strike="noStrike" kern="1200" cap="none" spc="0" normalizeH="0" baseline="0" noProof="0" dirty="0" smtClean="0">
              <a:ln>
                <a:noFill/>
              </a:ln>
              <a:solidFill>
                <a:srgbClr val="000000"/>
              </a:solidFill>
              <a:effectLst/>
              <a:uLnTx/>
              <a:uFillTx/>
              <a:latin typeface="Calibri"/>
            </a:endParaRPr>
          </a:p>
          <a:p>
            <a:pPr marL="342900" marR="0" lvl="0" indent="-342900" algn="r" defTabSz="914400" rtl="0" eaLnBrk="0" fontAlgn="base" latinLnBrk="0" hangingPunct="0">
              <a:lnSpc>
                <a:spcPct val="100000"/>
              </a:lnSpc>
              <a:spcBef>
                <a:spcPts val="800"/>
              </a:spcBef>
              <a:spcAft>
                <a:spcPct val="0"/>
              </a:spcAft>
              <a:buClrTx/>
              <a:buSzPct val="100000"/>
              <a:buFont typeface="Arial" charset="0"/>
              <a:buChar char="•"/>
              <a:tabLst/>
              <a:defRPr/>
            </a:pPr>
            <a:r>
              <a:rPr kumimoji="0" lang="es-ES" sz="3200" b="0" i="0" u="none" strike="noStrike" kern="1200" cap="none" spc="0" normalizeH="0" baseline="0" noProof="0" dirty="0" smtClean="0">
                <a:ln>
                  <a:noFill/>
                </a:ln>
                <a:solidFill>
                  <a:srgbClr val="000000"/>
                </a:solidFill>
                <a:effectLst/>
                <a:uLnTx/>
                <a:uFillTx/>
                <a:latin typeface="Calibri"/>
              </a:rPr>
              <a:t>Lo </a:t>
            </a:r>
            <a:r>
              <a:rPr kumimoji="0" lang="es-ES" sz="3200" b="0" i="0" u="none" strike="noStrike" kern="1200" cap="none" spc="0" normalizeH="0" baseline="0" noProof="0" dirty="0" err="1" smtClean="0">
                <a:ln>
                  <a:noFill/>
                </a:ln>
                <a:solidFill>
                  <a:srgbClr val="000000"/>
                </a:solidFill>
                <a:effectLst/>
                <a:uLnTx/>
                <a:uFillTx/>
                <a:latin typeface="Calibri"/>
              </a:rPr>
              <a:t>Tignov</a:t>
            </a:r>
            <a:endParaRPr kumimoji="0" lang="es-ES" sz="3200" b="0" i="0" u="none" strike="noStrike" kern="1200" cap="none" spc="0" normalizeH="0" baseline="0" noProof="0" dirty="0" smtClean="0">
              <a:ln>
                <a:noFill/>
              </a:ln>
              <a:solidFill>
                <a:srgbClr val="000000"/>
              </a:solidFill>
              <a:effectLst/>
              <a:uLnTx/>
              <a:uFillTx/>
              <a:latin typeface="Calibri"/>
            </a:endParaRPr>
          </a:p>
          <a:p>
            <a:pPr marL="342900" marR="0" lvl="0" indent="-342900" algn="r" defTabSz="914400" rtl="0" eaLnBrk="0" fontAlgn="base" latinLnBrk="0" hangingPunct="0">
              <a:lnSpc>
                <a:spcPct val="100000"/>
              </a:lnSpc>
              <a:spcBef>
                <a:spcPts val="800"/>
              </a:spcBef>
              <a:spcAft>
                <a:spcPct val="0"/>
              </a:spcAft>
              <a:buClrTx/>
              <a:buSzPct val="100000"/>
              <a:buFont typeface="Arial" charset="0"/>
              <a:buChar char="•"/>
              <a:tabLst/>
              <a:defRPr/>
            </a:pPr>
            <a:r>
              <a:rPr kumimoji="0" lang="es-ES" sz="3200" b="0" i="0" u="none" strike="noStrike" kern="1200" cap="none" spc="0" normalizeH="0" baseline="0" noProof="0" dirty="0" smtClean="0">
                <a:ln>
                  <a:noFill/>
                </a:ln>
                <a:solidFill>
                  <a:srgbClr val="000000"/>
                </a:solidFill>
                <a:effectLst/>
                <a:uLnTx/>
                <a:uFillTx/>
                <a:latin typeface="Calibri"/>
              </a:rPr>
              <a:t>Lo </a:t>
            </a:r>
            <a:r>
              <a:rPr kumimoji="0" lang="es-ES" sz="3200" b="0" i="0" u="none" strike="noStrike" kern="1200" cap="none" spc="0" normalizeH="0" baseline="0" noProof="0" dirty="0" err="1" smtClean="0">
                <a:ln>
                  <a:noFill/>
                </a:ln>
                <a:solidFill>
                  <a:srgbClr val="000000"/>
                </a:solidFill>
                <a:effectLst/>
                <a:uLnTx/>
                <a:uFillTx/>
                <a:latin typeface="Calibri"/>
              </a:rPr>
              <a:t>Ta’ané</a:t>
            </a:r>
            <a:endParaRPr kumimoji="0" lang="es-ES" sz="3200" b="0" i="0" u="none" strike="noStrike" kern="1200" cap="none" spc="0" normalizeH="0" baseline="0" noProof="0" dirty="0" smtClean="0">
              <a:ln>
                <a:noFill/>
              </a:ln>
              <a:solidFill>
                <a:srgbClr val="000000"/>
              </a:solidFill>
              <a:effectLst/>
              <a:uLnTx/>
              <a:uFillTx/>
              <a:latin typeface="Calibri"/>
            </a:endParaRPr>
          </a:p>
          <a:p>
            <a:pPr marL="342900" marR="0" lvl="0" indent="-342900" algn="r" defTabSz="914400" rtl="0" eaLnBrk="0" fontAlgn="base" latinLnBrk="0" hangingPunct="0">
              <a:lnSpc>
                <a:spcPct val="100000"/>
              </a:lnSpc>
              <a:spcBef>
                <a:spcPts val="800"/>
              </a:spcBef>
              <a:spcAft>
                <a:spcPct val="0"/>
              </a:spcAft>
              <a:buClrTx/>
              <a:buSzPct val="100000"/>
              <a:buFont typeface="Arial" charset="0"/>
              <a:buChar char="•"/>
              <a:tabLst/>
              <a:defRPr/>
            </a:pPr>
            <a:r>
              <a:rPr lang="es-ES" sz="3200" dirty="0" smtClean="0">
                <a:solidFill>
                  <a:srgbClr val="000000"/>
                </a:solidFill>
                <a:latin typeface="Calibri"/>
              </a:rPr>
              <a:t>Lo </a:t>
            </a:r>
            <a:r>
              <a:rPr lang="es-ES" sz="3200" dirty="0" err="1" smtClean="0">
                <a:solidFill>
                  <a:srgbClr val="000000"/>
                </a:solidFill>
                <a:latin typeface="Calibri"/>
              </a:rPr>
              <a:t>Tajmod</a:t>
            </a:r>
            <a:r>
              <a:rPr kumimoji="0" lang="es-ES" sz="3200" b="0" i="0" u="none" strike="noStrike" kern="1200" cap="none" spc="0" normalizeH="0" baseline="0" noProof="0" dirty="0" smtClean="0">
                <a:ln>
                  <a:noFill/>
                </a:ln>
                <a:solidFill>
                  <a:srgbClr val="000000"/>
                </a:solidFill>
                <a:effectLst/>
                <a:uLnTx/>
                <a:uFillTx/>
                <a:latin typeface="Calibri"/>
              </a:rPr>
              <a:t> </a:t>
            </a:r>
            <a:endParaRPr kumimoji="0" lang="es-ES" sz="3200" b="0" i="0" u="none" strike="noStrike" kern="1200" cap="none" spc="0" normalizeH="0" baseline="0" noProof="0" dirty="0">
              <a:ln>
                <a:noFill/>
              </a:ln>
              <a:solidFill>
                <a:srgbClr val="000000"/>
              </a:solidFill>
              <a:effectLst/>
              <a:uLnTx/>
              <a:uFillTx/>
              <a:latin typeface="Calibri"/>
            </a:endParaRPr>
          </a:p>
        </p:txBody>
      </p:sp>
      <p:pic>
        <p:nvPicPr>
          <p:cNvPr id="52227" name="Picture 3"/>
          <p:cNvPicPr>
            <a:picLocks noChangeAspect="1" noChangeArrowheads="1"/>
          </p:cNvPicPr>
          <p:nvPr/>
        </p:nvPicPr>
        <p:blipFill>
          <a:blip r:embed="rId5" cstate="print"/>
          <a:srcRect/>
          <a:stretch>
            <a:fillRect/>
          </a:stretch>
        </p:blipFill>
        <p:spPr bwMode="auto">
          <a:xfrm>
            <a:off x="304800" y="1981200"/>
            <a:ext cx="1924050" cy="33242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i="1" dirty="0" smtClean="0">
                <a:solidFill>
                  <a:srgbClr val="FF0000"/>
                </a:solidFill>
              </a:rPr>
              <a:t>5º.  </a:t>
            </a:r>
            <a:r>
              <a:rPr lang="es-CO" sz="2400" b="1" i="1" dirty="0" smtClean="0"/>
              <a:t>20:12  </a:t>
            </a:r>
            <a:r>
              <a:rPr lang="es-CO" sz="2400" b="1" i="1" dirty="0" err="1" smtClean="0"/>
              <a:t>Kaved</a:t>
            </a:r>
            <a:r>
              <a:rPr lang="es-CO" sz="2400" b="1" i="1" dirty="0" smtClean="0"/>
              <a:t> et-</a:t>
            </a:r>
            <a:r>
              <a:rPr lang="es-CO" sz="2400" b="1" i="1" dirty="0" err="1" smtClean="0"/>
              <a:t>avija</a:t>
            </a:r>
            <a:r>
              <a:rPr lang="es-CO" sz="2400" b="1" i="1" dirty="0" smtClean="0"/>
              <a:t> ve'et-</a:t>
            </a:r>
            <a:r>
              <a:rPr lang="es-CO" sz="2400" b="1" i="1" dirty="0" err="1" smtClean="0"/>
              <a:t>imeja</a:t>
            </a:r>
            <a:r>
              <a:rPr lang="es-CO" sz="2400" b="1" i="1" dirty="0" smtClean="0"/>
              <a:t> </a:t>
            </a:r>
            <a:r>
              <a:rPr lang="es-CO" sz="2400" b="1" i="1" dirty="0" err="1" smtClean="0"/>
              <a:t>lema'an</a:t>
            </a:r>
            <a:r>
              <a:rPr lang="es-CO" sz="2400" b="1" i="1" dirty="0" smtClean="0"/>
              <a:t> </a:t>
            </a:r>
            <a:r>
              <a:rPr lang="es-CO" sz="2400" b="1" i="1" dirty="0" err="1" smtClean="0"/>
              <a:t>ya'arijun</a:t>
            </a:r>
            <a:r>
              <a:rPr lang="es-CO" sz="2400" b="1" i="1" dirty="0" smtClean="0"/>
              <a:t> </a:t>
            </a:r>
            <a:r>
              <a:rPr lang="es-CO" sz="2400" b="1" i="1" dirty="0" err="1" smtClean="0"/>
              <a:t>yameyja</a:t>
            </a:r>
            <a:r>
              <a:rPr lang="es-CO" sz="2400" b="1" i="1" dirty="0" smtClean="0"/>
              <a:t> al </a:t>
            </a:r>
            <a:r>
              <a:rPr lang="es-CO" sz="2400" b="1" i="1" dirty="0" err="1" smtClean="0"/>
              <a:t>ha'adamah</a:t>
            </a:r>
            <a:r>
              <a:rPr lang="es-CO" sz="2400" b="1" i="1" dirty="0" smtClean="0"/>
              <a:t> asher-Adonay </a:t>
            </a:r>
            <a:r>
              <a:rPr lang="es-CO" sz="2400" b="1" i="1" dirty="0" err="1" smtClean="0"/>
              <a:t>Eloheyja</a:t>
            </a:r>
            <a:r>
              <a:rPr lang="es-CO" sz="2400" b="1" i="1" dirty="0" smtClean="0"/>
              <a:t> noten </a:t>
            </a:r>
            <a:r>
              <a:rPr lang="es-CO" sz="2400" b="1" i="1" dirty="0" err="1" smtClean="0"/>
              <a:t>laj</a:t>
            </a:r>
            <a:r>
              <a:rPr lang="es-CO" sz="2400" b="1" i="1" dirty="0" smtClean="0"/>
              <a:t>. </a:t>
            </a:r>
          </a:p>
          <a:p>
            <a:r>
              <a:rPr lang="es-CO" sz="2400" dirty="0" smtClean="0"/>
              <a:t>Honra a tu padre y a tu madre, para que se prolonguen tus días sobre la tierra, que el Eterno tu Dios te da</a:t>
            </a:r>
            <a:r>
              <a:rPr lang="en-US" sz="2400" dirty="0" smtClean="0"/>
              <a:t>.</a:t>
            </a:r>
          </a:p>
          <a:p>
            <a:r>
              <a:rPr lang="es-CO" sz="2400" dirty="0" smtClean="0"/>
              <a:t>Rambán: Por qué esta colocado este mandamiento dentro de la primera de las dos tablas que se refieren a Dios?</a:t>
            </a:r>
          </a:p>
          <a:p>
            <a:r>
              <a:rPr lang="es-CO" sz="2400" dirty="0" smtClean="0"/>
              <a:t>Los primeros se refieren directamente al reconocimiento de Dios y adicionalmente tenemos 2 mandamientos que parecen relacionarse con la humanidad.</a:t>
            </a:r>
          </a:p>
          <a:p>
            <a:r>
              <a:rPr lang="es-CO" sz="2400" dirty="0" smtClean="0"/>
              <a:t>Rambán nos enseña que ahora la Toráh nos ha mostrado todo a lo que estamos obligados con relación a nuestro Creador</a:t>
            </a:r>
            <a:endParaRPr lang="es-CO" sz="2400" dirty="0" smtClean="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Pero ahora hay dos mandamientos que en donde se cambia el sujeto para darnos mandamientos sobre los seres creados.</a:t>
            </a:r>
          </a:p>
          <a:p>
            <a:r>
              <a:rPr lang="es-CO" sz="2400" dirty="0" smtClean="0"/>
              <a:t>Comienza con el padre porque el es alguien parecido a un creador de su descendencia, actuando como un socio en la formación (del hijo). </a:t>
            </a:r>
          </a:p>
          <a:p>
            <a:r>
              <a:rPr lang="es-CO" sz="2400" dirty="0" smtClean="0"/>
              <a:t>Porque Dios es nuestro “Padre Primario” y el que nos concibió es nuestro padre final.</a:t>
            </a:r>
          </a:p>
          <a:p>
            <a:r>
              <a:rPr lang="es-CO" sz="2400" dirty="0" smtClean="0"/>
              <a:t>De esa manera, Dios esta diciendo, “así como Yo te he dado mandamientos concernientes a Mi Honor, así les doy un mandamiento con relación a quien fue Mi socio al crearte a ti”</a:t>
            </a:r>
          </a:p>
          <a:p>
            <a:endParaRPr lang="es-CO" sz="2400" dirty="0" smtClean="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ES" sz="2400" dirty="0" smtClean="0"/>
              <a:t>Ahora, la Escritura no dio detalles sobre el honor de que se puede aprender de la honra que se ha mencionado anteriormente, en relación con el "Padre </a:t>
            </a:r>
            <a:r>
              <a:rPr lang="es-ES" sz="2400" dirty="0" smtClean="0"/>
              <a:t>primario", </a:t>
            </a:r>
            <a:r>
              <a:rPr lang="es-ES" sz="2400" dirty="0" smtClean="0"/>
              <a:t>que le reconoce que él es su padre y que él no lo niega, diciendo acerca de otra persona que él es su padre, ni debe servir [su padre] como a un hijo con ganas de su herencia ni por cualquier otro asunto que espera de él. </a:t>
            </a:r>
            <a:endParaRPr lang="es-ES" sz="2400" dirty="0" smtClean="0"/>
          </a:p>
          <a:p>
            <a:r>
              <a:rPr lang="es-ES" sz="2400" dirty="0" smtClean="0"/>
              <a:t>Y </a:t>
            </a:r>
            <a:r>
              <a:rPr lang="es-ES" sz="2400" dirty="0" smtClean="0"/>
              <a:t>no debe pronunciar el nombre de su padre y jurar "por la vida de mi padre" en vano o falsamente.</a:t>
            </a:r>
            <a:endParaRPr lang="es-CO" sz="2400" dirty="0" smtClean="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ES" sz="2400" dirty="0" smtClean="0"/>
              <a:t>Y qué es lo que constituye “Honrar a los Padres”?</a:t>
            </a:r>
          </a:p>
          <a:p>
            <a:r>
              <a:rPr lang="es-ES" sz="2400" dirty="0" smtClean="0"/>
              <a:t>Dándoles de comer y beber, vistiéndolos, cubriéndolos, cuidándolos, sacándolos y entrándolos.</a:t>
            </a:r>
          </a:p>
          <a:p>
            <a:r>
              <a:rPr lang="es-ES" sz="2400" dirty="0" smtClean="0"/>
              <a:t>El Talmud cita una Baraita que dice: “Está escrito: Honra a tu padre y a tu madre”. Y esta escrito: “Honra a Hashem con tu dinero”. </a:t>
            </a:r>
          </a:p>
          <a:p>
            <a:r>
              <a:rPr lang="es-ES" sz="2400" dirty="0" smtClean="0"/>
              <a:t>La Escritura entonces iguala a honrar a los padres de uno como honrar al Omnipresente.</a:t>
            </a:r>
          </a:p>
          <a:p>
            <a:r>
              <a:rPr lang="es-ES" sz="2400" dirty="0" smtClean="0"/>
              <a:t>Esto indica que la manifestación de honrar mostrada a los padres significa lo mismo que la mostrada a Dios.</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ES" sz="2400" dirty="0" smtClean="0"/>
              <a:t>Prosigue Rambán, </a:t>
            </a:r>
          </a:p>
          <a:p>
            <a:r>
              <a:rPr lang="es-ES" sz="2400" dirty="0" smtClean="0"/>
              <a:t>Y siendo que este mandamiento </a:t>
            </a:r>
            <a:r>
              <a:rPr lang="es-ES" sz="2400" dirty="0" smtClean="0"/>
              <a:t>e</a:t>
            </a:r>
            <a:r>
              <a:rPr lang="es-ES" sz="2400" dirty="0" smtClean="0"/>
              <a:t>s practicado aquí en los Reinos Inferiores, así también Dios estableció como su recompensa largura de días sobre la tierra que Él nos dará.</a:t>
            </a:r>
          </a:p>
          <a:p>
            <a:r>
              <a:rPr lang="es-ES" sz="2400" dirty="0" smtClean="0"/>
              <a:t>De acuerdo a la opinión de nuestros Sabios (</a:t>
            </a:r>
            <a:r>
              <a:rPr lang="es-ES" sz="2400" dirty="0" err="1" smtClean="0"/>
              <a:t>Kidushin</a:t>
            </a:r>
            <a:r>
              <a:rPr lang="es-ES" sz="2400" dirty="0" smtClean="0"/>
              <a:t> 39b), el verso está indicado para ser entendido como si estuviera escrito: “Así tus días serán alargados y tu vivirás sobre la tierra”. </a:t>
            </a:r>
          </a:p>
          <a:p>
            <a:r>
              <a:rPr lang="es-ES" sz="2400" dirty="0" smtClean="0"/>
              <a:t>No solo sobre la tierra, sino en el próximo Mundo que es eterno.</a:t>
            </a:r>
          </a:p>
          <a:p>
            <a:endParaRPr lang="es-CO" sz="2400" dirty="0" smtClean="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i="1" dirty="0" smtClean="0">
                <a:solidFill>
                  <a:srgbClr val="FF0000"/>
                </a:solidFill>
              </a:rPr>
              <a:t>4º.</a:t>
            </a:r>
            <a:r>
              <a:rPr lang="es-CO" sz="2400" b="1" i="1" dirty="0" smtClean="0"/>
              <a:t>  20:8  </a:t>
            </a:r>
            <a:r>
              <a:rPr lang="es-CO" sz="2400" b="1" i="1" dirty="0" err="1" smtClean="0"/>
              <a:t>Zakor</a:t>
            </a:r>
            <a:r>
              <a:rPr lang="es-CO" sz="2400" b="1" i="1" dirty="0" smtClean="0"/>
              <a:t> et-</a:t>
            </a:r>
            <a:r>
              <a:rPr lang="es-CO" sz="2400" b="1" i="1" dirty="0" err="1" smtClean="0"/>
              <a:t>yom</a:t>
            </a:r>
            <a:r>
              <a:rPr lang="es-CO" sz="2400" b="1" i="1" dirty="0" smtClean="0"/>
              <a:t> </a:t>
            </a:r>
            <a:r>
              <a:rPr lang="es-CO" sz="2400" b="1" i="1" dirty="0" err="1" smtClean="0"/>
              <a:t>haShabat</a:t>
            </a:r>
            <a:r>
              <a:rPr lang="es-CO" sz="2400" b="1" i="1" dirty="0" smtClean="0"/>
              <a:t> </a:t>
            </a:r>
            <a:r>
              <a:rPr lang="es-CO" sz="2400" b="1" i="1" dirty="0" err="1" smtClean="0"/>
              <a:t>lekadsho</a:t>
            </a:r>
            <a:r>
              <a:rPr lang="es-CO" sz="2400" b="1" i="1" dirty="0" smtClean="0"/>
              <a:t>. </a:t>
            </a:r>
          </a:p>
          <a:p>
            <a:r>
              <a:rPr lang="es-CO" sz="2400" dirty="0" smtClean="0"/>
              <a:t>Acuérdate del día del sábado para santificarlo</a:t>
            </a:r>
            <a:r>
              <a:rPr lang="es-CO" sz="2400" dirty="0" smtClean="0"/>
              <a:t>.</a:t>
            </a:r>
          </a:p>
          <a:p>
            <a:r>
              <a:rPr lang="es-CO" sz="2400" dirty="0" smtClean="0"/>
              <a:t>Después que Hashem nos ordenó el primer mandamiento que solamente debemos creer en el Único Dios, que es el Uno que Existe, que es el Creador, el Uno que es Omnisciente y Omnipresente, y que debemos exclusivamente creer en todos estos aspectos y glorificarlo a El solamente, </a:t>
            </a:r>
          </a:p>
          <a:p>
            <a:r>
              <a:rPr lang="es-CO" sz="2400" dirty="0" smtClean="0"/>
              <a:t>Y que el tercer mandamiento nosotros debemos honrar aún la mención de Su Nombre para no pronunciarlo en vano, El entonces nos ordena el cuarto mandamiento que debemos hacer una señal y conmemorar acerca de todo esto y proclamar que El creó todo. Y esto es acerca del Shabat.</a:t>
            </a:r>
            <a:endParaRPr lang="es-CO" sz="2400" dirty="0" smtClean="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La Escritura nos dice aquí que  “Zajor” recordemos, el Shabat para santificarlo, mientras que en Deuteronomio nos dice:</a:t>
            </a:r>
          </a:p>
          <a:p>
            <a:r>
              <a:rPr lang="es-ES" sz="2400" b="1" dirty="0" smtClean="0"/>
              <a:t>5:12     </a:t>
            </a:r>
            <a:r>
              <a:rPr lang="es-ES" sz="2400" dirty="0" smtClean="0">
                <a:solidFill>
                  <a:srgbClr val="FF0000"/>
                </a:solidFill>
              </a:rPr>
              <a:t>Guardarás</a:t>
            </a:r>
            <a:r>
              <a:rPr lang="es-ES" sz="2400" dirty="0" smtClean="0"/>
              <a:t> </a:t>
            </a:r>
            <a:r>
              <a:rPr lang="es-ES" sz="2400" dirty="0" smtClean="0"/>
              <a:t>el </a:t>
            </a:r>
            <a:r>
              <a:rPr lang="es-ES" sz="2400" dirty="0" smtClean="0"/>
              <a:t>día del sábado para santificarlo, como el Eterno, tu Dios, te ha ordenado.</a:t>
            </a:r>
          </a:p>
          <a:p>
            <a:r>
              <a:rPr lang="es-ES" sz="2400" b="1" dirty="0" smtClean="0">
                <a:solidFill>
                  <a:srgbClr val="FF0000"/>
                </a:solidFill>
              </a:rPr>
              <a:t>Shamor</a:t>
            </a:r>
            <a:r>
              <a:rPr lang="es-ES" sz="2400" b="1" dirty="0" smtClean="0"/>
              <a:t> et-</a:t>
            </a:r>
            <a:r>
              <a:rPr lang="es-ES" sz="2400" b="1" dirty="0" err="1" smtClean="0"/>
              <a:t>yom</a:t>
            </a:r>
            <a:r>
              <a:rPr lang="es-ES" sz="2400" b="1" dirty="0" smtClean="0"/>
              <a:t> </a:t>
            </a:r>
            <a:r>
              <a:rPr lang="es-ES" sz="2400" b="1" dirty="0" err="1" smtClean="0"/>
              <a:t>hashabat</a:t>
            </a:r>
            <a:r>
              <a:rPr lang="es-ES" sz="2400" b="1" dirty="0" smtClean="0"/>
              <a:t> </a:t>
            </a:r>
            <a:r>
              <a:rPr lang="es-ES" sz="2400" b="1" dirty="0" err="1" smtClean="0"/>
              <a:t>lekadshó</a:t>
            </a:r>
            <a:r>
              <a:rPr lang="es-ES" sz="2400" b="1" dirty="0" smtClean="0"/>
              <a:t> </a:t>
            </a:r>
            <a:r>
              <a:rPr lang="es-ES" sz="2400" b="1" dirty="0" err="1" smtClean="0"/>
              <a:t>ka'asher</a:t>
            </a:r>
            <a:r>
              <a:rPr lang="es-ES" sz="2400" b="1" dirty="0" smtClean="0"/>
              <a:t> </a:t>
            </a:r>
            <a:r>
              <a:rPr lang="es-ES" sz="2400" b="1" dirty="0" err="1" smtClean="0"/>
              <a:t>tsiveja</a:t>
            </a:r>
            <a:r>
              <a:rPr lang="es-ES" sz="2400" b="1" dirty="0" smtClean="0"/>
              <a:t> Adonay </a:t>
            </a:r>
            <a:r>
              <a:rPr lang="es-ES" sz="2400" b="1" dirty="0" err="1" smtClean="0"/>
              <a:t>Eloheyja</a:t>
            </a:r>
            <a:r>
              <a:rPr lang="es-ES" sz="2400" b="1" dirty="0" smtClean="0"/>
              <a:t>.</a:t>
            </a:r>
          </a:p>
          <a:p>
            <a:r>
              <a:rPr lang="es-ES" sz="2400" dirty="0" smtClean="0"/>
              <a:t>Nuestros Sabios tuvieron particular atención a este cambio de Zajor a Shamor y nos dijeron que “Recordar” y “Guardar” fueron dichos en un solo soplo de voz.</a:t>
            </a:r>
            <a:endParaRPr lang="es-ES" sz="2400" dirty="0" smtClean="0"/>
          </a:p>
          <a:p>
            <a:endParaRPr lang="es-CO" sz="2400" dirty="0" smtClean="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La intención de nuestros Sabios sobre esta afirmación es que “Recordar –Zajor” es un mandamiento Positivo, que nosotros debemos recordar el día de Shabat para santificarlo, apartarlo, y no olvidarlo, </a:t>
            </a:r>
          </a:p>
          <a:p>
            <a:r>
              <a:rPr lang="es-CO" sz="2400" dirty="0" smtClean="0"/>
              <a:t>Mientras que “Guardar –Shamor”, de acuerdo a ellos, es un mandamiento Negativo –Lo </a:t>
            </a:r>
            <a:r>
              <a:rPr lang="es-CO" sz="2400" dirty="0" err="1" smtClean="0"/>
              <a:t>Ta’aséh</a:t>
            </a:r>
            <a:r>
              <a:rPr lang="es-CO" sz="2400" dirty="0" smtClean="0"/>
              <a:t>-, porque como lo dijeron en el Talmud: En cualquier lugar de la Escritura donde es dicho, “estar en guardia”, “no sea…” o “no hagas”, esto no es otra cosa que un mandamiento Negativo (Eruvim 96a)</a:t>
            </a:r>
            <a:endParaRPr lang="es-ES" sz="2400" dirty="0" smtClean="0"/>
          </a:p>
          <a:p>
            <a:r>
              <a:rPr lang="es-CO" sz="2400" dirty="0" smtClean="0"/>
              <a:t>Entonces, el mandamiento nos advierte que debemos guardar el Shabat para santificarlo, es decir, no profanarlo.</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Rambán se pregunta, por qué Shamor no fue escrito en las primeras Tablas, las que fueron rotas, sino en las segundas?</a:t>
            </a:r>
          </a:p>
          <a:p>
            <a:r>
              <a:rPr lang="es-CO" sz="2400" dirty="0" smtClean="0"/>
              <a:t>Para saber, el texto que aparece en </a:t>
            </a:r>
            <a:r>
              <a:rPr lang="es-CO" sz="2400" dirty="0" err="1" smtClean="0"/>
              <a:t>Exodo</a:t>
            </a:r>
            <a:r>
              <a:rPr lang="es-CO" sz="2400" dirty="0" smtClean="0"/>
              <a:t> 20 corresponde al texto de las Primeras Lujot, Tablas.</a:t>
            </a:r>
          </a:p>
          <a:p>
            <a:r>
              <a:rPr lang="es-CO" sz="2400" dirty="0" smtClean="0"/>
              <a:t>Aqu</a:t>
            </a:r>
            <a:r>
              <a:rPr lang="es-CO" sz="2400" dirty="0" smtClean="0"/>
              <a:t>í </a:t>
            </a:r>
            <a:r>
              <a:rPr lang="es-CO" sz="2400" dirty="0" err="1" smtClean="0"/>
              <a:t>Ramban</a:t>
            </a:r>
            <a:r>
              <a:rPr lang="es-CO" sz="2400" dirty="0" smtClean="0"/>
              <a:t> asume que el texto que aparece en Deuteronomio 5 corresponde al texto de las Segundas Lujot. (Abraham Ibn Ezra cita esta opinión en el nombre de “el Gaón”.</a:t>
            </a:r>
          </a:p>
          <a:p>
            <a:r>
              <a:rPr lang="es-CO" sz="2400" dirty="0" smtClean="0"/>
              <a:t>“Es posible –dice Rambán- que en ambas, las Primeras y las Segundas, haya sido escrito “Zajor –Recuerda”, pero Moisés explicó oralmente a los Israelitas que “Shamor –Guardar” fue dicho al mismo tiempo cuando Dios pronunció las mitzvot.</a:t>
            </a:r>
          </a:p>
          <a:p>
            <a:endParaRPr lang="en-US" sz="2400" dirty="0" smtClean="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Dice Rambán que también es cierto que la medida de “Recordar” –</a:t>
            </a:r>
            <a:r>
              <a:rPr lang="es-CO" sz="2400" i="1" dirty="0" smtClean="0"/>
              <a:t>ki </a:t>
            </a:r>
            <a:r>
              <a:rPr lang="es-CO" sz="2400" i="1" dirty="0" err="1" smtClean="0"/>
              <a:t>midat</a:t>
            </a:r>
            <a:r>
              <a:rPr lang="es-CO" sz="2400" i="1" dirty="0" smtClean="0"/>
              <a:t> </a:t>
            </a:r>
            <a:r>
              <a:rPr lang="es-CO" sz="2400" i="1" dirty="0" err="1" smtClean="0"/>
              <a:t>zajor</a:t>
            </a:r>
            <a:r>
              <a:rPr lang="es-CO" sz="2400" i="1" dirty="0" smtClean="0"/>
              <a:t>- </a:t>
            </a:r>
            <a:r>
              <a:rPr lang="es-CO" sz="2400" dirty="0" smtClean="0"/>
              <a:t>es expresada en un mandamiento Positivo, que es lo que emerge de la medida del amor –</a:t>
            </a:r>
            <a:r>
              <a:rPr lang="es-CO" sz="2400" i="1" dirty="0" err="1" smtClean="0"/>
              <a:t>mimidat</a:t>
            </a:r>
            <a:r>
              <a:rPr lang="es-CO" sz="2400" i="1" dirty="0" smtClean="0"/>
              <a:t> ha-</a:t>
            </a:r>
            <a:r>
              <a:rPr lang="es-CO" sz="2400" i="1" dirty="0" err="1" smtClean="0"/>
              <a:t>ahaváh</a:t>
            </a:r>
            <a:r>
              <a:rPr lang="es-CO" sz="2400" i="1" dirty="0" smtClean="0"/>
              <a:t>- </a:t>
            </a:r>
            <a:r>
              <a:rPr lang="es-CO" sz="2400" dirty="0" smtClean="0"/>
              <a:t>y esto es un Atributo de Misericordia de Dios para quien cumple el mandamiento de su Amo, esta persona se vuelve amada por su Amo y su amo muestra compasión hacia él.</a:t>
            </a:r>
          </a:p>
          <a:p>
            <a:r>
              <a:rPr lang="es-CO" sz="2400" dirty="0" smtClean="0"/>
              <a:t>Y el elemento de “Guardar” –</a:t>
            </a:r>
            <a:r>
              <a:rPr lang="es-CO" sz="2400" i="1" dirty="0" err="1" smtClean="0"/>
              <a:t>vemidat</a:t>
            </a:r>
            <a:r>
              <a:rPr lang="es-CO" sz="2400" i="1" dirty="0" smtClean="0"/>
              <a:t> </a:t>
            </a:r>
            <a:r>
              <a:rPr lang="es-CO" sz="2400" i="1" dirty="0" err="1" smtClean="0"/>
              <a:t>shamor</a:t>
            </a:r>
            <a:r>
              <a:rPr lang="es-CO" sz="2400" i="1" dirty="0" smtClean="0"/>
              <a:t>- </a:t>
            </a:r>
            <a:r>
              <a:rPr lang="es-CO" sz="2400" dirty="0" smtClean="0"/>
              <a:t>es un mandamiento Negativo que es asociado con el Atributo de Justicia –</a:t>
            </a:r>
            <a:r>
              <a:rPr lang="es-CO" sz="2400" i="1" dirty="0" err="1" smtClean="0"/>
              <a:t>midat</a:t>
            </a:r>
            <a:r>
              <a:rPr lang="es-CO" sz="2400" i="1" dirty="0" smtClean="0"/>
              <a:t> </a:t>
            </a:r>
            <a:r>
              <a:rPr lang="es-CO" sz="2400" i="1" dirty="0" err="1" smtClean="0"/>
              <a:t>hadin</a:t>
            </a:r>
            <a:r>
              <a:rPr lang="es-CO" sz="2400" i="1" dirty="0" smtClean="0"/>
              <a:t>- </a:t>
            </a:r>
            <a:r>
              <a:rPr lang="es-CO" sz="2400" dirty="0" smtClean="0"/>
              <a:t>que emerge de la facultad de temer, de alguien que se refrena de hacer algo que es malo a los ojos de su Amo por temerle a Él. </a:t>
            </a:r>
            <a:endParaRPr lang="es-CO" sz="2400" dirty="0" smtClean="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Esto es por qué un mandamiento Positivo es mas grande que un mandamiento Negativo, de la misma manera que el amor a Dios es superior a temer a Dios.</a:t>
            </a:r>
          </a:p>
          <a:p>
            <a:r>
              <a:rPr lang="es-CO" sz="2400" dirty="0" smtClean="0"/>
              <a:t>Porque alguien que mantiene y realiza la voluntad de su Amo con todo su cuerpo y posesiones es mas grande que alguien que meramente se refrena de hacer algo malo a los ojos de su Amo.</a:t>
            </a:r>
          </a:p>
          <a:p>
            <a:r>
              <a:rPr lang="es-CO" sz="2400" dirty="0" smtClean="0"/>
              <a:t>Por eso fue que los Sabios dijeron: Un mandamiento Positivo empuja al lado a un mandamiento Negativo.</a:t>
            </a:r>
          </a:p>
          <a:p>
            <a:r>
              <a:rPr lang="es-CO" sz="2400" dirty="0" smtClean="0"/>
              <a:t>Y es debido a esto que el castigo por violar un mandamiento Negativo es grande y la Corte le inflige juicios como latigazos y hasta la muerte, aunque no así por los Positivos.</a:t>
            </a:r>
            <a:endParaRPr lang="es-CO" sz="2400" dirty="0" smtClean="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4579"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4580"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4581"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Toráh, Talmud, Jewish Concepts, Wikipedia, Kabbalah Online, Zohar, Rambán, Maimonides, Zev ben Shimon HaLevi “Kabbalah and Exodus</a:t>
            </a:r>
            <a:r>
              <a:rPr lang="es-CO" sz="2000" dirty="0" smtClean="0">
                <a:solidFill>
                  <a:schemeClr val="tx1"/>
                </a:solidFill>
                <a:latin typeface="Calibri" pitchFamily="34" charset="0"/>
              </a:rPr>
              <a:t>”, </a:t>
            </a:r>
            <a:r>
              <a:rPr sz="2000" dirty="0" smtClean="0">
                <a:solidFill>
                  <a:schemeClr val="tx1"/>
                </a:solidFill>
                <a:latin typeface="Calibri" pitchFamily="34" charset="0"/>
              </a:rPr>
              <a:t>Rabbi </a:t>
            </a:r>
            <a:r>
              <a:rPr sz="2000" dirty="0" err="1" smtClean="0">
                <a:solidFill>
                  <a:schemeClr val="tx1"/>
                </a:solidFill>
                <a:latin typeface="Calibri" pitchFamily="34" charset="0"/>
              </a:rPr>
              <a:t>Yissocher</a:t>
            </a:r>
            <a:r>
              <a:rPr sz="2000" dirty="0" smtClean="0">
                <a:solidFill>
                  <a:schemeClr val="tx1"/>
                </a:solidFill>
                <a:latin typeface="Calibri" pitchFamily="34" charset="0"/>
              </a:rPr>
              <a:t> </a:t>
            </a:r>
            <a:r>
              <a:rPr sz="2000" dirty="0" err="1" smtClean="0">
                <a:solidFill>
                  <a:schemeClr val="tx1"/>
                </a:solidFill>
                <a:latin typeface="Calibri" pitchFamily="34" charset="0"/>
              </a:rPr>
              <a:t>Frand</a:t>
            </a:r>
            <a:endParaRPr lang="es-CO" sz="2000" dirty="0" smtClean="0">
              <a:solidFill>
                <a:schemeClr val="tx1"/>
              </a:solidFill>
              <a:latin typeface="Calibri" pitchFamily="34" charset="0"/>
            </a:endParaRPr>
          </a:p>
          <a:p>
            <a:pPr eaLnBrk="1" hangingPunct="1">
              <a:lnSpc>
                <a:spcPct val="90000"/>
              </a:lnSpc>
            </a:pPr>
            <a:r>
              <a:rPr lang="es-CO" sz="800" dirty="0" smtClean="0">
                <a:latin typeface="Calibri" pitchFamily="34" charset="0"/>
              </a:rPr>
              <a:t>http://failedmessiah.typepad.com/failed_messiahcom/2005/07/rabbi_aryeh_kap.html</a:t>
            </a:r>
          </a:p>
          <a:p>
            <a:pPr eaLnBrk="1" hangingPunct="1">
              <a:lnSpc>
                <a:spcPct val="90000"/>
              </a:lnSpc>
            </a:pPr>
            <a:r>
              <a:rPr lang="es-CO" dirty="0" smtClean="0">
                <a:latin typeface="Calibri" pitchFamily="34" charset="0"/>
              </a:rPr>
              <a:t>Derechos Reservados Shalom Haverim Org</a:t>
            </a: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18 </a:t>
            </a:r>
            <a:r>
              <a:rPr lang="es-CO" sz="1800" dirty="0" smtClean="0">
                <a:latin typeface="Calibri" pitchFamily="34" charset="0"/>
              </a:rPr>
              <a:t>Shevat 5776– Enero </a:t>
            </a:r>
            <a:r>
              <a:rPr lang="es-CO" sz="1800" dirty="0" smtClean="0">
                <a:latin typeface="Calibri" pitchFamily="34" charset="0"/>
              </a:rPr>
              <a:t>28, </a:t>
            </a:r>
            <a:r>
              <a:rPr lang="es-CO" sz="1800" dirty="0" smtClean="0">
                <a:latin typeface="Calibri" pitchFamily="34" charset="0"/>
              </a:rPr>
              <a:t>2016- 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99635</TotalTime>
  <Words>2005</Words>
  <Application>Microsoft Office PowerPoint</Application>
  <PresentationFormat>Presentación en pantalla (4:3)</PresentationFormat>
  <Paragraphs>162</Paragraphs>
  <Slides>25</Slides>
  <Notes>23</Notes>
  <HiddenSlides>0</HiddenSlides>
  <MMClips>0</MMClips>
  <ScaleCrop>false</ScaleCrop>
  <HeadingPairs>
    <vt:vector size="4" baseType="variant">
      <vt:variant>
        <vt:lpstr>Tema</vt:lpstr>
      </vt:variant>
      <vt:variant>
        <vt:i4>1</vt:i4>
      </vt:variant>
      <vt:variant>
        <vt:lpstr>Títulos de diapositiva</vt:lpstr>
      </vt:variant>
      <vt:variant>
        <vt:i4>25</vt:i4>
      </vt:variant>
    </vt:vector>
  </HeadingPairs>
  <TitlesOfParts>
    <vt:vector size="26" baseType="lpstr">
      <vt:lpstr>Office Theme</vt:lpstr>
      <vt:lpstr>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Diapositiva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ELIAS</cp:lastModifiedBy>
  <cp:revision>2873</cp:revision>
  <dcterms:created xsi:type="dcterms:W3CDTF">2013-10-13T19:31:46Z</dcterms:created>
  <dcterms:modified xsi:type="dcterms:W3CDTF">2016-01-29T00:40:18Z</dcterms:modified>
</cp:coreProperties>
</file>