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4" r:id="rId1"/>
  </p:sldMasterIdLst>
  <p:notesMasterIdLst>
    <p:notesMasterId r:id="rId31"/>
  </p:notesMasterIdLst>
  <p:sldIdLst>
    <p:sldId id="256" r:id="rId2"/>
    <p:sldId id="257" r:id="rId3"/>
    <p:sldId id="334" r:id="rId4"/>
    <p:sldId id="335" r:id="rId5"/>
    <p:sldId id="336" r:id="rId6"/>
    <p:sldId id="337" r:id="rId7"/>
    <p:sldId id="338" r:id="rId8"/>
    <p:sldId id="339" r:id="rId9"/>
    <p:sldId id="310" r:id="rId10"/>
    <p:sldId id="340" r:id="rId11"/>
    <p:sldId id="341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350" r:id="rId21"/>
    <p:sldId id="351" r:id="rId22"/>
    <p:sldId id="352" r:id="rId23"/>
    <p:sldId id="353" r:id="rId24"/>
    <p:sldId id="354" r:id="rId25"/>
    <p:sldId id="355" r:id="rId26"/>
    <p:sldId id="356" r:id="rId27"/>
    <p:sldId id="357" r:id="rId28"/>
    <p:sldId id="358" r:id="rId29"/>
    <p:sldId id="280" r:id="rId30"/>
  </p:sldIdLst>
  <p:sldSz cx="9144000" cy="6858000" type="screen4x3"/>
  <p:notesSz cx="6858000" cy="91440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808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31" autoAdjust="0"/>
    <p:restoredTop sz="94660"/>
  </p:normalViewPr>
  <p:slideViewPr>
    <p:cSldViewPr>
      <p:cViewPr varScale="1">
        <p:scale>
          <a:sx n="64" d="100"/>
          <a:sy n="64" d="100"/>
        </p:scale>
        <p:origin x="-1478" y="-7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6025" cy="3768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9089E40E-97E6-4F56-A83C-455555C41C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A51E857-329A-4AAC-A492-81F3893FA82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ED4EEB5-956E-4A4B-AD36-625C15688E39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90F72FC-0998-487E-A0C5-417C428D36A7}" type="slidenum">
              <a:rPr lang="en-US" smtClean="0"/>
              <a:pPr>
                <a:defRPr/>
              </a:pPr>
              <a:t>‹#›</a:t>
            </a:fld>
            <a:fld id="{7790F671-FAEA-488A-9D17-9AD964C762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4C3EFA3-4554-41D6-8F26-823A96110590}" type="slidenum">
              <a:rPr lang="en-US" smtClean="0"/>
              <a:pPr>
                <a:defRPr/>
              </a:pPr>
              <a:t>‹#›</a:t>
            </a:fld>
            <a:fld id="{CF336591-98F7-4CBE-8BA7-DEABE7F0B6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33FD469-5BCF-40F7-B960-C70C7A5318C9}" type="slidenum">
              <a:rPr lang="en-US" smtClean="0"/>
              <a:pPr>
                <a:defRPr/>
              </a:pPr>
              <a:t>‹#›</a:t>
            </a:fld>
            <a:fld id="{F8AD7B8C-98DA-4A39-B1C2-5BA61ED347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EB04E52-C25A-4C6D-9E63-03FE8AB3A9BD}" type="slidenum">
              <a:rPr lang="en-US" smtClean="0"/>
              <a:pPr>
                <a:defRPr/>
              </a:pPr>
              <a:t>‹#›</a:t>
            </a:fld>
            <a:fld id="{503D19B2-834A-45AF-B879-09623520C9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C1B69FD-57EA-47A7-801F-5B19B1F8B9C1}" type="slidenum">
              <a:rPr lang="en-US" smtClean="0"/>
              <a:pPr>
                <a:defRPr/>
              </a:pPr>
              <a:t>‹#›</a:t>
            </a:fld>
            <a:fld id="{03FA898E-BB2E-4854-89B1-6485342447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3BFE633-6AA2-4987-BC01-22919CF88CDB}" type="slidenum">
              <a:rPr lang="en-US" smtClean="0"/>
              <a:pPr>
                <a:defRPr/>
              </a:pPr>
              <a:t>‹#›</a:t>
            </a:fld>
            <a:fld id="{F71F24BC-445D-4698-BFBD-8629A2D7AC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836DBCA-4DE6-417E-BC1F-3CD5BDC5E576}" type="slidenum">
              <a:rPr lang="en-US" smtClean="0"/>
              <a:pPr>
                <a:defRPr/>
              </a:pPr>
              <a:t>‹#›</a:t>
            </a:fld>
            <a:fld id="{39952BE6-9F2F-4918-A05D-4BD97DEDB9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3D3815D-5C4F-44CB-B994-BB32E96E4346}" type="slidenum">
              <a:rPr lang="en-US" smtClean="0"/>
              <a:pPr>
                <a:defRPr/>
              </a:pPr>
              <a:t>‹#›</a:t>
            </a:fld>
            <a:fld id="{893AF801-4B08-468A-9F7E-04BBF710D1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7AE93E5-8EE3-4CBB-BB44-CAD2B2F940D2}" type="slidenum">
              <a:rPr lang="en-US" smtClean="0"/>
              <a:pPr>
                <a:defRPr/>
              </a:pPr>
              <a:t>‹#›</a:t>
            </a:fld>
            <a:fld id="{BFB8A6F5-3F5B-4F4B-85F0-A2CF4FDAA1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550B5B3-4431-4B22-828F-38D9100CF3A7}" type="slidenum">
              <a:rPr lang="en-US" smtClean="0"/>
              <a:pPr>
                <a:defRPr/>
              </a:pPr>
              <a:t>‹#›</a:t>
            </a:fld>
            <a:fld id="{87C467C3-220E-4AA6-81C5-9FE4380F9C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049BA05-7099-4C26-9C41-DD9D231A5A31}" type="slidenum">
              <a:rPr lang="en-US" smtClean="0"/>
              <a:pPr>
                <a:defRPr/>
              </a:pPr>
              <a:t>‹#›</a:t>
            </a:fld>
            <a:fld id="{606FD34F-316E-40E9-B87F-6E89A5E8A7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9225" cy="1466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8F0FB-3912-412D-9B98-E1D9F9C9D7B2}" type="slidenum">
              <a:rPr lang="en-US"/>
              <a:pPr>
                <a:defRPr/>
              </a:pPr>
              <a:t>‹#›</a:t>
            </a:fld>
            <a:fld id="{F1AB9981-03DE-4CFF-B93F-7A6E5E2C8A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9A1BC2-8DAD-4532-B79A-7584BCEE0DEF}" type="slidenum">
              <a:rPr lang="en-US" smtClean="0"/>
              <a:pPr>
                <a:defRPr/>
              </a:pPr>
              <a:t>‹#›</a:t>
            </a:fld>
            <a:fld id="{7A4E1CA3-85D0-4C1A-8E8F-8E627DE86B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hf sldNum="0"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e.ort.org/webmedia/t3/2501.r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#C478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#C478"/><Relationship Id="rId5" Type="http://schemas.openxmlformats.org/officeDocument/2006/relationships/hyperlink" Target="#C478"/><Relationship Id="rId4" Type="http://schemas.openxmlformats.org/officeDocument/2006/relationships/hyperlink" Target="http://bible.ort.org/webmedia/t3/2504.ra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halomhaverim.org/vayikra25.htm#Tu_dinero_no_le_dar&#225;s_con_lucro,_y_con_usura_no_le_dar&#225;s_tu_alimento;" TargetMode="External"/><Relationship Id="rId4" Type="http://schemas.openxmlformats.org/officeDocument/2006/relationships/hyperlink" Target="http://www.shalomhaverim.org/devarim_en_espanol_cap.15.htm#Y_&#233;sta_ser&#225;_la_manera_del_a&#241;o_sab&#225;tico:_todo_acreedor_que_prest&#243;_a_su_compa&#241;ero,_lo_dejar&#225;;_no_lo_exigir&#225;_de_su_compa&#241;ero_o_de_su_hermano,_por_haber_llegado_el_a&#241;o_sab&#225;tico_para_el_Eterno._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#C479"/><Relationship Id="rId3" Type="http://schemas.openxmlformats.org/officeDocument/2006/relationships/image" Target="../media/image2.png"/><Relationship Id="rId7" Type="http://schemas.openxmlformats.org/officeDocument/2006/relationships/hyperlink" Target="#C479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#C479"/><Relationship Id="rId5" Type="http://schemas.openxmlformats.org/officeDocument/2006/relationships/hyperlink" Target="#C479"/><Relationship Id="rId10" Type="http://schemas.openxmlformats.org/officeDocument/2006/relationships/hyperlink" Target="#C479"/><Relationship Id="rId4" Type="http://schemas.openxmlformats.org/officeDocument/2006/relationships/hyperlink" Target="http://bible.ort.org/webmedia/t3/2510.ra" TargetMode="External"/><Relationship Id="rId9" Type="http://schemas.openxmlformats.org/officeDocument/2006/relationships/hyperlink" Target="#C479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vayikra8.htm#La_tradici&#243;n_dice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#C480"/><Relationship Id="rId3" Type="http://schemas.openxmlformats.org/officeDocument/2006/relationships/image" Target="../media/image2.png"/><Relationship Id="rId7" Type="http://schemas.openxmlformats.org/officeDocument/2006/relationships/hyperlink" Target="#C480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#C480"/><Relationship Id="rId5" Type="http://schemas.openxmlformats.org/officeDocument/2006/relationships/hyperlink" Target="#C480"/><Relationship Id="rId4" Type="http://schemas.openxmlformats.org/officeDocument/2006/relationships/hyperlink" Target="http://bible.ort.org/webmedia/t3/2535.ra" TargetMode="External"/><Relationship Id="rId9" Type="http://schemas.openxmlformats.org/officeDocument/2006/relationships/hyperlink" Target="#C480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#C481"/><Relationship Id="rId13" Type="http://schemas.openxmlformats.org/officeDocument/2006/relationships/hyperlink" Target="#C481"/><Relationship Id="rId3" Type="http://schemas.openxmlformats.org/officeDocument/2006/relationships/image" Target="../media/image2.png"/><Relationship Id="rId7" Type="http://schemas.openxmlformats.org/officeDocument/2006/relationships/hyperlink" Target="#C481"/><Relationship Id="rId12" Type="http://schemas.openxmlformats.org/officeDocument/2006/relationships/hyperlink" Target="#C481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#C481"/><Relationship Id="rId11" Type="http://schemas.openxmlformats.org/officeDocument/2006/relationships/hyperlink" Target="#C481"/><Relationship Id="rId5" Type="http://schemas.openxmlformats.org/officeDocument/2006/relationships/hyperlink" Target="#C481"/><Relationship Id="rId10" Type="http://schemas.openxmlformats.org/officeDocument/2006/relationships/hyperlink" Target="#C481"/><Relationship Id="rId4" Type="http://schemas.openxmlformats.org/officeDocument/2006/relationships/hyperlink" Target="http://bible.ort.org/webmedia/t3/2543.ra" TargetMode="External"/><Relationship Id="rId9" Type="http://schemas.openxmlformats.org/officeDocument/2006/relationships/hyperlink" Target="#C481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shalomhaverim.org/" TargetMode="External"/><Relationship Id="rId5" Type="http://schemas.openxmlformats.org/officeDocument/2006/relationships/hyperlink" Target="http://failedmessiah.typepad.com/failed_messiahcom/2005/07/rabbi_aryeh_kap.html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algn="ctr" eaLnBrk="1" hangingPunct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mtClean="0">
                <a:latin typeface="Calibri" charset="0"/>
              </a:rPr>
              <a:t> </a:t>
            </a:r>
          </a:p>
        </p:txBody>
      </p:sp>
      <p:sp>
        <p:nvSpPr>
          <p:cNvPr id="3074" name="Date Placeholder 2"/>
          <p:cNvSpPr>
            <a:spLocks noGrp="1"/>
          </p:cNvSpPr>
          <p:nvPr>
            <p:ph type="dt" idx="10"/>
          </p:nvPr>
        </p:nvSpPr>
        <p:spPr>
          <a:noFill/>
        </p:spPr>
        <p:txBody>
          <a:bodyPr/>
          <a:lstStyle/>
          <a:p>
            <a:r>
              <a:rPr lang="en-US" smtClean="0"/>
              <a:t>5/5/16</a:t>
            </a:r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86400" rIns="90000" bIns="45000"/>
          <a:lstStyle/>
          <a:p>
            <a:pPr algn="ctr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100" dirty="0" err="1">
                <a:solidFill>
                  <a:srgbClr val="000000"/>
                </a:solidFill>
                <a:latin typeface="Calibri" charset="0"/>
              </a:rPr>
              <a:t>Parashat</a:t>
            </a:r>
            <a:r>
              <a:rPr lang="en-US" sz="4100" dirty="0">
                <a:solidFill>
                  <a:srgbClr val="000000"/>
                </a:solidFill>
                <a:latin typeface="Calibri" charset="0"/>
              </a:rPr>
              <a:t>  </a:t>
            </a:r>
            <a:r>
              <a:rPr lang="en-US" sz="4100" dirty="0" err="1">
                <a:solidFill>
                  <a:srgbClr val="000000"/>
                </a:solidFill>
                <a:latin typeface="Calibri" charset="0"/>
              </a:rPr>
              <a:t>Vayikrá</a:t>
            </a:r>
            <a:r>
              <a:rPr lang="en-US" sz="41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4100" dirty="0" smtClean="0">
                <a:solidFill>
                  <a:srgbClr val="000000"/>
                </a:solidFill>
                <a:latin typeface="Calibri" charset="0"/>
              </a:rPr>
              <a:t>Behar</a:t>
            </a:r>
            <a:endParaRPr lang="en-US" sz="4100" dirty="0" smtClean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3079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Por: Eliyahu BaYonah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Director Shalom Haverim Org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New York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20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308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8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Leviticos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25:1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26:2</a:t>
            </a:r>
            <a:endParaRPr lang="en-US" sz="2400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smtClean="0">
                <a:solidFill>
                  <a:srgbClr val="080808"/>
                </a:solidFill>
              </a:rPr>
              <a:t>La Torá </a:t>
            </a:r>
            <a:r>
              <a:rPr lang="en-US" sz="2400" dirty="0" err="1" smtClean="0">
                <a:solidFill>
                  <a:srgbClr val="080808"/>
                </a:solidFill>
              </a:rPr>
              <a:t>ordena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cese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agricultura</a:t>
            </a:r>
            <a:r>
              <a:rPr lang="en-US" sz="2400" dirty="0" smtClean="0">
                <a:solidFill>
                  <a:srgbClr val="080808"/>
                </a:solidFill>
              </a:rPr>
              <a:t> en la Tierra de Israel </a:t>
            </a:r>
            <a:r>
              <a:rPr lang="en-US" sz="2400" dirty="0" err="1" smtClean="0">
                <a:solidFill>
                  <a:srgbClr val="080808"/>
                </a:solidFill>
              </a:rPr>
              <a:t>cada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siete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smtClean="0">
                <a:solidFill>
                  <a:srgbClr val="080808"/>
                </a:solidFill>
              </a:rPr>
              <a:t>Este </a:t>
            </a:r>
            <a:r>
              <a:rPr lang="en-US" sz="2400" dirty="0" smtClean="0">
                <a:solidFill>
                  <a:srgbClr val="080808"/>
                </a:solidFill>
              </a:rPr>
              <a:t>"</a:t>
            </a:r>
            <a:r>
              <a:rPr lang="en-US" sz="2400" dirty="0" err="1" smtClean="0">
                <a:solidFill>
                  <a:srgbClr val="080808"/>
                </a:solidFill>
              </a:rPr>
              <a:t>Shabat</a:t>
            </a:r>
            <a:r>
              <a:rPr lang="en-US" sz="2400" dirty="0" smtClean="0">
                <a:solidFill>
                  <a:srgbClr val="080808"/>
                </a:solidFill>
              </a:rPr>
              <a:t>" de la </a:t>
            </a:r>
            <a:r>
              <a:rPr lang="en-US" sz="2400" dirty="0" err="1" smtClean="0">
                <a:solidFill>
                  <a:srgbClr val="080808"/>
                </a:solidFill>
              </a:rPr>
              <a:t>tierra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denomina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Shemitá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smtClean="0">
                <a:solidFill>
                  <a:srgbClr val="080808"/>
                </a:solidFill>
              </a:rPr>
              <a:t>(</a:t>
            </a: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 5754 </a:t>
            </a:r>
            <a:r>
              <a:rPr lang="en-US" sz="2400" dirty="0" err="1" smtClean="0">
                <a:solidFill>
                  <a:srgbClr val="080808"/>
                </a:solidFill>
              </a:rPr>
              <a:t>fue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Shemitá</a:t>
            </a:r>
            <a:r>
              <a:rPr lang="en-US" sz="2400" dirty="0" smtClean="0">
                <a:solidFill>
                  <a:srgbClr val="080808"/>
                </a:solidFill>
              </a:rPr>
              <a:t> en Israel).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err="1" smtClean="0">
                <a:solidFill>
                  <a:srgbClr val="080808"/>
                </a:solidFill>
              </a:rPr>
              <a:t>Después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del </a:t>
            </a:r>
            <a:r>
              <a:rPr lang="en-US" sz="2400" dirty="0" err="1" smtClean="0">
                <a:solidFill>
                  <a:srgbClr val="080808"/>
                </a:solidFill>
              </a:rPr>
              <a:t>séptimo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Shemitá</a:t>
            </a:r>
            <a:r>
              <a:rPr lang="en-US" sz="2400" dirty="0" smtClean="0">
                <a:solidFill>
                  <a:srgbClr val="080808"/>
                </a:solidFill>
              </a:rPr>
              <a:t>, en el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número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cincuenta</a:t>
            </a:r>
            <a:r>
              <a:rPr lang="en-US" sz="2400" dirty="0" smtClean="0">
                <a:solidFill>
                  <a:srgbClr val="080808"/>
                </a:solidFill>
              </a:rPr>
              <a:t>, se </a:t>
            </a:r>
            <a:r>
              <a:rPr lang="en-US" sz="2400" dirty="0" err="1" smtClean="0">
                <a:solidFill>
                  <a:srgbClr val="080808"/>
                </a:solidFill>
              </a:rPr>
              <a:t>anuncia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Jubileo</a:t>
            </a:r>
            <a:r>
              <a:rPr lang="en-US" sz="2400" dirty="0" smtClean="0">
                <a:solidFill>
                  <a:srgbClr val="080808"/>
                </a:solidFill>
              </a:rPr>
              <a:t> (</a:t>
            </a:r>
            <a:r>
              <a:rPr lang="en-US" sz="2400" dirty="0" err="1" smtClean="0">
                <a:solidFill>
                  <a:srgbClr val="080808"/>
                </a:solidFill>
              </a:rPr>
              <a:t>Yovel</a:t>
            </a:r>
            <a:r>
              <a:rPr lang="en-US" sz="2400" dirty="0" smtClean="0">
                <a:solidFill>
                  <a:srgbClr val="080808"/>
                </a:solidFill>
              </a:rPr>
              <a:t>), con el </a:t>
            </a:r>
            <a:r>
              <a:rPr lang="en-US" sz="2400" dirty="0" err="1" smtClean="0">
                <a:solidFill>
                  <a:srgbClr val="080808"/>
                </a:solidFill>
              </a:rPr>
              <a:t>sonido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shofar</a:t>
            </a:r>
            <a:r>
              <a:rPr lang="en-US" sz="2400" dirty="0" smtClean="0">
                <a:solidFill>
                  <a:srgbClr val="080808"/>
                </a:solidFill>
              </a:rPr>
              <a:t> en Yom </a:t>
            </a:r>
            <a:r>
              <a:rPr lang="en-US" sz="2400" dirty="0" err="1" smtClean="0">
                <a:solidFill>
                  <a:srgbClr val="080808"/>
                </a:solidFill>
              </a:rPr>
              <a:t>Kipur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Leviticos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25:1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26:2</a:t>
            </a:r>
            <a:endParaRPr lang="en-US" sz="2400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smtClean="0">
                <a:solidFill>
                  <a:srgbClr val="080808"/>
                </a:solidFill>
              </a:rPr>
              <a:t>Y </a:t>
            </a:r>
            <a:r>
              <a:rPr lang="en-US" sz="2400" dirty="0" err="1" smtClean="0">
                <a:solidFill>
                  <a:srgbClr val="080808"/>
                </a:solidFill>
              </a:rPr>
              <a:t>este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también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tierra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permanece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inactiva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promete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darles</a:t>
            </a:r>
            <a:r>
              <a:rPr lang="en-US" sz="2400" dirty="0" smtClean="0">
                <a:solidFill>
                  <a:srgbClr val="080808"/>
                </a:solidFill>
              </a:rPr>
              <a:t> a los </a:t>
            </a:r>
            <a:r>
              <a:rPr lang="en-US" sz="2400" dirty="0" err="1" smtClean="0">
                <a:solidFill>
                  <a:srgbClr val="080808"/>
                </a:solidFill>
              </a:rPr>
              <a:t>judíos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cosecha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abundante</a:t>
            </a:r>
            <a:r>
              <a:rPr lang="en-US" sz="2400" dirty="0" smtClean="0">
                <a:solidFill>
                  <a:srgbClr val="080808"/>
                </a:solidFill>
              </a:rPr>
              <a:t> antes de los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Shemitá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Yovel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proveerle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sustento</a:t>
            </a:r>
            <a:r>
              <a:rPr lang="en-US" sz="2400" dirty="0" smtClean="0">
                <a:solidFill>
                  <a:srgbClr val="080808"/>
                </a:solidFill>
              </a:rPr>
              <a:t> al pueblo </a:t>
            </a:r>
            <a:r>
              <a:rPr lang="en-US" sz="2400" dirty="0" err="1" smtClean="0">
                <a:solidFill>
                  <a:srgbClr val="080808"/>
                </a:solidFill>
              </a:rPr>
              <a:t>judío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smtClean="0">
                <a:solidFill>
                  <a:srgbClr val="080808"/>
                </a:solidFill>
              </a:rPr>
              <a:t>En el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Yovel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toda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tierra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retorna</a:t>
            </a:r>
            <a:r>
              <a:rPr lang="en-US" sz="2400" dirty="0" smtClean="0">
                <a:solidFill>
                  <a:srgbClr val="080808"/>
                </a:solidFill>
              </a:rPr>
              <a:t> a la </a:t>
            </a:r>
            <a:r>
              <a:rPr lang="en-US" sz="2400" dirty="0" err="1" smtClean="0">
                <a:solidFill>
                  <a:srgbClr val="080808"/>
                </a:solidFill>
              </a:rPr>
              <a:t>división</a:t>
            </a:r>
            <a:r>
              <a:rPr lang="en-US" sz="2400" dirty="0" smtClean="0">
                <a:solidFill>
                  <a:srgbClr val="080808"/>
                </a:solidFill>
              </a:rPr>
              <a:t> original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poseía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tiempos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Yehoshua</a:t>
            </a:r>
            <a:r>
              <a:rPr lang="en-US" sz="2400" dirty="0" smtClean="0">
                <a:solidFill>
                  <a:srgbClr val="080808"/>
                </a:solidFill>
              </a:rPr>
              <a:t>, y se </a:t>
            </a:r>
            <a:r>
              <a:rPr lang="en-US" sz="2400" dirty="0" err="1" smtClean="0">
                <a:solidFill>
                  <a:srgbClr val="080808"/>
                </a:solidFill>
              </a:rPr>
              <a:t>liberan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todos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sirvientes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judíos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contratados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aunque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hayan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completado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seis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servicio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  <a:endParaRPr lang="en-US" sz="2400" b="1" dirty="0" smtClean="0">
              <a:solidFill>
                <a:srgbClr val="080808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Leviticos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25:1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26:2</a:t>
            </a:r>
            <a:endParaRPr lang="en-US" sz="2400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smtClean="0">
                <a:solidFill>
                  <a:srgbClr val="080808"/>
                </a:solidFill>
              </a:rPr>
              <a:t>Al </a:t>
            </a:r>
            <a:r>
              <a:rPr lang="en-US" sz="2400" dirty="0" err="1" smtClean="0">
                <a:solidFill>
                  <a:srgbClr val="080808"/>
                </a:solidFill>
              </a:rPr>
              <a:t>sirviente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judío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contratado</a:t>
            </a:r>
            <a:r>
              <a:rPr lang="en-US" sz="2400" dirty="0" smtClean="0">
                <a:solidFill>
                  <a:srgbClr val="080808"/>
                </a:solidFill>
              </a:rPr>
              <a:t> no se le </a:t>
            </a:r>
            <a:r>
              <a:rPr lang="en-US" sz="2400" dirty="0" err="1" smtClean="0">
                <a:solidFill>
                  <a:srgbClr val="080808"/>
                </a:solidFill>
              </a:rPr>
              <a:t>puede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encargar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ninguna</a:t>
            </a:r>
            <a:r>
              <a:rPr lang="en-US" sz="2400" dirty="0" smtClean="0">
                <a:solidFill>
                  <a:srgbClr val="080808"/>
                </a:solidFill>
              </a:rPr>
              <a:t> labor </a:t>
            </a:r>
            <a:r>
              <a:rPr lang="en-US" sz="2400" dirty="0" err="1" smtClean="0">
                <a:solidFill>
                  <a:srgbClr val="080808"/>
                </a:solidFill>
              </a:rPr>
              <a:t>degradante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innecesaria</a:t>
            </a:r>
            <a:r>
              <a:rPr lang="en-US" sz="2400" dirty="0" smtClean="0">
                <a:solidFill>
                  <a:srgbClr val="080808"/>
                </a:solidFill>
              </a:rPr>
              <a:t> o </a:t>
            </a:r>
            <a:r>
              <a:rPr lang="en-US" sz="2400" dirty="0" err="1" smtClean="0">
                <a:solidFill>
                  <a:srgbClr val="080808"/>
                </a:solidFill>
              </a:rPr>
              <a:t>extremadamente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difícil</a:t>
            </a:r>
            <a:r>
              <a:rPr lang="en-US" sz="2400" dirty="0" smtClean="0">
                <a:solidFill>
                  <a:srgbClr val="080808"/>
                </a:solidFill>
              </a:rPr>
              <a:t>, y no se lo </a:t>
            </a:r>
            <a:r>
              <a:rPr lang="en-US" sz="2400" dirty="0" err="1" smtClean="0">
                <a:solidFill>
                  <a:srgbClr val="080808"/>
                </a:solidFill>
              </a:rPr>
              <a:t>puede</a:t>
            </a:r>
            <a:r>
              <a:rPr lang="en-US" sz="2400" dirty="0" smtClean="0">
                <a:solidFill>
                  <a:srgbClr val="080808"/>
                </a:solidFill>
              </a:rPr>
              <a:t> vender en el </a:t>
            </a:r>
            <a:r>
              <a:rPr lang="en-US" sz="2400" dirty="0" err="1" smtClean="0">
                <a:solidFill>
                  <a:srgbClr val="080808"/>
                </a:solidFill>
              </a:rPr>
              <a:t>mercado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err="1" smtClean="0">
                <a:solidFill>
                  <a:srgbClr val="080808"/>
                </a:solidFill>
              </a:rPr>
              <a:t>precio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labor </a:t>
            </a:r>
            <a:r>
              <a:rPr lang="en-US" sz="2400" dirty="0" err="1" smtClean="0">
                <a:solidFill>
                  <a:srgbClr val="080808"/>
                </a:solidFill>
              </a:rPr>
              <a:t>debe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calcularse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acuerdo</a:t>
            </a:r>
            <a:r>
              <a:rPr lang="en-US" sz="2400" dirty="0" smtClean="0">
                <a:solidFill>
                  <a:srgbClr val="080808"/>
                </a:solidFill>
              </a:rPr>
              <a:t> con la </a:t>
            </a:r>
            <a:r>
              <a:rPr lang="en-US" sz="2400" dirty="0" err="1" smtClean="0">
                <a:solidFill>
                  <a:srgbClr val="080808"/>
                </a:solidFill>
              </a:rPr>
              <a:t>cantidad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tiempo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hasta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quede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libre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automáticamente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Leviticos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25:1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26:2</a:t>
            </a:r>
            <a:endParaRPr lang="en-US" sz="2400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err="1" smtClean="0">
                <a:solidFill>
                  <a:srgbClr val="080808"/>
                </a:solidFill>
              </a:rPr>
              <a:t>precio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tierra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calcula</a:t>
            </a:r>
            <a:r>
              <a:rPr lang="en-US" sz="2400" dirty="0" smtClean="0">
                <a:solidFill>
                  <a:srgbClr val="080808"/>
                </a:solidFill>
              </a:rPr>
              <a:t> de un </a:t>
            </a:r>
            <a:r>
              <a:rPr lang="en-US" sz="2400" dirty="0" err="1" smtClean="0">
                <a:solidFill>
                  <a:srgbClr val="080808"/>
                </a:solidFill>
              </a:rPr>
              <a:t>modo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parecido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En </a:t>
            </a:r>
            <a:r>
              <a:rPr lang="en-US" sz="2400" dirty="0" err="1" smtClean="0">
                <a:solidFill>
                  <a:srgbClr val="080808"/>
                </a:solidFill>
              </a:rPr>
              <a:t>caso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alguien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venda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tierra</a:t>
            </a:r>
            <a:r>
              <a:rPr lang="en-US" sz="2400" dirty="0" smtClean="0">
                <a:solidFill>
                  <a:srgbClr val="080808"/>
                </a:solidFill>
              </a:rPr>
              <a:t> ancestral, </a:t>
            </a:r>
            <a:r>
              <a:rPr lang="en-US" sz="2400" dirty="0" err="1" smtClean="0">
                <a:solidFill>
                  <a:srgbClr val="080808"/>
                </a:solidFill>
              </a:rPr>
              <a:t>tiene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derecho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redimirla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después</a:t>
            </a:r>
            <a:r>
              <a:rPr lang="en-US" sz="2400" dirty="0" smtClean="0">
                <a:solidFill>
                  <a:srgbClr val="080808"/>
                </a:solidFill>
              </a:rPr>
              <a:t> de dos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smtClean="0">
                <a:solidFill>
                  <a:srgbClr val="080808"/>
                </a:solidFill>
              </a:rPr>
              <a:t>Si </a:t>
            </a:r>
            <a:r>
              <a:rPr lang="en-US" sz="2400" dirty="0" smtClean="0">
                <a:solidFill>
                  <a:srgbClr val="080808"/>
                </a:solidFill>
              </a:rPr>
              <a:t>se </a:t>
            </a:r>
            <a:r>
              <a:rPr lang="en-US" sz="2400" dirty="0" err="1" smtClean="0">
                <a:solidFill>
                  <a:srgbClr val="080808"/>
                </a:solidFill>
              </a:rPr>
              <a:t>vende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casa en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ciudad </a:t>
            </a:r>
            <a:r>
              <a:rPr lang="en-US" sz="2400" dirty="0" err="1" smtClean="0">
                <a:solidFill>
                  <a:srgbClr val="080808"/>
                </a:solidFill>
              </a:rPr>
              <a:t>amurallada</a:t>
            </a:r>
            <a:r>
              <a:rPr lang="en-US" sz="2400" dirty="0" smtClean="0">
                <a:solidFill>
                  <a:srgbClr val="080808"/>
                </a:solidFill>
              </a:rPr>
              <a:t>, el </a:t>
            </a:r>
            <a:r>
              <a:rPr lang="en-US" sz="2400" dirty="0" err="1" smtClean="0">
                <a:solidFill>
                  <a:srgbClr val="080808"/>
                </a:solidFill>
              </a:rPr>
              <a:t>derecho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rendención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extiende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únicamente</a:t>
            </a:r>
            <a:r>
              <a:rPr lang="en-US" sz="2400" dirty="0" smtClean="0">
                <a:solidFill>
                  <a:srgbClr val="080808"/>
                </a:solidFill>
              </a:rPr>
              <a:t> al primer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luego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venta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smtClean="0">
                <a:solidFill>
                  <a:srgbClr val="080808"/>
                </a:solidFill>
              </a:rPr>
              <a:t>Las </a:t>
            </a:r>
            <a:r>
              <a:rPr lang="en-US" sz="2400" dirty="0" err="1" smtClean="0">
                <a:solidFill>
                  <a:srgbClr val="080808"/>
                </a:solidFill>
              </a:rPr>
              <a:t>ciudades</a:t>
            </a:r>
            <a:r>
              <a:rPr lang="en-US" sz="2400" dirty="0" smtClean="0">
                <a:solidFill>
                  <a:srgbClr val="080808"/>
                </a:solidFill>
              </a:rPr>
              <a:t> de los </a:t>
            </a:r>
            <a:r>
              <a:rPr lang="en-US" sz="2400" dirty="0" err="1" smtClean="0">
                <a:solidFill>
                  <a:srgbClr val="080808"/>
                </a:solidFill>
              </a:rPr>
              <a:t>levitas</a:t>
            </a:r>
            <a:r>
              <a:rPr lang="en-US" sz="2400" dirty="0" smtClean="0">
                <a:solidFill>
                  <a:srgbClr val="080808"/>
                </a:solidFill>
              </a:rPr>
              <a:t> les </a:t>
            </a:r>
            <a:r>
              <a:rPr lang="en-US" sz="2400" dirty="0" err="1" smtClean="0">
                <a:solidFill>
                  <a:srgbClr val="080808"/>
                </a:solidFill>
              </a:rPr>
              <a:t>pertenecen</a:t>
            </a:r>
            <a:r>
              <a:rPr lang="en-US" sz="2400" dirty="0" smtClean="0">
                <a:solidFill>
                  <a:srgbClr val="080808"/>
                </a:solidFill>
              </a:rPr>
              <a:t> en forma </a:t>
            </a:r>
            <a:r>
              <a:rPr lang="en-US" sz="2400" dirty="0" err="1" smtClean="0">
                <a:solidFill>
                  <a:srgbClr val="080808"/>
                </a:solidFill>
              </a:rPr>
              <a:t>permanente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Leviticos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25:1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26:2</a:t>
            </a:r>
            <a:endParaRPr lang="en-US" sz="2400" i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smtClean="0">
                <a:solidFill>
                  <a:srgbClr val="080808"/>
                </a:solidFill>
              </a:rPr>
              <a:t>Se </a:t>
            </a:r>
            <a:r>
              <a:rPr lang="en-US" sz="2400" dirty="0" smtClean="0">
                <a:solidFill>
                  <a:srgbClr val="080808"/>
                </a:solidFill>
              </a:rPr>
              <a:t>le </a:t>
            </a:r>
            <a:r>
              <a:rPr lang="en-US" sz="2400" dirty="0" err="1" smtClean="0">
                <a:solidFill>
                  <a:srgbClr val="080808"/>
                </a:solidFill>
              </a:rPr>
              <a:t>prohíbe</a:t>
            </a:r>
            <a:r>
              <a:rPr lang="en-US" sz="2400" dirty="0" smtClean="0">
                <a:solidFill>
                  <a:srgbClr val="080808"/>
                </a:solidFill>
              </a:rPr>
              <a:t> al pueblo </a:t>
            </a:r>
            <a:r>
              <a:rPr lang="en-US" sz="2400" dirty="0" err="1" smtClean="0">
                <a:solidFill>
                  <a:srgbClr val="080808"/>
                </a:solidFill>
              </a:rPr>
              <a:t>judío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aprovecharse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unos</a:t>
            </a:r>
            <a:r>
              <a:rPr lang="en-US" sz="2400" dirty="0" smtClean="0">
                <a:solidFill>
                  <a:srgbClr val="080808"/>
                </a:solidFill>
              </a:rPr>
              <a:t> de los </a:t>
            </a:r>
            <a:r>
              <a:rPr lang="en-US" sz="2400" dirty="0" err="1" smtClean="0">
                <a:solidFill>
                  <a:srgbClr val="080808"/>
                </a:solidFill>
              </a:rPr>
              <a:t>otros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prestando</a:t>
            </a:r>
            <a:r>
              <a:rPr lang="en-US" sz="2400" dirty="0" smtClean="0">
                <a:solidFill>
                  <a:srgbClr val="080808"/>
                </a:solidFill>
              </a:rPr>
              <a:t> o </a:t>
            </a:r>
            <a:r>
              <a:rPr lang="en-US" sz="2400" dirty="0" err="1" smtClean="0">
                <a:solidFill>
                  <a:srgbClr val="080808"/>
                </a:solidFill>
              </a:rPr>
              <a:t>pidiendo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prestado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dinero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interés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dirty="0" smtClean="0">
                <a:solidFill>
                  <a:srgbClr val="080808"/>
                </a:solidFill>
              </a:rPr>
              <a:t>Los </a:t>
            </a:r>
            <a:r>
              <a:rPr lang="en-US" sz="2400" dirty="0" err="1" smtClean="0">
                <a:solidFill>
                  <a:srgbClr val="080808"/>
                </a:solidFill>
              </a:rPr>
              <a:t>miembros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familia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deben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redimir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cualquier</a:t>
            </a:r>
            <a:r>
              <a:rPr lang="en-US" sz="2400" dirty="0" smtClean="0">
                <a:solidFill>
                  <a:srgbClr val="080808"/>
                </a:solidFill>
              </a:rPr>
              <a:t> familiar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haya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vendido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sirviente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contratado</a:t>
            </a:r>
            <a:r>
              <a:rPr lang="en-US" sz="2400" dirty="0" smtClean="0">
                <a:solidFill>
                  <a:srgbClr val="080808"/>
                </a:solidFill>
              </a:rPr>
              <a:t>, a </a:t>
            </a:r>
            <a:r>
              <a:rPr lang="en-US" sz="2400" dirty="0" err="1" smtClean="0">
                <a:solidFill>
                  <a:srgbClr val="080808"/>
                </a:solidFill>
              </a:rPr>
              <a:t>causa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haber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empobrecido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b="1" dirty="0" smtClean="0">
              <a:solidFill>
                <a:srgbClr val="080808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s-ES" sz="2400" b="1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25:1</a:t>
            </a:r>
            <a:r>
              <a:rPr lang="es-ES" sz="2400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Vayedaber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smtClean="0">
                <a:solidFill>
                  <a:srgbClr val="080808"/>
                </a:solidFill>
              </a:rPr>
              <a:t>Adonay el-</a:t>
            </a:r>
            <a:r>
              <a:rPr lang="es-ES" sz="2400" i="1" dirty="0" err="1" smtClean="0">
                <a:solidFill>
                  <a:srgbClr val="080808"/>
                </a:solidFill>
              </a:rPr>
              <a:t>Moshe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behar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Sinay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lemor</a:t>
            </a:r>
            <a:r>
              <a:rPr lang="es-E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dirty="0" smtClean="0">
                <a:solidFill>
                  <a:srgbClr val="080808"/>
                </a:solidFill>
              </a:rPr>
              <a:t>Y </a:t>
            </a:r>
            <a:r>
              <a:rPr lang="es-ES" sz="2400" dirty="0" smtClean="0">
                <a:solidFill>
                  <a:srgbClr val="080808"/>
                </a:solidFill>
              </a:rPr>
              <a:t>habló el Eterno a Moisés en el monte de </a:t>
            </a:r>
            <a:r>
              <a:rPr lang="es-ES" sz="2400" dirty="0" err="1" smtClean="0">
                <a:solidFill>
                  <a:srgbClr val="080808"/>
                </a:solidFill>
              </a:rPr>
              <a:t>Sinay</a:t>
            </a:r>
            <a:r>
              <a:rPr lang="es-ES" sz="2400" dirty="0" smtClean="0">
                <a:solidFill>
                  <a:srgbClr val="080808"/>
                </a:solidFill>
              </a:rPr>
              <a:t>, diciendo</a:t>
            </a:r>
            <a:r>
              <a:rPr lang="es-ES" sz="2400" dirty="0" smtClean="0">
                <a:solidFill>
                  <a:srgbClr val="080808"/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La </a:t>
            </a:r>
            <a:r>
              <a:rPr lang="en-US" sz="2400" dirty="0" smtClean="0">
                <a:solidFill>
                  <a:srgbClr val="080808"/>
                </a:solidFill>
              </a:rPr>
              <a:t>mitzvá de la </a:t>
            </a:r>
            <a:r>
              <a:rPr lang="en-US" sz="2400" dirty="0" err="1" smtClean="0">
                <a:solidFill>
                  <a:srgbClr val="080808"/>
                </a:solidFill>
              </a:rPr>
              <a:t>shemitá</a:t>
            </a:r>
            <a:r>
              <a:rPr lang="en-US" sz="2400" dirty="0" smtClean="0">
                <a:solidFill>
                  <a:srgbClr val="080808"/>
                </a:solidFill>
              </a:rPr>
              <a:t> le </a:t>
            </a:r>
            <a:r>
              <a:rPr lang="en-US" sz="2400" dirty="0" err="1" smtClean="0">
                <a:solidFill>
                  <a:srgbClr val="080808"/>
                </a:solidFill>
              </a:rPr>
              <a:t>ordena</a:t>
            </a:r>
            <a:r>
              <a:rPr lang="en-US" sz="2400" dirty="0" smtClean="0">
                <a:solidFill>
                  <a:srgbClr val="080808"/>
                </a:solidFill>
              </a:rPr>
              <a:t> al Pueblo </a:t>
            </a:r>
            <a:r>
              <a:rPr lang="en-US" sz="2400" dirty="0" err="1" smtClean="0">
                <a:solidFill>
                  <a:srgbClr val="080808"/>
                </a:solidFill>
              </a:rPr>
              <a:t>judío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deje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trabajar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campos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séptimo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, con la </a:t>
            </a:r>
            <a:r>
              <a:rPr lang="en-US" sz="2400" dirty="0" err="1" smtClean="0">
                <a:solidFill>
                  <a:srgbClr val="080808"/>
                </a:solidFill>
              </a:rPr>
              <a:t>promesa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milagrosamente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 les </a:t>
            </a:r>
            <a:r>
              <a:rPr lang="en-US" sz="2400" dirty="0" err="1" smtClean="0">
                <a:solidFill>
                  <a:srgbClr val="080808"/>
                </a:solidFill>
              </a:rPr>
              <a:t>proporcionará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todas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necesidades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Sin embargo, el </a:t>
            </a:r>
            <a:r>
              <a:rPr lang="en-US" sz="2400" dirty="0" err="1" smtClean="0">
                <a:solidFill>
                  <a:srgbClr val="080808"/>
                </a:solidFill>
              </a:rPr>
              <a:t>milagro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shemitá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variaba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acuerdo</a:t>
            </a:r>
            <a:r>
              <a:rPr lang="en-US" sz="2400" dirty="0" smtClean="0">
                <a:solidFill>
                  <a:srgbClr val="080808"/>
                </a:solidFill>
              </a:rPr>
              <a:t> con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nivel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bitajón</a:t>
            </a:r>
            <a:r>
              <a:rPr lang="en-US" sz="2400" dirty="0" smtClean="0">
                <a:solidFill>
                  <a:srgbClr val="080808"/>
                </a:solidFill>
              </a:rPr>
              <a:t> (</a:t>
            </a:r>
            <a:r>
              <a:rPr lang="en-US" sz="2400" dirty="0" err="1" smtClean="0">
                <a:solidFill>
                  <a:srgbClr val="080808"/>
                </a:solidFill>
              </a:rPr>
              <a:t>confianza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).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el pueblo </a:t>
            </a:r>
            <a:r>
              <a:rPr lang="en-US" sz="2400" dirty="0" err="1" smtClean="0">
                <a:solidFill>
                  <a:srgbClr val="080808"/>
                </a:solidFill>
              </a:rPr>
              <a:t>judío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tenía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nivel</a:t>
            </a:r>
            <a:r>
              <a:rPr lang="en-US" sz="2400" dirty="0" smtClean="0">
                <a:solidFill>
                  <a:srgbClr val="080808"/>
                </a:solidFill>
              </a:rPr>
              <a:t> alto de </a:t>
            </a:r>
            <a:r>
              <a:rPr lang="en-US" sz="2400" dirty="0" err="1" smtClean="0">
                <a:solidFill>
                  <a:srgbClr val="080808"/>
                </a:solidFill>
              </a:rPr>
              <a:t>bitajón</a:t>
            </a:r>
            <a:r>
              <a:rPr lang="en-US" sz="2400" dirty="0" smtClean="0">
                <a:solidFill>
                  <a:srgbClr val="080808"/>
                </a:solidFill>
              </a:rPr>
              <a:t>, la </a:t>
            </a:r>
            <a:r>
              <a:rPr lang="en-US" sz="2400" dirty="0" err="1" smtClean="0">
                <a:solidFill>
                  <a:srgbClr val="080808"/>
                </a:solidFill>
              </a:rPr>
              <a:t>cantidad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alimentos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cosechaban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sexto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variaba</a:t>
            </a:r>
            <a:r>
              <a:rPr lang="en-US" sz="2400" dirty="0" smtClean="0">
                <a:solidFill>
                  <a:srgbClr val="080808"/>
                </a:solidFill>
              </a:rPr>
              <a:t> de un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otro</a:t>
            </a:r>
            <a:r>
              <a:rPr lang="en-US" sz="2400" dirty="0" smtClean="0">
                <a:solidFill>
                  <a:srgbClr val="080808"/>
                </a:solidFill>
              </a:rPr>
              <a:t>; no obstante, </a:t>
            </a:r>
            <a:r>
              <a:rPr lang="en-US" sz="2400" dirty="0" err="1" smtClean="0">
                <a:solidFill>
                  <a:srgbClr val="080808"/>
                </a:solidFill>
              </a:rPr>
              <a:t>alcanzaba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proveer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nutrición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durante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tres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, en </a:t>
            </a:r>
            <a:r>
              <a:rPr lang="en-US" sz="2400" dirty="0" err="1" smtClean="0">
                <a:solidFill>
                  <a:srgbClr val="080808"/>
                </a:solidFill>
              </a:rPr>
              <a:t>vez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uno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nivel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confianza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 era </a:t>
            </a:r>
            <a:r>
              <a:rPr lang="en-US" sz="2400" dirty="0" err="1" smtClean="0">
                <a:solidFill>
                  <a:srgbClr val="080808"/>
                </a:solidFill>
              </a:rPr>
              <a:t>bajo</a:t>
            </a:r>
            <a:r>
              <a:rPr lang="en-US" sz="2400" dirty="0" smtClean="0">
                <a:solidFill>
                  <a:srgbClr val="080808"/>
                </a:solidFill>
              </a:rPr>
              <a:t>, los </a:t>
            </a:r>
            <a:r>
              <a:rPr lang="en-US" sz="2400" dirty="0" err="1" smtClean="0">
                <a:solidFill>
                  <a:srgbClr val="080808"/>
                </a:solidFill>
              </a:rPr>
              <a:t>campos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daban</a:t>
            </a:r>
            <a:r>
              <a:rPr lang="en-US" sz="2400" dirty="0" smtClean="0">
                <a:solidFill>
                  <a:srgbClr val="080808"/>
                </a:solidFill>
              </a:rPr>
              <a:t>, en </a:t>
            </a:r>
            <a:r>
              <a:rPr lang="en-US" sz="2400" dirty="0" err="1" smtClean="0">
                <a:solidFill>
                  <a:srgbClr val="080808"/>
                </a:solidFill>
              </a:rPr>
              <a:t>términos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reales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tres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veces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cantidad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cosechaba</a:t>
            </a:r>
            <a:r>
              <a:rPr lang="en-US" sz="2400" dirty="0" smtClean="0">
                <a:solidFill>
                  <a:srgbClr val="080808"/>
                </a:solidFill>
              </a:rPr>
              <a:t> en un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común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b="1" dirty="0" smtClean="0">
              <a:solidFill>
                <a:srgbClr val="080808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En el primer </a:t>
            </a:r>
            <a:r>
              <a:rPr lang="en-US" sz="2400" dirty="0" err="1" smtClean="0">
                <a:solidFill>
                  <a:srgbClr val="080808"/>
                </a:solidFill>
              </a:rPr>
              <a:t>caso</a:t>
            </a:r>
            <a:r>
              <a:rPr lang="en-US" sz="2400" dirty="0" smtClean="0">
                <a:solidFill>
                  <a:srgbClr val="080808"/>
                </a:solidFill>
              </a:rPr>
              <a:t>, se </a:t>
            </a:r>
            <a:r>
              <a:rPr lang="en-US" sz="2400" dirty="0" err="1" smtClean="0">
                <a:solidFill>
                  <a:srgbClr val="080808"/>
                </a:solidFill>
              </a:rPr>
              <a:t>producía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milagro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oculto</a:t>
            </a:r>
            <a:r>
              <a:rPr lang="en-US" sz="2400" dirty="0" smtClean="0">
                <a:solidFill>
                  <a:srgbClr val="080808"/>
                </a:solidFill>
              </a:rPr>
              <a:t>; en el </a:t>
            </a:r>
            <a:r>
              <a:rPr lang="en-US" sz="2400" dirty="0" err="1" smtClean="0">
                <a:solidFill>
                  <a:srgbClr val="080808"/>
                </a:solidFill>
              </a:rPr>
              <a:t>segundo</a:t>
            </a:r>
            <a:r>
              <a:rPr lang="en-US" sz="2400" dirty="0" smtClean="0">
                <a:solidFill>
                  <a:srgbClr val="080808"/>
                </a:solidFill>
              </a:rPr>
              <a:t>, un </a:t>
            </a:r>
            <a:r>
              <a:rPr lang="en-US" sz="2400" dirty="0" err="1" smtClean="0">
                <a:solidFill>
                  <a:srgbClr val="080808"/>
                </a:solidFill>
              </a:rPr>
              <a:t>milagro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descubierto</a:t>
            </a:r>
            <a:r>
              <a:rPr lang="en-US" sz="2400" dirty="0" smtClean="0">
                <a:solidFill>
                  <a:srgbClr val="080808"/>
                </a:solidFill>
              </a:rPr>
              <a:t>. ¿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qué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nivel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bajo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invocaba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milagro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aparentemente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grande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abierto</a:t>
            </a:r>
            <a:r>
              <a:rPr lang="en-US" sz="2400" dirty="0" smtClean="0">
                <a:solidFill>
                  <a:srgbClr val="080808"/>
                </a:solidFill>
              </a:rPr>
              <a:t>?.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err="1" smtClean="0">
                <a:solidFill>
                  <a:srgbClr val="080808"/>
                </a:solidFill>
              </a:rPr>
              <a:t>milagro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descubierto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siempre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el "</a:t>
            </a:r>
            <a:r>
              <a:rPr lang="en-US" sz="2400" dirty="0" err="1" smtClean="0">
                <a:solidFill>
                  <a:srgbClr val="080808"/>
                </a:solidFill>
              </a:rPr>
              <a:t>segundo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mejor</a:t>
            </a:r>
            <a:r>
              <a:rPr lang="en-US" sz="2400" dirty="0" smtClean="0">
                <a:solidFill>
                  <a:srgbClr val="080808"/>
                </a:solidFill>
              </a:rPr>
              <a:t>" en el plan de </a:t>
            </a: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. El Hombre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criatura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designada</a:t>
            </a:r>
            <a:r>
              <a:rPr lang="en-US" sz="2400" dirty="0" smtClean="0">
                <a:solidFill>
                  <a:srgbClr val="080808"/>
                </a:solidFill>
              </a:rPr>
              <a:t> en forma </a:t>
            </a:r>
            <a:r>
              <a:rPr lang="en-US" sz="2400" dirty="0" err="1" smtClean="0">
                <a:solidFill>
                  <a:srgbClr val="080808"/>
                </a:solidFill>
              </a:rPr>
              <a:t>específica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tener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libertad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elección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Los </a:t>
            </a:r>
            <a:r>
              <a:rPr lang="en-US" sz="2400" dirty="0" err="1" smtClean="0">
                <a:solidFill>
                  <a:srgbClr val="080808"/>
                </a:solidFill>
              </a:rPr>
              <a:t>milagros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abiertos</a:t>
            </a:r>
            <a:r>
              <a:rPr lang="en-US" sz="2400" dirty="0" smtClean="0">
                <a:solidFill>
                  <a:srgbClr val="080808"/>
                </a:solidFill>
              </a:rPr>
              <a:t> son tan </a:t>
            </a:r>
            <a:r>
              <a:rPr lang="en-US" sz="2400" dirty="0" err="1" smtClean="0">
                <a:solidFill>
                  <a:srgbClr val="080808"/>
                </a:solidFill>
              </a:rPr>
              <a:t>compulsivos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limitan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libertad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elección</a:t>
            </a:r>
            <a:r>
              <a:rPr lang="en-US" sz="2400" dirty="0" smtClean="0">
                <a:solidFill>
                  <a:srgbClr val="080808"/>
                </a:solidFill>
              </a:rPr>
              <a:t> del Hombre. 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No obstante, </a:t>
            </a: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responde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hasta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nivel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bajo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confianza</a:t>
            </a:r>
            <a:r>
              <a:rPr lang="en-US" sz="2400" dirty="0" smtClean="0">
                <a:solidFill>
                  <a:srgbClr val="080808"/>
                </a:solidFill>
              </a:rPr>
              <a:t> en El y </a:t>
            </a:r>
            <a:r>
              <a:rPr lang="en-US" sz="2400" dirty="0" err="1" smtClean="0">
                <a:solidFill>
                  <a:srgbClr val="080808"/>
                </a:solidFill>
              </a:rPr>
              <a:t>proporciona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pirotecnia</a:t>
            </a:r>
            <a:r>
              <a:rPr lang="en-US" sz="2400" dirty="0" smtClean="0">
                <a:solidFill>
                  <a:srgbClr val="080808"/>
                </a:solidFill>
              </a:rPr>
              <a:t> de un </a:t>
            </a:r>
            <a:r>
              <a:rPr lang="en-US" sz="2400" dirty="0" err="1" smtClean="0">
                <a:solidFill>
                  <a:srgbClr val="080808"/>
                </a:solidFill>
              </a:rPr>
              <a:t>milagro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abierto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si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hace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falta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hacer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el pueblo se </a:t>
            </a:r>
            <a:r>
              <a:rPr lang="en-US" sz="2400" dirty="0" err="1" smtClean="0">
                <a:solidFill>
                  <a:srgbClr val="080808"/>
                </a:solidFill>
              </a:rPr>
              <a:t>sienta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seguro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vez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Rabí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Jaim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Volozhin</a:t>
            </a:r>
            <a:r>
              <a:rPr lang="en-US" sz="2400" dirty="0" smtClean="0">
                <a:solidFill>
                  <a:srgbClr val="080808"/>
                </a:solidFill>
              </a:rPr>
              <a:t> le </a:t>
            </a:r>
            <a:r>
              <a:rPr lang="en-US" sz="2400" dirty="0" err="1" smtClean="0">
                <a:solidFill>
                  <a:srgbClr val="080808"/>
                </a:solidFill>
              </a:rPr>
              <a:t>preguntó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Gaón</a:t>
            </a:r>
            <a:r>
              <a:rPr lang="en-US" sz="2400" dirty="0" smtClean="0">
                <a:solidFill>
                  <a:srgbClr val="080808"/>
                </a:solidFill>
              </a:rPr>
              <a:t> de Vilna </a:t>
            </a:r>
            <a:r>
              <a:rPr lang="en-US" sz="2400" dirty="0" err="1" smtClean="0">
                <a:solidFill>
                  <a:srgbClr val="080808"/>
                </a:solidFill>
              </a:rPr>
              <a:t>qué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quiere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decir</a:t>
            </a:r>
            <a:r>
              <a:rPr lang="en-US" sz="2400" dirty="0" smtClean="0">
                <a:solidFill>
                  <a:srgbClr val="080808"/>
                </a:solidFill>
              </a:rPr>
              <a:t> el Talmud </a:t>
            </a: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dice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uno</a:t>
            </a:r>
            <a:r>
              <a:rPr lang="en-US" sz="2400" dirty="0" smtClean="0">
                <a:solidFill>
                  <a:srgbClr val="080808"/>
                </a:solidFill>
              </a:rPr>
              <a:t> de los </a:t>
            </a:r>
            <a:r>
              <a:rPr lang="en-US" sz="2400" dirty="0" err="1" smtClean="0">
                <a:solidFill>
                  <a:srgbClr val="080808"/>
                </a:solidFill>
              </a:rPr>
              <a:t>atributos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"</a:t>
            </a:r>
            <a:r>
              <a:rPr lang="en-US" sz="2400" dirty="0" err="1" smtClean="0">
                <a:solidFill>
                  <a:srgbClr val="080808"/>
                </a:solidFill>
              </a:rPr>
              <a:t>estar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satisfecho</a:t>
            </a:r>
            <a:r>
              <a:rPr lang="en-US" sz="2400" dirty="0" smtClean="0">
                <a:solidFill>
                  <a:srgbClr val="080808"/>
                </a:solidFill>
              </a:rPr>
              <a:t> con Su parte".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err="1" smtClean="0">
                <a:solidFill>
                  <a:srgbClr val="080808"/>
                </a:solidFill>
              </a:rPr>
              <a:t>Gaón</a:t>
            </a:r>
            <a:r>
              <a:rPr lang="en-US" sz="2400" dirty="0" smtClean="0">
                <a:solidFill>
                  <a:srgbClr val="080808"/>
                </a:solidFill>
              </a:rPr>
              <a:t> de Vilna le </a:t>
            </a:r>
            <a:r>
              <a:rPr lang="en-US" sz="2400" dirty="0" err="1" smtClean="0">
                <a:solidFill>
                  <a:srgbClr val="080808"/>
                </a:solidFill>
              </a:rPr>
              <a:t>respondió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parte de </a:t>
            </a: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el pueblo </a:t>
            </a:r>
            <a:r>
              <a:rPr lang="en-US" sz="2400" dirty="0" err="1" smtClean="0">
                <a:solidFill>
                  <a:srgbClr val="080808"/>
                </a:solidFill>
              </a:rPr>
              <a:t>judío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err="1" smtClean="0">
                <a:solidFill>
                  <a:srgbClr val="080808"/>
                </a:solidFill>
              </a:rPr>
              <a:t>querría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estuviésemos</a:t>
            </a:r>
            <a:r>
              <a:rPr lang="en-US" sz="2400" dirty="0" smtClean="0">
                <a:solidFill>
                  <a:srgbClr val="080808"/>
                </a:solidFill>
              </a:rPr>
              <a:t> en un </a:t>
            </a:r>
            <a:r>
              <a:rPr lang="en-US" sz="2400" dirty="0" err="1" smtClean="0">
                <a:solidFill>
                  <a:srgbClr val="080808"/>
                </a:solidFill>
              </a:rPr>
              <a:t>nivel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elevado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no obstante </a:t>
            </a:r>
            <a:r>
              <a:rPr lang="en-US" sz="2400" dirty="0" err="1" smtClean="0">
                <a:solidFill>
                  <a:srgbClr val="080808"/>
                </a:solidFill>
              </a:rPr>
              <a:t>está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satisfecho</a:t>
            </a:r>
            <a:r>
              <a:rPr lang="en-US" sz="2400" dirty="0" smtClean="0">
                <a:solidFill>
                  <a:srgbClr val="080808"/>
                </a:solidFill>
              </a:rPr>
              <a:t> con </a:t>
            </a:r>
            <a:r>
              <a:rPr lang="en-US" sz="2400" dirty="0" err="1" smtClean="0">
                <a:solidFill>
                  <a:srgbClr val="080808"/>
                </a:solidFill>
              </a:rPr>
              <a:t>nosotros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cualquiera</a:t>
            </a:r>
            <a:r>
              <a:rPr lang="en-US" sz="2400" dirty="0" smtClean="0">
                <a:solidFill>
                  <a:srgbClr val="080808"/>
                </a:solidFill>
              </a:rPr>
              <a:t> sea el </a:t>
            </a:r>
            <a:r>
              <a:rPr lang="en-US" sz="2400" dirty="0" err="1" smtClean="0">
                <a:solidFill>
                  <a:srgbClr val="080808"/>
                </a:solidFill>
              </a:rPr>
              <a:t>nivel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encontremos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Hashem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habló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Moshe en el Monte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Sinaí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diciendo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..." (25:1)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 le </a:t>
            </a:r>
            <a:r>
              <a:rPr lang="en-US" sz="2400" dirty="0" err="1" smtClean="0">
                <a:solidFill>
                  <a:srgbClr val="080808"/>
                </a:solidFill>
              </a:rPr>
              <a:t>dijo</a:t>
            </a:r>
            <a:r>
              <a:rPr lang="en-US" sz="2400" dirty="0" smtClean="0">
                <a:solidFill>
                  <a:srgbClr val="080808"/>
                </a:solidFill>
              </a:rPr>
              <a:t> a Moshe </a:t>
            </a:r>
            <a:r>
              <a:rPr lang="en-US" sz="2400" dirty="0" err="1" smtClean="0">
                <a:solidFill>
                  <a:srgbClr val="080808"/>
                </a:solidFill>
              </a:rPr>
              <a:t>todas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mitzvot</a:t>
            </a:r>
            <a:r>
              <a:rPr lang="en-US" sz="2400" dirty="0" smtClean="0">
                <a:solidFill>
                  <a:srgbClr val="080808"/>
                </a:solidFill>
              </a:rPr>
              <a:t> en el Monte </a:t>
            </a:r>
            <a:r>
              <a:rPr lang="en-US" sz="2400" dirty="0" err="1" smtClean="0">
                <a:solidFill>
                  <a:srgbClr val="080808"/>
                </a:solidFill>
              </a:rPr>
              <a:t>Sinaí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r>
              <a:rPr lang="en-US" sz="2400" dirty="0" err="1" smtClean="0">
                <a:solidFill>
                  <a:srgbClr val="080808"/>
                </a:solidFill>
              </a:rPr>
              <a:t>Entonces</a:t>
            </a:r>
            <a:r>
              <a:rPr lang="en-US" sz="2400" dirty="0" smtClean="0">
                <a:solidFill>
                  <a:srgbClr val="080808"/>
                </a:solidFill>
              </a:rPr>
              <a:t> ¿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qué</a:t>
            </a:r>
            <a:r>
              <a:rPr lang="en-US" sz="2400" dirty="0" smtClean="0">
                <a:solidFill>
                  <a:srgbClr val="080808"/>
                </a:solidFill>
              </a:rPr>
              <a:t> la Torá </a:t>
            </a:r>
            <a:r>
              <a:rPr lang="en-US" sz="2400" dirty="0" err="1" smtClean="0">
                <a:solidFill>
                  <a:srgbClr val="080808"/>
                </a:solidFill>
              </a:rPr>
              <a:t>registra</a:t>
            </a:r>
            <a:r>
              <a:rPr lang="en-US" sz="2400" dirty="0" smtClean="0">
                <a:solidFill>
                  <a:srgbClr val="080808"/>
                </a:solidFill>
              </a:rPr>
              <a:t> en forma </a:t>
            </a:r>
            <a:r>
              <a:rPr lang="en-US" sz="2400" dirty="0" err="1" smtClean="0">
                <a:solidFill>
                  <a:srgbClr val="080808"/>
                </a:solidFill>
              </a:rPr>
              <a:t>específica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mitzvá de </a:t>
            </a:r>
            <a:r>
              <a:rPr lang="en-US" sz="2400" dirty="0" err="1" smtClean="0">
                <a:solidFill>
                  <a:srgbClr val="080808"/>
                </a:solidFill>
              </a:rPr>
              <a:t>shemitá</a:t>
            </a:r>
            <a:r>
              <a:rPr lang="en-US" sz="2400" dirty="0" smtClean="0">
                <a:solidFill>
                  <a:srgbClr val="080808"/>
                </a:solidFill>
              </a:rPr>
              <a:t> le </a:t>
            </a:r>
            <a:r>
              <a:rPr lang="en-US" sz="2400" dirty="0" err="1" smtClean="0">
                <a:solidFill>
                  <a:srgbClr val="080808"/>
                </a:solidFill>
              </a:rPr>
              <a:t>fue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transmitida</a:t>
            </a:r>
            <a:r>
              <a:rPr lang="en-US" sz="2400" dirty="0" smtClean="0">
                <a:solidFill>
                  <a:srgbClr val="080808"/>
                </a:solidFill>
              </a:rPr>
              <a:t> a Moshe "en el Monte </a:t>
            </a:r>
            <a:r>
              <a:rPr lang="en-US" sz="2400" dirty="0" err="1" smtClean="0">
                <a:solidFill>
                  <a:srgbClr val="080808"/>
                </a:solidFill>
              </a:rPr>
              <a:t>Sinaí</a:t>
            </a:r>
            <a:r>
              <a:rPr lang="en-US" sz="2400" dirty="0" smtClean="0">
                <a:solidFill>
                  <a:srgbClr val="080808"/>
                </a:solidFill>
              </a:rPr>
              <a:t>"? ¿</a:t>
            </a:r>
            <a:r>
              <a:rPr lang="en-US" sz="2400" dirty="0" err="1" smtClean="0">
                <a:solidFill>
                  <a:srgbClr val="080808"/>
                </a:solidFill>
              </a:rPr>
              <a:t>Acaso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todas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otras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mitzvot</a:t>
            </a:r>
            <a:r>
              <a:rPr lang="en-US" sz="2400" dirty="0" smtClean="0">
                <a:solidFill>
                  <a:srgbClr val="080808"/>
                </a:solidFill>
              </a:rPr>
              <a:t> no le </a:t>
            </a:r>
            <a:r>
              <a:rPr lang="en-US" sz="2400" dirty="0" err="1" smtClean="0">
                <a:solidFill>
                  <a:srgbClr val="080808"/>
                </a:solidFill>
              </a:rPr>
              <a:t>fueron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también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transmitidas</a:t>
            </a:r>
            <a:r>
              <a:rPr lang="en-US" sz="2400" dirty="0" smtClean="0">
                <a:solidFill>
                  <a:srgbClr val="080808"/>
                </a:solidFill>
              </a:rPr>
              <a:t> a Moshe en el Monte </a:t>
            </a:r>
            <a:r>
              <a:rPr lang="en-US" sz="2400" dirty="0" err="1" smtClean="0">
                <a:solidFill>
                  <a:srgbClr val="080808"/>
                </a:solidFill>
              </a:rPr>
              <a:t>Sinaí</a:t>
            </a:r>
            <a:r>
              <a:rPr lang="en-US" sz="2400" dirty="0" smtClean="0">
                <a:solidFill>
                  <a:srgbClr val="080808"/>
                </a:solidFill>
              </a:rPr>
              <a:t>?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Uno de los </a:t>
            </a:r>
            <a:r>
              <a:rPr lang="en-US" sz="2400" dirty="0" err="1" smtClean="0">
                <a:solidFill>
                  <a:srgbClr val="080808"/>
                </a:solidFill>
              </a:rPr>
              <a:t>efectos</a:t>
            </a:r>
            <a:r>
              <a:rPr lang="en-US" sz="2400" dirty="0" smtClean="0">
                <a:solidFill>
                  <a:srgbClr val="080808"/>
                </a:solidFill>
              </a:rPr>
              <a:t> de la mitzvá de </a:t>
            </a:r>
            <a:r>
              <a:rPr lang="en-US" sz="2400" dirty="0" err="1" smtClean="0">
                <a:solidFill>
                  <a:srgbClr val="080808"/>
                </a:solidFill>
              </a:rPr>
              <a:t>shemitá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implantar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corazón</a:t>
            </a:r>
            <a:r>
              <a:rPr lang="en-US" sz="2400" dirty="0" smtClean="0">
                <a:solidFill>
                  <a:srgbClr val="080808"/>
                </a:solidFill>
              </a:rPr>
              <a:t> de pueblo </a:t>
            </a:r>
            <a:r>
              <a:rPr lang="en-US" sz="2400" dirty="0" err="1" smtClean="0">
                <a:solidFill>
                  <a:srgbClr val="080808"/>
                </a:solidFill>
              </a:rPr>
              <a:t>judío</a:t>
            </a:r>
            <a:r>
              <a:rPr lang="en-US" sz="2400" dirty="0" smtClean="0">
                <a:solidFill>
                  <a:srgbClr val="080808"/>
                </a:solidFill>
              </a:rPr>
              <a:t> la idea de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, a </a:t>
            </a:r>
            <a:r>
              <a:rPr lang="en-US" sz="2400" dirty="0" err="1" smtClean="0">
                <a:solidFill>
                  <a:srgbClr val="080808"/>
                </a:solidFill>
              </a:rPr>
              <a:t>pesar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toda</a:t>
            </a:r>
            <a:r>
              <a:rPr lang="en-US" sz="2400" dirty="0" smtClean="0">
                <a:solidFill>
                  <a:srgbClr val="080808"/>
                </a:solidFill>
              </a:rPr>
              <a:t> Su </a:t>
            </a:r>
            <a:r>
              <a:rPr lang="en-US" sz="2400" dirty="0" err="1" smtClean="0">
                <a:solidFill>
                  <a:srgbClr val="080808"/>
                </a:solidFill>
              </a:rPr>
              <a:t>Trascendencia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igualmente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supervisa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hasta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mínimo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detalle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mundo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La </a:t>
            </a:r>
            <a:r>
              <a:rPr lang="en-US" sz="2400" dirty="0" err="1" smtClean="0">
                <a:solidFill>
                  <a:srgbClr val="080808"/>
                </a:solidFill>
              </a:rPr>
              <a:t>shemitá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enseña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proporciona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todo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necesitamos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pesar</a:t>
            </a:r>
            <a:r>
              <a:rPr lang="en-US" sz="2400" dirty="0" smtClean="0">
                <a:solidFill>
                  <a:srgbClr val="080808"/>
                </a:solidFill>
              </a:rPr>
              <a:t> de al </a:t>
            </a:r>
            <a:r>
              <a:rPr lang="en-US" sz="2400" dirty="0" err="1" smtClean="0">
                <a:solidFill>
                  <a:srgbClr val="080808"/>
                </a:solidFill>
              </a:rPr>
              <a:t>parecer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somos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punto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minúsculo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espacio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intergaláctico</a:t>
            </a:r>
            <a:r>
              <a:rPr lang="en-US" sz="2400" dirty="0" smtClean="0">
                <a:solidFill>
                  <a:srgbClr val="080808"/>
                </a:solidFill>
              </a:rPr>
              <a:t>. En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ojos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todos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billones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luz</a:t>
            </a:r>
            <a:r>
              <a:rPr lang="en-US" sz="2400" dirty="0" smtClean="0">
                <a:solidFill>
                  <a:srgbClr val="080808"/>
                </a:solidFill>
              </a:rPr>
              <a:t> no son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parpadear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ojos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No </a:t>
            </a:r>
            <a:r>
              <a:rPr lang="en-US" sz="2400" dirty="0" err="1" smtClean="0">
                <a:solidFill>
                  <a:srgbClr val="080808"/>
                </a:solidFill>
              </a:rPr>
              <a:t>está</a:t>
            </a:r>
            <a:r>
              <a:rPr lang="en-US" sz="2400" dirty="0" smtClean="0">
                <a:solidFill>
                  <a:srgbClr val="080808"/>
                </a:solidFill>
              </a:rPr>
              <a:t> "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debajo</a:t>
            </a:r>
            <a:r>
              <a:rPr lang="en-US" sz="2400" dirty="0" smtClean="0">
                <a:solidFill>
                  <a:srgbClr val="080808"/>
                </a:solidFill>
              </a:rPr>
              <a:t> de Su </a:t>
            </a:r>
            <a:r>
              <a:rPr lang="en-US" sz="2400" dirty="0" err="1" smtClean="0">
                <a:solidFill>
                  <a:srgbClr val="080808"/>
                </a:solidFill>
              </a:rPr>
              <a:t>dignidad</a:t>
            </a:r>
            <a:r>
              <a:rPr lang="en-US" sz="2400" dirty="0" smtClean="0">
                <a:solidFill>
                  <a:srgbClr val="080808"/>
                </a:solidFill>
              </a:rPr>
              <a:t>",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decirlo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alguna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manera</a:t>
            </a:r>
            <a:r>
              <a:rPr lang="en-US" sz="2400" dirty="0" smtClean="0">
                <a:solidFill>
                  <a:srgbClr val="080808"/>
                </a:solidFill>
              </a:rPr>
              <a:t>, el </a:t>
            </a:r>
            <a:r>
              <a:rPr lang="en-US" sz="2400" dirty="0" err="1" smtClean="0">
                <a:solidFill>
                  <a:srgbClr val="080808"/>
                </a:solidFill>
              </a:rPr>
              <a:t>interesarse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plano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físico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nuestro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r>
              <a:rPr lang="en-US" sz="2400" dirty="0" err="1" smtClean="0">
                <a:solidFill>
                  <a:srgbClr val="080808"/>
                </a:solidFill>
              </a:rPr>
              <a:t>Pues</a:t>
            </a:r>
            <a:r>
              <a:rPr lang="en-US" sz="2400" dirty="0" smtClean="0">
                <a:solidFill>
                  <a:srgbClr val="080808"/>
                </a:solidFill>
              </a:rPr>
              <a:t> "en el </a:t>
            </a:r>
            <a:r>
              <a:rPr lang="en-US" sz="2400" dirty="0" err="1" smtClean="0">
                <a:solidFill>
                  <a:srgbClr val="080808"/>
                </a:solidFill>
              </a:rPr>
              <a:t>lugar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grandeza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allí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está</a:t>
            </a:r>
            <a:r>
              <a:rPr lang="en-US" sz="2400" dirty="0" smtClean="0">
                <a:solidFill>
                  <a:srgbClr val="080808"/>
                </a:solidFill>
              </a:rPr>
              <a:t> Su </a:t>
            </a:r>
            <a:r>
              <a:rPr lang="en-US" sz="2400" dirty="0" err="1" smtClean="0">
                <a:solidFill>
                  <a:srgbClr val="080808"/>
                </a:solidFill>
              </a:rPr>
              <a:t>humildad</a:t>
            </a:r>
            <a:r>
              <a:rPr lang="en-US" sz="2400" dirty="0" smtClean="0">
                <a:solidFill>
                  <a:srgbClr val="080808"/>
                </a:solidFill>
              </a:rPr>
              <a:t>". 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eligió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sitial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Su </a:t>
            </a:r>
            <a:r>
              <a:rPr lang="en-US" sz="2400" dirty="0" err="1" smtClean="0">
                <a:solidFill>
                  <a:srgbClr val="080808"/>
                </a:solidFill>
              </a:rPr>
              <a:t>revelación</a:t>
            </a:r>
            <a:r>
              <a:rPr lang="en-US" sz="2400" dirty="0" smtClean="0">
                <a:solidFill>
                  <a:srgbClr val="080808"/>
                </a:solidFill>
              </a:rPr>
              <a:t>, no al Monte Everest, la </a:t>
            </a:r>
            <a:r>
              <a:rPr lang="en-US" sz="2400" dirty="0" err="1" smtClean="0">
                <a:solidFill>
                  <a:srgbClr val="080808"/>
                </a:solidFill>
              </a:rPr>
              <a:t>montaña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alta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mundo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sino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humilde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bajo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Sinaí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r>
              <a:rPr lang="en-US" sz="2400" dirty="0" err="1" smtClean="0">
                <a:solidFill>
                  <a:srgbClr val="080808"/>
                </a:solidFill>
              </a:rPr>
              <a:t>Fue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Sinaí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quiso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revelarnos</a:t>
            </a:r>
            <a:r>
              <a:rPr lang="en-US" sz="2400" dirty="0" smtClean="0">
                <a:solidFill>
                  <a:srgbClr val="080808"/>
                </a:solidFill>
              </a:rPr>
              <a:t> Su Torá. </a:t>
            </a:r>
            <a:r>
              <a:rPr lang="en-US" sz="2400" dirty="0" err="1" smtClean="0">
                <a:solidFill>
                  <a:srgbClr val="080808"/>
                </a:solidFill>
              </a:rPr>
              <a:t>Pues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pesar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toda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inefable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Majestad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Trascendencia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, la </a:t>
            </a:r>
            <a:r>
              <a:rPr lang="en-US" sz="2400" dirty="0" err="1" smtClean="0">
                <a:solidFill>
                  <a:srgbClr val="080808"/>
                </a:solidFill>
              </a:rPr>
              <a:t>humildad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espíritu</a:t>
            </a:r>
            <a:r>
              <a:rPr lang="en-US" sz="2400" dirty="0" smtClean="0">
                <a:solidFill>
                  <a:srgbClr val="080808"/>
                </a:solidFill>
              </a:rPr>
              <a:t> Le son </a:t>
            </a:r>
            <a:r>
              <a:rPr lang="en-US" sz="2400" dirty="0" err="1" smtClean="0">
                <a:solidFill>
                  <a:srgbClr val="080808"/>
                </a:solidFill>
              </a:rPr>
              <a:t>muy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preciadas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Y </a:t>
            </a:r>
            <a:r>
              <a:rPr lang="en-US" sz="2400" dirty="0" err="1" smtClean="0">
                <a:solidFill>
                  <a:srgbClr val="080808"/>
                </a:solidFill>
              </a:rPr>
              <a:t>precisamente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ahí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está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conexión</a:t>
            </a:r>
            <a:r>
              <a:rPr lang="en-US" sz="2400" dirty="0" smtClean="0">
                <a:solidFill>
                  <a:srgbClr val="080808"/>
                </a:solidFill>
              </a:rPr>
              <a:t> entre la </a:t>
            </a:r>
            <a:r>
              <a:rPr lang="en-US" sz="2400" dirty="0" err="1" smtClean="0">
                <a:solidFill>
                  <a:srgbClr val="080808"/>
                </a:solidFill>
              </a:rPr>
              <a:t>shemitá</a:t>
            </a:r>
            <a:r>
              <a:rPr lang="en-US" sz="2400" dirty="0" smtClean="0">
                <a:solidFill>
                  <a:srgbClr val="080808"/>
                </a:solidFill>
              </a:rPr>
              <a:t> y el </a:t>
            </a:r>
            <a:r>
              <a:rPr lang="en-US" sz="2400" dirty="0" err="1" smtClean="0">
                <a:solidFill>
                  <a:srgbClr val="080808"/>
                </a:solidFill>
              </a:rPr>
              <a:t>Sinaí</a:t>
            </a:r>
            <a:r>
              <a:rPr lang="en-US" sz="2400" dirty="0" smtClean="0">
                <a:solidFill>
                  <a:srgbClr val="080808"/>
                </a:solidFill>
              </a:rPr>
              <a:t>: </a:t>
            </a:r>
            <a:r>
              <a:rPr lang="en-US" sz="2400" dirty="0" err="1" smtClean="0">
                <a:solidFill>
                  <a:srgbClr val="080808"/>
                </a:solidFill>
              </a:rPr>
              <a:t>así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shemitá</a:t>
            </a:r>
            <a:r>
              <a:rPr lang="en-US" sz="2400" dirty="0" smtClean="0">
                <a:solidFill>
                  <a:srgbClr val="080808"/>
                </a:solidFill>
              </a:rPr>
              <a:t> pone de </a:t>
            </a:r>
            <a:r>
              <a:rPr lang="en-US" sz="2400" dirty="0" err="1" smtClean="0">
                <a:solidFill>
                  <a:srgbClr val="080808"/>
                </a:solidFill>
              </a:rPr>
              <a:t>manifiesto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Hashem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ocupa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hasta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mundo</a:t>
            </a:r>
            <a:r>
              <a:rPr lang="en-US" sz="2400" dirty="0" smtClean="0">
                <a:solidFill>
                  <a:srgbClr val="080808"/>
                </a:solidFill>
              </a:rPr>
              <a:t> tan </a:t>
            </a:r>
            <a:r>
              <a:rPr lang="en-US" sz="2400" dirty="0" err="1" smtClean="0">
                <a:solidFill>
                  <a:srgbClr val="080808"/>
                </a:solidFill>
              </a:rPr>
              <a:t>bajo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así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también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nos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reveló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Presencia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Divina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Sinaí</a:t>
            </a:r>
            <a:r>
              <a:rPr lang="en-US" sz="2400" dirty="0" smtClean="0">
                <a:solidFill>
                  <a:srgbClr val="080808"/>
                </a:solidFill>
              </a:rPr>
              <a:t>, la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baja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montañas</a:t>
            </a: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25:4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  </a:t>
            </a:r>
            <a:r>
              <a:rPr lang="en-US" sz="2400" i="1" dirty="0" err="1" smtClean="0">
                <a:solidFill>
                  <a:srgbClr val="080808"/>
                </a:solidFill>
              </a:rPr>
              <a:t>Uvashanah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hashvi'it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Shabat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Shabaton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yihyeh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la'arets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Shabat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l'Adonay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sadeja</a:t>
            </a:r>
            <a:r>
              <a:rPr lang="en-US" sz="2400" i="1" dirty="0" smtClean="0">
                <a:solidFill>
                  <a:srgbClr val="080808"/>
                </a:solidFill>
              </a:rPr>
              <a:t> lo </a:t>
            </a:r>
            <a:r>
              <a:rPr lang="en-US" sz="2400" i="1" dirty="0" err="1" smtClean="0">
                <a:solidFill>
                  <a:srgbClr val="080808"/>
                </a:solidFill>
              </a:rPr>
              <a:t>tizra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vejarmeja</a:t>
            </a:r>
            <a:r>
              <a:rPr lang="en-US" sz="2400" i="1" dirty="0" smtClean="0">
                <a:solidFill>
                  <a:srgbClr val="080808"/>
                </a:solidFill>
              </a:rPr>
              <a:t> lo </a:t>
            </a:r>
            <a:r>
              <a:rPr lang="en-US" sz="2400" i="1" dirty="0" err="1" smtClean="0">
                <a:solidFill>
                  <a:srgbClr val="080808"/>
                </a:solidFill>
              </a:rPr>
              <a:t>tizmor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y </a:t>
            </a:r>
            <a:r>
              <a:rPr lang="en-US" sz="2400" i="1" dirty="0" smtClean="0">
                <a:solidFill>
                  <a:srgbClr val="080808"/>
                </a:solidFill>
              </a:rPr>
              <a:t>en el </a:t>
            </a:r>
            <a:r>
              <a:rPr lang="en-US" sz="2400" i="1" dirty="0" err="1" smtClean="0">
                <a:solidFill>
                  <a:srgbClr val="080808"/>
                </a:solidFill>
              </a:rPr>
              <a:t>año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séptimo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sábado</a:t>
            </a:r>
            <a:r>
              <a:rPr lang="en-US" sz="2400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/>
              </a:rPr>
              <a:t>descanso</a:t>
            </a:r>
            <a:r>
              <a:rPr lang="en-US" sz="2400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será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para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tierra</a:t>
            </a:r>
            <a:r>
              <a:rPr lang="en-US" sz="2400" i="1" dirty="0" smtClean="0">
                <a:solidFill>
                  <a:srgbClr val="080808"/>
                </a:solidFill>
              </a:rPr>
              <a:t>; </a:t>
            </a:r>
            <a:r>
              <a:rPr lang="en-US" sz="2400" i="1" dirty="0" err="1" smtClean="0">
                <a:solidFill>
                  <a:srgbClr val="080808"/>
                </a:solidFill>
              </a:rPr>
              <a:t>sábado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nombre</a:t>
            </a:r>
            <a:r>
              <a:rPr lang="en-US" sz="2400" i="1" dirty="0" smtClean="0">
                <a:solidFill>
                  <a:srgbClr val="080808"/>
                </a:solidFill>
              </a:rPr>
              <a:t> del </a:t>
            </a:r>
            <a:r>
              <a:rPr lang="en-US" sz="2400" i="1" dirty="0" err="1" smtClean="0">
                <a:solidFill>
                  <a:srgbClr val="080808"/>
                </a:solidFill>
              </a:rPr>
              <a:t>Eterno</a:t>
            </a:r>
            <a:r>
              <a:rPr lang="en-US" sz="2400" i="1" dirty="0" smtClean="0">
                <a:solidFill>
                  <a:srgbClr val="080808"/>
                </a:solidFill>
              </a:rPr>
              <a:t>; </a:t>
            </a:r>
            <a:r>
              <a:rPr lang="en-US" sz="2400" i="1" dirty="0" err="1" smtClean="0">
                <a:solidFill>
                  <a:srgbClr val="080808"/>
                </a:solidFill>
              </a:rPr>
              <a:t>tu</a:t>
            </a:r>
            <a:r>
              <a:rPr lang="en-US" sz="2400" i="1" dirty="0" smtClean="0">
                <a:solidFill>
                  <a:srgbClr val="080808"/>
                </a:solidFill>
              </a:rPr>
              <a:t> campo no </a:t>
            </a:r>
            <a:r>
              <a:rPr lang="en-US" sz="2400" i="1" dirty="0" err="1" smtClean="0">
                <a:solidFill>
                  <a:srgbClr val="080808"/>
                </a:solidFill>
              </a:rPr>
              <a:t>sembrarás</a:t>
            </a:r>
            <a:r>
              <a:rPr lang="en-US" sz="2400" i="1" dirty="0" smtClean="0">
                <a:solidFill>
                  <a:srgbClr val="080808"/>
                </a:solidFill>
              </a:rPr>
              <a:t>, y </a:t>
            </a:r>
            <a:r>
              <a:rPr lang="en-US" sz="2400" i="1" dirty="0" err="1" smtClean="0">
                <a:solidFill>
                  <a:srgbClr val="080808"/>
                </a:solidFill>
              </a:rPr>
              <a:t>tu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viña</a:t>
            </a:r>
            <a:r>
              <a:rPr lang="en-US" sz="2400" i="1" dirty="0" smtClean="0">
                <a:solidFill>
                  <a:srgbClr val="080808"/>
                </a:solidFill>
              </a:rPr>
              <a:t> no </a:t>
            </a:r>
            <a:r>
              <a:rPr lang="en-US" sz="2400" i="1" dirty="0" err="1" smtClean="0">
                <a:solidFill>
                  <a:srgbClr val="080808"/>
                </a:solidFill>
              </a:rPr>
              <a:t>podarás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 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Shabat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descanso</a:t>
            </a:r>
            <a:r>
              <a:rPr lang="en-US" sz="2400" i="1" dirty="0" smtClean="0">
                <a:solidFill>
                  <a:srgbClr val="080808"/>
                </a:solidFill>
              </a:rPr>
              <a:t/>
            </a:r>
            <a:br>
              <a:rPr lang="en-US" sz="2400" i="1" dirty="0" smtClean="0">
                <a:solidFill>
                  <a:srgbClr val="080808"/>
                </a:solidFill>
              </a:rPr>
            </a:br>
            <a:r>
              <a:rPr lang="en-US" sz="2400" i="1" dirty="0" smtClean="0">
                <a:solidFill>
                  <a:srgbClr val="080808"/>
                </a:solidFill>
              </a:rPr>
              <a:t>  </a:t>
            </a:r>
            <a:r>
              <a:rPr lang="en-US" sz="2400" i="1" dirty="0" err="1" smtClean="0">
                <a:solidFill>
                  <a:srgbClr val="080808"/>
                </a:solidFill>
              </a:rPr>
              <a:t>Todo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séptimo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año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calculando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desde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año</a:t>
            </a:r>
            <a:r>
              <a:rPr lang="en-US" sz="2400" i="1" dirty="0" smtClean="0">
                <a:solidFill>
                  <a:srgbClr val="080808"/>
                </a:solidFill>
              </a:rPr>
              <a:t> de la </a:t>
            </a:r>
            <a:r>
              <a:rPr lang="en-US" sz="2400" i="1" dirty="0" err="1" smtClean="0">
                <a:solidFill>
                  <a:srgbClr val="080808"/>
                </a:solidFill>
              </a:rPr>
              <a:t>creación</a:t>
            </a:r>
            <a:r>
              <a:rPr lang="en-US" sz="2400" i="1" dirty="0" smtClean="0">
                <a:solidFill>
                  <a:srgbClr val="080808"/>
                </a:solidFill>
              </a:rPr>
              <a:t> del </a:t>
            </a:r>
            <a:r>
              <a:rPr lang="en-US" sz="2400" i="1" dirty="0" err="1" smtClean="0">
                <a:solidFill>
                  <a:srgbClr val="080808"/>
                </a:solidFill>
              </a:rPr>
              <a:t>mundo</a:t>
            </a:r>
            <a:r>
              <a:rPr lang="en-US" sz="2400" i="1" dirty="0" smtClean="0">
                <a:solidFill>
                  <a:srgbClr val="080808"/>
                </a:solidFill>
              </a:rPr>
              <a:t>, (</a:t>
            </a:r>
            <a:r>
              <a:rPr lang="en-US" sz="2400" i="1" dirty="0" err="1" smtClean="0">
                <a:solidFill>
                  <a:srgbClr val="080808"/>
                </a:solidFill>
              </a:rPr>
              <a:t>por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ejemplo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año</a:t>
            </a:r>
            <a:r>
              <a:rPr lang="en-US" sz="2400" i="1" dirty="0" smtClean="0">
                <a:solidFill>
                  <a:srgbClr val="080808"/>
                </a:solidFill>
              </a:rPr>
              <a:t> 5733) </a:t>
            </a:r>
            <a:r>
              <a:rPr lang="en-US" sz="2400" i="1" dirty="0" err="1" smtClean="0">
                <a:solidFill>
                  <a:srgbClr val="080808"/>
                </a:solidFill>
              </a:rPr>
              <a:t>es</a:t>
            </a:r>
            <a:r>
              <a:rPr lang="en-US" sz="2400" i="1" dirty="0" smtClean="0">
                <a:solidFill>
                  <a:srgbClr val="080808"/>
                </a:solidFill>
              </a:rPr>
              <a:t> un </a:t>
            </a:r>
            <a:r>
              <a:rPr lang="en-US" sz="2400" i="1" dirty="0" err="1" smtClean="0">
                <a:solidFill>
                  <a:srgbClr val="080808"/>
                </a:solidFill>
              </a:rPr>
              <a:t>año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sabático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llamado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hebreo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Shemitá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durante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cual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tierra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debía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estar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reposo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Los </a:t>
            </a:r>
            <a:r>
              <a:rPr lang="en-US" sz="2400" i="1" dirty="0" err="1" smtClean="0">
                <a:solidFill>
                  <a:srgbClr val="080808"/>
                </a:solidFill>
              </a:rPr>
              <a:t>productos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crecían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espontáneamente</a:t>
            </a:r>
            <a:r>
              <a:rPr lang="en-US" sz="2400" i="1" dirty="0" smtClean="0">
                <a:solidFill>
                  <a:srgbClr val="080808"/>
                </a:solidFill>
              </a:rPr>
              <a:t> en el campo, </a:t>
            </a:r>
            <a:r>
              <a:rPr lang="en-US" sz="2400" i="1" dirty="0" err="1" smtClean="0">
                <a:solidFill>
                  <a:srgbClr val="080808"/>
                </a:solidFill>
              </a:rPr>
              <a:t>eran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socializados</a:t>
            </a:r>
            <a:r>
              <a:rPr lang="en-US" sz="2400" i="1" dirty="0" smtClean="0">
                <a:solidFill>
                  <a:srgbClr val="080808"/>
                </a:solidFill>
              </a:rPr>
              <a:t> y </a:t>
            </a:r>
            <a:r>
              <a:rPr lang="en-US" sz="2400" i="1" dirty="0" err="1" smtClean="0">
                <a:solidFill>
                  <a:srgbClr val="080808"/>
                </a:solidFill>
              </a:rPr>
              <a:t>pertenecían</a:t>
            </a:r>
            <a:r>
              <a:rPr lang="en-US" sz="2400" i="1" dirty="0" smtClean="0">
                <a:solidFill>
                  <a:srgbClr val="080808"/>
                </a:solidFill>
              </a:rPr>
              <a:t> a </a:t>
            </a:r>
            <a:r>
              <a:rPr lang="en-US" sz="2400" i="1" dirty="0" err="1" smtClean="0">
                <a:solidFill>
                  <a:srgbClr val="080808"/>
                </a:solidFill>
              </a:rPr>
              <a:t>todo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mundo</a:t>
            </a:r>
            <a:r>
              <a:rPr lang="en-US" sz="2400" i="1" dirty="0" smtClean="0">
                <a:solidFill>
                  <a:srgbClr val="080808"/>
                </a:solidFill>
              </a:rPr>
              <a:t>: al </a:t>
            </a:r>
            <a:r>
              <a:rPr lang="en-US" sz="2400" i="1" dirty="0" err="1" smtClean="0">
                <a:solidFill>
                  <a:srgbClr val="080808"/>
                </a:solidFill>
              </a:rPr>
              <a:t>siervo</a:t>
            </a:r>
            <a:r>
              <a:rPr lang="en-US" sz="2400" i="1" dirty="0" smtClean="0">
                <a:solidFill>
                  <a:srgbClr val="080808"/>
                </a:solidFill>
              </a:rPr>
              <a:t>, al </a:t>
            </a:r>
            <a:r>
              <a:rPr lang="en-US" sz="2400" i="1" dirty="0" err="1" smtClean="0">
                <a:solidFill>
                  <a:srgbClr val="080808"/>
                </a:solidFill>
              </a:rPr>
              <a:t>empleado</a:t>
            </a:r>
            <a:r>
              <a:rPr lang="en-US" sz="2400" i="1" dirty="0" smtClean="0">
                <a:solidFill>
                  <a:srgbClr val="080808"/>
                </a:solidFill>
              </a:rPr>
              <a:t>, al </a:t>
            </a:r>
            <a:r>
              <a:rPr lang="en-US" sz="2400" i="1" dirty="0" err="1" smtClean="0">
                <a:solidFill>
                  <a:srgbClr val="080808"/>
                </a:solidFill>
              </a:rPr>
              <a:t>extranjero</a:t>
            </a:r>
            <a:r>
              <a:rPr lang="en-US" sz="2400" i="1" dirty="0" smtClean="0">
                <a:solidFill>
                  <a:srgbClr val="080808"/>
                </a:solidFill>
              </a:rPr>
              <a:t> y </a:t>
            </a:r>
            <a:r>
              <a:rPr lang="en-US" sz="2400" i="1" dirty="0" err="1" smtClean="0">
                <a:solidFill>
                  <a:srgbClr val="080808"/>
                </a:solidFill>
              </a:rPr>
              <a:t>aun</a:t>
            </a:r>
            <a:r>
              <a:rPr lang="en-US" sz="2400" i="1" dirty="0" smtClean="0">
                <a:solidFill>
                  <a:srgbClr val="080808"/>
                </a:solidFill>
              </a:rPr>
              <a:t> al </a:t>
            </a:r>
            <a:r>
              <a:rPr lang="en-US" sz="2400" i="1" dirty="0" err="1" smtClean="0">
                <a:solidFill>
                  <a:srgbClr val="080808"/>
                </a:solidFill>
              </a:rPr>
              <a:t>ganado</a:t>
            </a:r>
            <a:r>
              <a:rPr lang="en-US" sz="2400" i="1" dirty="0" smtClean="0">
                <a:solidFill>
                  <a:srgbClr val="080808"/>
                </a:solidFill>
              </a:rPr>
              <a:t> y a los </a:t>
            </a:r>
            <a:r>
              <a:rPr lang="en-US" sz="2400" i="1" dirty="0" err="1" smtClean="0">
                <a:solidFill>
                  <a:srgbClr val="080808"/>
                </a:solidFill>
              </a:rPr>
              <a:t>animales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salvajes</a:t>
            </a:r>
            <a:r>
              <a:rPr lang="en-US" sz="2400" i="1" dirty="0" smtClean="0">
                <a:solidFill>
                  <a:srgbClr val="080808"/>
                </a:solidFill>
              </a:rPr>
              <a:t> del campo.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La </a:t>
            </a:r>
            <a:r>
              <a:rPr lang="en-US" sz="2400" i="1" dirty="0" err="1" smtClean="0">
                <a:solidFill>
                  <a:srgbClr val="080808"/>
                </a:solidFill>
              </a:rPr>
              <a:t>palabra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Shemitá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expresa</a:t>
            </a:r>
            <a:r>
              <a:rPr lang="en-US" sz="2400" i="1" dirty="0" smtClean="0">
                <a:solidFill>
                  <a:srgbClr val="080808"/>
                </a:solidFill>
              </a:rPr>
              <a:t> la idea de </a:t>
            </a:r>
            <a:r>
              <a:rPr lang="en-US" sz="2400" i="1" dirty="0" err="1" smtClean="0">
                <a:solidFill>
                  <a:srgbClr val="080808"/>
                </a:solidFill>
              </a:rPr>
              <a:t>dejar</a:t>
            </a:r>
            <a:r>
              <a:rPr lang="en-US" sz="2400" i="1" dirty="0" smtClean="0">
                <a:solidFill>
                  <a:srgbClr val="080808"/>
                </a:solidFill>
              </a:rPr>
              <a:t> y </a:t>
            </a:r>
            <a:r>
              <a:rPr lang="en-US" sz="2400" i="1" dirty="0" err="1" smtClean="0">
                <a:solidFill>
                  <a:srgbClr val="080808"/>
                </a:solidFill>
              </a:rPr>
              <a:t>soltar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En </a:t>
            </a:r>
            <a:r>
              <a:rPr lang="en-US" sz="2400" i="1" dirty="0" smtClean="0">
                <a:solidFill>
                  <a:srgbClr val="080808"/>
                </a:solidFill>
              </a:rPr>
              <a:t>el </a:t>
            </a:r>
            <a:r>
              <a:rPr lang="en-US" sz="2400" i="1" dirty="0" err="1" smtClean="0">
                <a:solidFill>
                  <a:srgbClr val="080808"/>
                </a:solidFill>
              </a:rPr>
              <a:t>año</a:t>
            </a:r>
            <a:r>
              <a:rPr lang="en-US" sz="2400" i="1" dirty="0" smtClean="0">
                <a:solidFill>
                  <a:srgbClr val="080808"/>
                </a:solidFill>
              </a:rPr>
              <a:t> de la </a:t>
            </a:r>
            <a:r>
              <a:rPr lang="en-US" sz="2400" i="1" dirty="0" err="1" smtClean="0">
                <a:solidFill>
                  <a:srgbClr val="080808"/>
                </a:solidFill>
              </a:rPr>
              <a:t>Shemitá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acreedor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tenía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renunciar</a:t>
            </a:r>
            <a:r>
              <a:rPr lang="en-US" sz="2400" i="1" dirty="0" smtClean="0">
                <a:solidFill>
                  <a:srgbClr val="080808"/>
                </a:solidFill>
              </a:rPr>
              <a:t> a </a:t>
            </a:r>
            <a:r>
              <a:rPr lang="en-US" sz="2400" i="1" dirty="0" err="1" smtClean="0">
                <a:solidFill>
                  <a:srgbClr val="080808"/>
                </a:solidFill>
              </a:rPr>
              <a:t>cobrar</a:t>
            </a:r>
            <a:r>
              <a:rPr lang="en-US" sz="2400" i="1" dirty="0" smtClean="0">
                <a:solidFill>
                  <a:srgbClr val="080808"/>
                </a:solidFill>
              </a:rPr>
              <a:t> lo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le </a:t>
            </a:r>
            <a:r>
              <a:rPr lang="en-US" sz="2400" i="1" dirty="0" err="1" smtClean="0">
                <a:solidFill>
                  <a:srgbClr val="080808"/>
                </a:solidFill>
              </a:rPr>
              <a:t>debían</a:t>
            </a:r>
            <a:r>
              <a:rPr lang="en-US" sz="2400" i="1" dirty="0" smtClean="0">
                <a:solidFill>
                  <a:srgbClr val="080808"/>
                </a:solidFill>
              </a:rPr>
              <a:t> (</a:t>
            </a:r>
            <a:r>
              <a:rPr lang="en-US" sz="2400" i="1" dirty="0" err="1" smtClean="0">
                <a:solidFill>
                  <a:srgbClr val="080808"/>
                </a:solidFill>
              </a:rPr>
              <a:t>ver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  <a:hlinkClick r:id="rId4"/>
              </a:rPr>
              <a:t>Deuteronomio</a:t>
            </a:r>
            <a:r>
              <a:rPr lang="en-US" sz="2400" i="1" dirty="0" smtClean="0">
                <a:solidFill>
                  <a:srgbClr val="080808"/>
                </a:solidFill>
                <a:hlinkClick r:id="rId4"/>
              </a:rPr>
              <a:t> 15, 2</a:t>
            </a:r>
            <a:r>
              <a:rPr lang="en-US" sz="2400" i="1" dirty="0" smtClean="0">
                <a:solidFill>
                  <a:srgbClr val="080808"/>
                </a:solidFill>
              </a:rPr>
              <a:t>). </a:t>
            </a:r>
            <a:r>
              <a:rPr lang="en-US" sz="2400" i="1" dirty="0" err="1" smtClean="0">
                <a:solidFill>
                  <a:srgbClr val="080808"/>
                </a:solidFill>
              </a:rPr>
              <a:t>Por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otra</a:t>
            </a:r>
            <a:r>
              <a:rPr lang="en-US" sz="2400" i="1" dirty="0" smtClean="0">
                <a:solidFill>
                  <a:srgbClr val="080808"/>
                </a:solidFill>
              </a:rPr>
              <a:t> parte, </a:t>
            </a:r>
            <a:r>
              <a:rPr lang="en-US" sz="2400" i="1" dirty="0" err="1" smtClean="0">
                <a:solidFill>
                  <a:srgbClr val="080808"/>
                </a:solidFill>
              </a:rPr>
              <a:t>todos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estaban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obligados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por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religión</a:t>
            </a:r>
            <a:r>
              <a:rPr lang="en-US" sz="2400" i="1" dirty="0" smtClean="0">
                <a:solidFill>
                  <a:srgbClr val="080808"/>
                </a:solidFill>
              </a:rPr>
              <a:t> a </a:t>
            </a:r>
            <a:r>
              <a:rPr lang="en-US" sz="2400" i="1" dirty="0" err="1" smtClean="0">
                <a:solidFill>
                  <a:srgbClr val="080808"/>
                </a:solidFill>
              </a:rPr>
              <a:t>prestar</a:t>
            </a:r>
            <a:r>
              <a:rPr lang="en-US" sz="2400" i="1" dirty="0" smtClean="0">
                <a:solidFill>
                  <a:srgbClr val="080808"/>
                </a:solidFill>
              </a:rPr>
              <a:t> al </a:t>
            </a:r>
            <a:r>
              <a:rPr lang="en-US" sz="2400" i="1" dirty="0" err="1" smtClean="0">
                <a:solidFill>
                  <a:srgbClr val="080808"/>
                </a:solidFill>
              </a:rPr>
              <a:t>necesitado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dinero</a:t>
            </a:r>
            <a:r>
              <a:rPr lang="en-US" sz="2400" i="1" dirty="0" smtClean="0">
                <a:solidFill>
                  <a:srgbClr val="080808"/>
                </a:solidFill>
              </a:rPr>
              <a:t> o </a:t>
            </a:r>
            <a:r>
              <a:rPr lang="en-US" sz="2400" i="1" dirty="0" err="1" smtClean="0">
                <a:solidFill>
                  <a:srgbClr val="080808"/>
                </a:solidFill>
              </a:rPr>
              <a:t>alimentos</a:t>
            </a:r>
            <a:r>
              <a:rPr lang="en-US" sz="2400" i="1" dirty="0" smtClean="0">
                <a:solidFill>
                  <a:srgbClr val="080808"/>
                </a:solidFill>
              </a:rPr>
              <a:t> sin </a:t>
            </a:r>
            <a:r>
              <a:rPr lang="en-US" sz="2400" i="1" dirty="0" err="1" smtClean="0">
                <a:solidFill>
                  <a:srgbClr val="080808"/>
                </a:solidFill>
              </a:rPr>
              <a:t>exigir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intereses</a:t>
            </a:r>
            <a:r>
              <a:rPr lang="en-US" sz="2400" i="1" dirty="0" smtClean="0">
                <a:solidFill>
                  <a:srgbClr val="080808"/>
                </a:solidFill>
              </a:rPr>
              <a:t> (</a:t>
            </a:r>
            <a:r>
              <a:rPr lang="en-US" sz="2400" i="1" dirty="0" err="1" smtClean="0">
                <a:solidFill>
                  <a:srgbClr val="080808"/>
                </a:solidFill>
                <a:hlinkClick r:id="rId5"/>
              </a:rPr>
              <a:t>Levítico</a:t>
            </a:r>
            <a:r>
              <a:rPr lang="en-US" sz="2400" i="1" dirty="0" smtClean="0">
                <a:solidFill>
                  <a:srgbClr val="080808"/>
                </a:solidFill>
                <a:hlinkClick r:id="rId5"/>
              </a:rPr>
              <a:t> 25, 37</a:t>
            </a:r>
            <a:r>
              <a:rPr lang="en-US" sz="2400" i="1" dirty="0" smtClean="0">
                <a:solidFill>
                  <a:srgbClr val="080808"/>
                </a:solidFill>
              </a:rPr>
              <a:t>), y </a:t>
            </a:r>
            <a:r>
              <a:rPr lang="en-US" sz="2400" i="1" dirty="0" err="1" smtClean="0">
                <a:solidFill>
                  <a:srgbClr val="080808"/>
                </a:solidFill>
              </a:rPr>
              <a:t>así</a:t>
            </a:r>
            <a:r>
              <a:rPr lang="en-US" sz="2400" i="1" dirty="0" smtClean="0">
                <a:solidFill>
                  <a:srgbClr val="080808"/>
                </a:solidFill>
              </a:rPr>
              <a:t> se </a:t>
            </a:r>
            <a:r>
              <a:rPr lang="en-US" sz="2400" i="1" dirty="0" err="1" smtClean="0">
                <a:solidFill>
                  <a:srgbClr val="080808"/>
                </a:solidFill>
              </a:rPr>
              <a:t>mantenía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equilibrio</a:t>
            </a:r>
            <a:r>
              <a:rPr lang="en-US" sz="2400" i="1" dirty="0" smtClean="0">
                <a:solidFill>
                  <a:srgbClr val="080808"/>
                </a:solidFill>
              </a:rPr>
              <a:t> de la </a:t>
            </a:r>
            <a:r>
              <a:rPr lang="en-US" sz="2400" i="1" dirty="0" err="1" smtClean="0">
                <a:solidFill>
                  <a:srgbClr val="080808"/>
                </a:solidFill>
              </a:rPr>
              <a:t>fortuna</a:t>
            </a:r>
            <a:r>
              <a:rPr lang="en-US" sz="2400" i="1" dirty="0" smtClean="0">
                <a:solidFill>
                  <a:srgbClr val="080808"/>
                </a:solidFill>
              </a:rPr>
              <a:t>: los </a:t>
            </a:r>
            <a:r>
              <a:rPr lang="en-US" sz="2400" i="1" dirty="0" err="1" smtClean="0">
                <a:solidFill>
                  <a:srgbClr val="080808"/>
                </a:solidFill>
              </a:rPr>
              <a:t>ricos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cubriendo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déficit</a:t>
            </a:r>
            <a:r>
              <a:rPr lang="en-US" sz="2400" i="1" dirty="0" smtClean="0">
                <a:solidFill>
                  <a:srgbClr val="080808"/>
                </a:solidFill>
              </a:rPr>
              <a:t> de los </a:t>
            </a:r>
            <a:r>
              <a:rPr lang="en-US" sz="2400" i="1" dirty="0" err="1" smtClean="0">
                <a:solidFill>
                  <a:srgbClr val="080808"/>
                </a:solidFill>
              </a:rPr>
              <a:t>pobres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 marL="1084263" lvl="1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CO" sz="2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Devarim</a:t>
            </a:r>
            <a:r>
              <a:rPr lang="es-CO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15:2</a:t>
            </a:r>
            <a:r>
              <a:rPr lang="es-CO" sz="2400" dirty="0" smtClean="0">
                <a:solidFill>
                  <a:srgbClr val="080808"/>
                </a:solidFill>
              </a:rPr>
              <a:t>     Y ésta será la manera del año sabático: todo acreedor que prestó a su compañero, lo dejará; no lo exigirá de su compañero o de su hermano, por haber llegado el año sabático para el Eterno</a:t>
            </a:r>
            <a:r>
              <a:rPr lang="es-CO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CO" sz="2400" b="1" dirty="0" err="1" smtClean="0">
                <a:solidFill>
                  <a:srgbClr val="080808"/>
                </a:solidFill>
              </a:rPr>
              <a:t>Vezeh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devar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hashmitah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shamot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kol-ba'al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masheh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yado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asher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yasheh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bere'ehu</a:t>
            </a:r>
            <a:r>
              <a:rPr lang="es-CO" sz="2400" b="1" dirty="0" smtClean="0">
                <a:solidFill>
                  <a:srgbClr val="080808"/>
                </a:solidFill>
              </a:rPr>
              <a:t> lo </a:t>
            </a:r>
            <a:r>
              <a:rPr lang="es-CO" sz="2400" b="1" dirty="0" err="1" smtClean="0">
                <a:solidFill>
                  <a:srgbClr val="080808"/>
                </a:solidFill>
              </a:rPr>
              <a:t>yigos</a:t>
            </a:r>
            <a:r>
              <a:rPr lang="es-CO" sz="2400" b="1" dirty="0" smtClean="0">
                <a:solidFill>
                  <a:srgbClr val="080808"/>
                </a:solidFill>
              </a:rPr>
              <a:t> et-</a:t>
            </a:r>
            <a:r>
              <a:rPr lang="es-CO" sz="2400" b="1" dirty="0" err="1" smtClean="0">
                <a:solidFill>
                  <a:srgbClr val="080808"/>
                </a:solidFill>
              </a:rPr>
              <a:t>re'ehu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ve'et-ajiv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ki-kara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shmitah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l'Adonay</a:t>
            </a:r>
            <a:r>
              <a:rPr lang="es-CO" sz="2400" b="1" dirty="0" smtClean="0">
                <a:solidFill>
                  <a:srgbClr val="080808"/>
                </a:solidFill>
              </a:rPr>
              <a:t>.</a:t>
            </a:r>
            <a:endParaRPr lang="en-US" sz="2400" b="1" dirty="0" smtClean="0">
              <a:solidFill>
                <a:srgbClr val="080808"/>
              </a:solidFill>
            </a:endParaRPr>
          </a:p>
          <a:p>
            <a:pPr marL="1084263" lvl="1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CO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Levitico</a:t>
            </a: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25:37</a:t>
            </a: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s-CO" sz="2400" b="1" dirty="0" smtClean="0">
                <a:solidFill>
                  <a:srgbClr val="080808"/>
                </a:solidFill>
              </a:rPr>
              <a:t>  </a:t>
            </a:r>
            <a:r>
              <a:rPr lang="es-CO" sz="2400" dirty="0" smtClean="0">
                <a:solidFill>
                  <a:srgbClr val="080808"/>
                </a:solidFill>
              </a:rPr>
              <a:t>Tu dinero no le darás con lucro, y con usura no le darás tu alimento</a:t>
            </a:r>
            <a:r>
              <a:rPr lang="es-CO" sz="2400" dirty="0" smtClean="0">
                <a:solidFill>
                  <a:srgbClr val="080808"/>
                </a:solidFill>
              </a:rPr>
              <a:t>;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CO" sz="2400" b="1" dirty="0" smtClean="0">
                <a:solidFill>
                  <a:srgbClr val="080808"/>
                </a:solidFill>
              </a:rPr>
              <a:t>Et-</a:t>
            </a:r>
            <a:r>
              <a:rPr lang="es-CO" sz="2400" b="1" dirty="0" err="1" smtClean="0">
                <a:solidFill>
                  <a:srgbClr val="080808"/>
                </a:solidFill>
              </a:rPr>
              <a:t>kaspeja</a:t>
            </a:r>
            <a:r>
              <a:rPr lang="es-CO" sz="2400" b="1" dirty="0" smtClean="0">
                <a:solidFill>
                  <a:srgbClr val="080808"/>
                </a:solidFill>
              </a:rPr>
              <a:t> lo-</a:t>
            </a:r>
            <a:r>
              <a:rPr lang="es-CO" sz="2400" b="1" dirty="0" err="1" smtClean="0">
                <a:solidFill>
                  <a:srgbClr val="080808"/>
                </a:solidFill>
              </a:rPr>
              <a:t>titen</a:t>
            </a:r>
            <a:r>
              <a:rPr lang="es-CO" sz="2400" b="1" dirty="0" smtClean="0">
                <a:solidFill>
                  <a:srgbClr val="080808"/>
                </a:solidFill>
              </a:rPr>
              <a:t> lo </a:t>
            </a:r>
            <a:r>
              <a:rPr lang="es-CO" sz="2400" b="1" dirty="0" err="1" smtClean="0">
                <a:solidFill>
                  <a:srgbClr val="080808"/>
                </a:solidFill>
              </a:rPr>
              <a:t>beneshej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uvemarbit</a:t>
            </a:r>
            <a:r>
              <a:rPr lang="es-CO" sz="2400" b="1" dirty="0" smtClean="0">
                <a:solidFill>
                  <a:srgbClr val="080808"/>
                </a:solidFill>
              </a:rPr>
              <a:t> lo-</a:t>
            </a:r>
            <a:r>
              <a:rPr lang="es-CO" sz="2400" b="1" dirty="0" err="1" smtClean="0">
                <a:solidFill>
                  <a:srgbClr val="080808"/>
                </a:solidFill>
              </a:rPr>
              <a:t>titen</a:t>
            </a:r>
            <a:r>
              <a:rPr lang="es-CO" sz="2400" b="1" dirty="0" smtClean="0">
                <a:solidFill>
                  <a:srgbClr val="080808"/>
                </a:solidFill>
              </a:rPr>
              <a:t> </a:t>
            </a:r>
            <a:r>
              <a:rPr lang="es-CO" sz="2400" b="1" dirty="0" err="1" smtClean="0">
                <a:solidFill>
                  <a:srgbClr val="080808"/>
                </a:solidFill>
              </a:rPr>
              <a:t>ojleja</a:t>
            </a:r>
            <a:r>
              <a:rPr lang="es-CO" sz="2400" b="1" dirty="0" smtClean="0">
                <a:solidFill>
                  <a:srgbClr val="080808"/>
                </a:solidFill>
              </a:rPr>
              <a:t>.</a:t>
            </a:r>
            <a:endParaRPr lang="en-US" sz="2400" dirty="0" smtClean="0">
              <a:solidFill>
                <a:srgbClr val="080808"/>
              </a:solidFill>
            </a:endParaRPr>
          </a:p>
          <a:p>
            <a:pPr marL="1084263" lvl="1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25:10</a:t>
            </a:r>
            <a:r>
              <a:rPr lang="en-US" sz="2400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 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Vekidashtem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smtClean="0">
                <a:solidFill>
                  <a:srgbClr val="080808"/>
                </a:solidFill>
              </a:rPr>
              <a:t>et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shnat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hajamishim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shanah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ukratem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dror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ba'arets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lejol-yoshveyha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yovel</a:t>
            </a:r>
            <a:r>
              <a:rPr lang="en-US" sz="2400" b="1" i="1" dirty="0" smtClean="0">
                <a:solidFill>
                  <a:srgbClr val="080808"/>
                </a:solidFill>
              </a:rPr>
              <a:t> hi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tihyeh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lajem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veshavtem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ish</a:t>
            </a:r>
            <a:r>
              <a:rPr lang="en-US" sz="2400" b="1" i="1" dirty="0" smtClean="0">
                <a:solidFill>
                  <a:srgbClr val="080808"/>
                </a:solidFill>
              </a:rPr>
              <a:t> el-</a:t>
            </a:r>
            <a:r>
              <a:rPr lang="en-US" sz="2400" b="1" i="1" dirty="0" err="1" smtClean="0">
                <a:solidFill>
                  <a:srgbClr val="080808"/>
                </a:solidFill>
              </a:rPr>
              <a:t>ajuzato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ve'ish</a:t>
            </a:r>
            <a:r>
              <a:rPr lang="en-US" sz="2400" b="1" i="1" dirty="0" smtClean="0">
                <a:solidFill>
                  <a:srgbClr val="080808"/>
                </a:solidFill>
              </a:rPr>
              <a:t> el-</a:t>
            </a:r>
            <a:r>
              <a:rPr lang="en-US" sz="2400" b="1" i="1" dirty="0" err="1" smtClean="0">
                <a:solidFill>
                  <a:srgbClr val="080808"/>
                </a:solidFill>
              </a:rPr>
              <a:t>mishpajto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tashuvu</a:t>
            </a:r>
            <a:r>
              <a:rPr lang="en-US" sz="2400" b="1" i="1" dirty="0" smtClean="0">
                <a:solidFill>
                  <a:srgbClr val="080808"/>
                </a:solidFill>
              </a:rPr>
              <a:t>. </a:t>
            </a:r>
            <a:endParaRPr lang="en-US" sz="2400" b="1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Y </a:t>
            </a:r>
            <a:r>
              <a:rPr lang="en-US" sz="2400" dirty="0" err="1" smtClean="0">
                <a:solidFill>
                  <a:srgbClr val="080808"/>
                </a:solidFill>
              </a:rPr>
              <a:t>santificaréis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quincuagésimo</a:t>
            </a:r>
            <a:r>
              <a:rPr lang="en-US" sz="2400" dirty="0" smtClean="0">
                <a:solidFill>
                  <a:srgbClr val="080808"/>
                </a:solidFill>
              </a:rPr>
              <a:t>, y </a:t>
            </a:r>
            <a:r>
              <a:rPr lang="en-US" sz="2400" dirty="0" err="1" smtClean="0">
                <a:solidFill>
                  <a:srgbClr val="080808"/>
                </a:solidFill>
              </a:rPr>
              <a:t>proclamaréis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libertad</a:t>
            </a:r>
            <a:r>
              <a:rPr lang="en-US" sz="2400" dirty="0" smtClean="0">
                <a:solidFill>
                  <a:srgbClr val="080808"/>
                </a:solidFill>
              </a:rPr>
              <a:t> (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siervos</a:t>
            </a:r>
            <a:r>
              <a:rPr lang="en-US" sz="2400" dirty="0" smtClean="0">
                <a:solidFill>
                  <a:srgbClr val="080808"/>
                </a:solidFill>
              </a:rPr>
              <a:t>) en </a:t>
            </a:r>
            <a:r>
              <a:rPr lang="en-US" sz="2400" dirty="0" err="1" smtClean="0">
                <a:solidFill>
                  <a:srgbClr val="080808"/>
                </a:solidFill>
              </a:rPr>
              <a:t>toda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tierra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todos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moradores</a:t>
            </a:r>
            <a:r>
              <a:rPr lang="en-US" sz="2400" dirty="0" smtClean="0">
                <a:solidFill>
                  <a:srgbClr val="080808"/>
                </a:solidFill>
              </a:rPr>
              <a:t>; </a:t>
            </a:r>
            <a:r>
              <a:rPr lang="en-US" sz="2400" dirty="0" err="1" smtClean="0">
                <a:solidFill>
                  <a:srgbClr val="080808"/>
                </a:solidFill>
              </a:rPr>
              <a:t>año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jubileo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será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vosotros</a:t>
            </a:r>
            <a:r>
              <a:rPr lang="en-US" sz="2400" dirty="0" smtClean="0">
                <a:solidFill>
                  <a:srgbClr val="080808"/>
                </a:solidFill>
              </a:rPr>
              <a:t>, y </a:t>
            </a:r>
            <a:r>
              <a:rPr lang="en-US" sz="2400" dirty="0" err="1" smtClean="0">
                <a:solidFill>
                  <a:srgbClr val="080808"/>
                </a:solidFill>
              </a:rPr>
              <a:t>cada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vosotros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  <a:hlinkClick r:id="rId5" action="ppaction://hlinkfile"/>
              </a:rPr>
              <a:t>tornará</a:t>
            </a:r>
            <a:r>
              <a:rPr lang="en-US" sz="2400" dirty="0" smtClean="0">
                <a:solidFill>
                  <a:srgbClr val="080808"/>
                </a:solidFill>
                <a:hlinkClick r:id="rId6" action="ppaction://hlinkfile"/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  <a:hlinkClick r:id="rId7" action="ppaction://hlinkfile"/>
              </a:rPr>
              <a:t>sus</a:t>
            </a:r>
            <a:r>
              <a:rPr lang="en-US" sz="2400" dirty="0" smtClean="0">
                <a:solidFill>
                  <a:srgbClr val="080808"/>
                </a:solidFill>
                <a:hlinkClick r:id="rId8" action="ppaction://hlinkfile"/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  <a:hlinkClick r:id="rId9" action="ppaction://hlinkfile"/>
              </a:rPr>
              <a:t>posesiones</a:t>
            </a:r>
            <a:r>
              <a:rPr lang="en-US" sz="2400" dirty="0" smtClean="0">
                <a:solidFill>
                  <a:srgbClr val="080808"/>
                </a:solidFill>
                <a:hlinkClick r:id="rId10" action="ppaction://hlinkfile"/>
              </a:rPr>
              <a:t>,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cada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uno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parentela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volverá</a:t>
            </a:r>
            <a:r>
              <a:rPr lang="en-US" sz="2400" dirty="0" smtClean="0">
                <a:solidFill>
                  <a:srgbClr val="080808"/>
                </a:solidFill>
              </a:rPr>
              <a:t>.  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Tornará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posesiones</a:t>
            </a:r>
            <a:r>
              <a:rPr lang="en-US" sz="2400" i="1" dirty="0" smtClean="0">
                <a:solidFill>
                  <a:srgbClr val="080808"/>
                </a:solidFill>
              </a:rPr>
              <a:t/>
            </a:r>
            <a:br>
              <a:rPr lang="en-US" sz="2400" i="1" dirty="0" smtClean="0">
                <a:solidFill>
                  <a:srgbClr val="080808"/>
                </a:solidFill>
              </a:rPr>
            </a:br>
            <a:r>
              <a:rPr lang="en-US" sz="2400" i="1" dirty="0" smtClean="0">
                <a:solidFill>
                  <a:srgbClr val="080808"/>
                </a:solidFill>
              </a:rPr>
              <a:t>  </a:t>
            </a:r>
            <a:r>
              <a:rPr lang="en-US" sz="2400" dirty="0" err="1" smtClean="0">
                <a:solidFill>
                  <a:srgbClr val="080808"/>
                </a:solidFill>
              </a:rPr>
              <a:t>Después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 de Israel </a:t>
            </a:r>
            <a:r>
              <a:rPr lang="en-US" sz="2400" dirty="0" err="1" smtClean="0">
                <a:solidFill>
                  <a:srgbClr val="080808"/>
                </a:solidFill>
              </a:rPr>
              <a:t>conquistaron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Transjordania</a:t>
            </a:r>
            <a:r>
              <a:rPr lang="en-US" sz="2400" dirty="0" smtClean="0">
                <a:solidFill>
                  <a:srgbClr val="080808"/>
                </a:solidFill>
              </a:rPr>
              <a:t> y la Tierra </a:t>
            </a:r>
            <a:r>
              <a:rPr lang="en-US" sz="2400" dirty="0" err="1" smtClean="0">
                <a:solidFill>
                  <a:srgbClr val="080808"/>
                </a:solidFill>
              </a:rPr>
              <a:t>Prometida</a:t>
            </a:r>
            <a:r>
              <a:rPr lang="en-US" sz="2400" dirty="0" smtClean="0">
                <a:solidFill>
                  <a:srgbClr val="080808"/>
                </a:solidFill>
              </a:rPr>
              <a:t>, el </a:t>
            </a:r>
            <a:r>
              <a:rPr lang="en-US" sz="2400" dirty="0" err="1" smtClean="0">
                <a:solidFill>
                  <a:srgbClr val="080808"/>
                </a:solidFill>
              </a:rPr>
              <a:t>territorio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repartido</a:t>
            </a:r>
            <a:r>
              <a:rPr lang="en-US" sz="2400" dirty="0" smtClean="0">
                <a:solidFill>
                  <a:srgbClr val="080808"/>
                </a:solidFill>
              </a:rPr>
              <a:t> entre el pueblo.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La </a:t>
            </a:r>
            <a:r>
              <a:rPr lang="en-US" sz="2400" dirty="0" err="1" smtClean="0">
                <a:solidFill>
                  <a:srgbClr val="080808"/>
                </a:solidFill>
              </a:rPr>
              <a:t>división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tuvo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lugar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primeramente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proporción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número</a:t>
            </a:r>
            <a:r>
              <a:rPr lang="en-US" sz="2400" dirty="0" smtClean="0">
                <a:solidFill>
                  <a:srgbClr val="080808"/>
                </a:solidFill>
              </a:rPr>
              <a:t> de personas de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tribus</a:t>
            </a:r>
            <a:r>
              <a:rPr lang="en-US" sz="2400" dirty="0" smtClean="0">
                <a:solidFill>
                  <a:srgbClr val="080808"/>
                </a:solidFill>
              </a:rPr>
              <a:t>, y </a:t>
            </a:r>
            <a:r>
              <a:rPr lang="en-US" sz="2400" dirty="0" err="1" smtClean="0">
                <a:solidFill>
                  <a:srgbClr val="080808"/>
                </a:solidFill>
              </a:rPr>
              <a:t>después</a:t>
            </a:r>
            <a:r>
              <a:rPr lang="en-US" sz="2400" dirty="0" smtClean="0">
                <a:solidFill>
                  <a:srgbClr val="080808"/>
                </a:solidFill>
              </a:rPr>
              <a:t> entre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familias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medio</a:t>
            </a:r>
            <a:r>
              <a:rPr lang="en-US" sz="2400" dirty="0" smtClean="0">
                <a:solidFill>
                  <a:srgbClr val="080808"/>
                </a:solidFill>
              </a:rPr>
              <a:t> de los </a:t>
            </a:r>
            <a:r>
              <a:rPr lang="en-US" sz="2400" dirty="0" err="1" smtClean="0">
                <a:solidFill>
                  <a:srgbClr val="080808"/>
                </a:solidFill>
              </a:rPr>
              <a:t>Urim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Tummim</a:t>
            </a:r>
            <a:r>
              <a:rPr lang="en-US" sz="2400" dirty="0" smtClean="0">
                <a:solidFill>
                  <a:srgbClr val="080808"/>
                </a:solidFill>
              </a:rPr>
              <a:t> (</a:t>
            </a:r>
            <a:r>
              <a:rPr lang="en-US" sz="2400" dirty="0" err="1" smtClean="0">
                <a:solidFill>
                  <a:srgbClr val="080808"/>
                </a:solidFill>
              </a:rPr>
              <a:t>ver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comentario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  <a:hlinkClick r:id="rId4"/>
              </a:rPr>
              <a:t>Levítico</a:t>
            </a:r>
            <a:r>
              <a:rPr lang="en-US" sz="2400" dirty="0" smtClean="0">
                <a:solidFill>
                  <a:srgbClr val="080808"/>
                </a:solidFill>
                <a:hlinkClick r:id="rId4"/>
              </a:rPr>
              <a:t> 8:8</a:t>
            </a:r>
            <a:r>
              <a:rPr lang="en-US" sz="2400" dirty="0" smtClean="0">
                <a:solidFill>
                  <a:srgbClr val="080808"/>
                </a:solidFill>
              </a:rPr>
              <a:t>).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Esta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repartición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hizo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variar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jamás</a:t>
            </a:r>
            <a:r>
              <a:rPr lang="en-US" sz="2400" dirty="0" smtClean="0">
                <a:solidFill>
                  <a:srgbClr val="080808"/>
                </a:solidFill>
              </a:rPr>
              <a:t>; </a:t>
            </a: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correr</a:t>
            </a:r>
            <a:r>
              <a:rPr lang="en-US" sz="2400" dirty="0" smtClean="0">
                <a:solidFill>
                  <a:srgbClr val="080808"/>
                </a:solidFill>
              </a:rPr>
              <a:t> de los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natural, no </a:t>
            </a:r>
            <a:r>
              <a:rPr lang="en-US" sz="2400" dirty="0" err="1" smtClean="0">
                <a:solidFill>
                  <a:srgbClr val="080808"/>
                </a:solidFill>
              </a:rPr>
              <a:t>podía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dejar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haber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altas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bajas</a:t>
            </a:r>
            <a:r>
              <a:rPr lang="en-US" sz="2400" dirty="0" smtClean="0">
                <a:solidFill>
                  <a:srgbClr val="080808"/>
                </a:solidFill>
              </a:rPr>
              <a:t> entre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diversas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familias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diferencias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inteligencia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trabajo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salud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número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, o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enfermedades</a:t>
            </a:r>
            <a:r>
              <a:rPr lang="en-US" sz="2400" dirty="0" smtClean="0">
                <a:solidFill>
                  <a:srgbClr val="080808"/>
                </a:solidFill>
              </a:rPr>
              <a:t> o </a:t>
            </a:r>
            <a:r>
              <a:rPr lang="en-US" sz="2400" dirty="0" err="1" smtClean="0">
                <a:solidFill>
                  <a:srgbClr val="080808"/>
                </a:solidFill>
              </a:rPr>
              <a:t>calamidades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la </a:t>
            </a:r>
            <a:r>
              <a:rPr lang="en-US" sz="2400" dirty="0" err="1" smtClean="0">
                <a:solidFill>
                  <a:srgbClr val="080808"/>
                </a:solidFill>
              </a:rPr>
              <a:t>Ley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Moisés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remedió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causas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desequilibrio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fortunas</a:t>
            </a:r>
            <a:r>
              <a:rPr lang="en-US" sz="2400" dirty="0" smtClean="0">
                <a:solidFill>
                  <a:srgbClr val="080808"/>
                </a:solidFill>
              </a:rPr>
              <a:t> con dos </a:t>
            </a:r>
            <a:r>
              <a:rPr lang="en-US" sz="2400" dirty="0" err="1" smtClean="0">
                <a:solidFill>
                  <a:srgbClr val="080808"/>
                </a:solidFill>
              </a:rPr>
              <a:t>preceptos</a:t>
            </a:r>
            <a:r>
              <a:rPr lang="en-US" sz="2400" dirty="0" smtClean="0">
                <a:solidFill>
                  <a:srgbClr val="080808"/>
                </a:solidFill>
              </a:rPr>
              <a:t>: el </a:t>
            </a:r>
            <a:r>
              <a:rPr lang="en-US" sz="2400" dirty="0" err="1" smtClean="0">
                <a:solidFill>
                  <a:srgbClr val="080808"/>
                </a:solidFill>
              </a:rPr>
              <a:t>derecho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rescate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tierras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alienadas</a:t>
            </a:r>
            <a:r>
              <a:rPr lang="en-US" sz="2400" dirty="0" smtClean="0">
                <a:solidFill>
                  <a:srgbClr val="080808"/>
                </a:solidFill>
              </a:rPr>
              <a:t> y la </a:t>
            </a:r>
            <a:r>
              <a:rPr lang="en-US" sz="2400" dirty="0" err="1" smtClean="0">
                <a:solidFill>
                  <a:srgbClr val="080808"/>
                </a:solidFill>
              </a:rPr>
              <a:t>ley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jubileo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Si </a:t>
            </a: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err="1" smtClean="0">
                <a:solidFill>
                  <a:srgbClr val="080808"/>
                </a:solidFill>
              </a:rPr>
              <a:t>rescate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tierras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vendidas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podía</a:t>
            </a:r>
            <a:r>
              <a:rPr lang="en-US" sz="2400" dirty="0" smtClean="0">
                <a:solidFill>
                  <a:srgbClr val="080808"/>
                </a:solidFill>
              </a:rPr>
              <a:t> ser </a:t>
            </a:r>
            <a:r>
              <a:rPr lang="en-US" sz="2400" dirty="0" err="1" smtClean="0">
                <a:solidFill>
                  <a:srgbClr val="080808"/>
                </a:solidFill>
              </a:rPr>
              <a:t>efectuado</a:t>
            </a:r>
            <a:r>
              <a:rPr lang="en-US" sz="2400" dirty="0" smtClean="0">
                <a:solidFill>
                  <a:srgbClr val="080808"/>
                </a:solidFill>
              </a:rPr>
              <a:t> al final de </a:t>
            </a:r>
            <a:r>
              <a:rPr lang="en-US" sz="2400" dirty="0" err="1" smtClean="0">
                <a:solidFill>
                  <a:srgbClr val="080808"/>
                </a:solidFill>
              </a:rPr>
              <a:t>cuarenta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nueve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, la </a:t>
            </a:r>
            <a:r>
              <a:rPr lang="en-US" sz="2400" dirty="0" err="1" smtClean="0">
                <a:solidFill>
                  <a:srgbClr val="080808"/>
                </a:solidFill>
              </a:rPr>
              <a:t>tierra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volvía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primer </a:t>
            </a:r>
            <a:r>
              <a:rPr lang="en-US" sz="2400" dirty="0" err="1" smtClean="0">
                <a:solidFill>
                  <a:srgbClr val="080808"/>
                </a:solidFill>
              </a:rPr>
              <a:t>propietario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ley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jubileo</a:t>
            </a:r>
            <a:r>
              <a:rPr lang="en-US" sz="2400" dirty="0" smtClean="0">
                <a:solidFill>
                  <a:srgbClr val="080808"/>
                </a:solidFill>
              </a:rPr>
              <a:t>. En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ventas</a:t>
            </a:r>
            <a:r>
              <a:rPr lang="en-US" sz="2400" dirty="0" smtClean="0">
                <a:solidFill>
                  <a:srgbClr val="080808"/>
                </a:solidFill>
              </a:rPr>
              <a:t> de los </a:t>
            </a:r>
            <a:r>
              <a:rPr lang="en-US" sz="2400" dirty="0" err="1" smtClean="0">
                <a:solidFill>
                  <a:srgbClr val="080808"/>
                </a:solidFill>
              </a:rPr>
              <a:t>terrenos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tenía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cuenta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número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faltaba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próximo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jubileo</a:t>
            </a:r>
            <a:r>
              <a:rPr lang="en-US" sz="2400" dirty="0" smtClean="0">
                <a:solidFill>
                  <a:srgbClr val="080808"/>
                </a:solidFill>
              </a:rPr>
              <a:t> a fin de </a:t>
            </a:r>
            <a:r>
              <a:rPr lang="en-US" sz="2400" dirty="0" err="1" smtClean="0">
                <a:solidFill>
                  <a:srgbClr val="080808"/>
                </a:solidFill>
              </a:rPr>
              <a:t>fijar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precio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r>
              <a:rPr lang="en-US" sz="2400" dirty="0" err="1" smtClean="0">
                <a:solidFill>
                  <a:srgbClr val="080808"/>
                </a:solidFill>
              </a:rPr>
              <a:t>Así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las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ventas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tierra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eran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género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arrendamiento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marL="1484313" lvl="2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25:35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 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Veji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yamuj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ajija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umatah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yado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imaj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vehejezakta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bo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ger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vetoshav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vajay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imaj</a:t>
            </a:r>
            <a:r>
              <a:rPr lang="en-US" sz="2400" b="1" i="1" dirty="0" smtClean="0">
                <a:solidFill>
                  <a:srgbClr val="080808"/>
                </a:solidFill>
              </a:rPr>
              <a:t>. </a:t>
            </a:r>
            <a:endParaRPr lang="en-US" sz="2400" b="1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Y </a:t>
            </a:r>
            <a:r>
              <a:rPr lang="en-US" sz="2400" i="1" dirty="0" err="1" smtClean="0">
                <a:solidFill>
                  <a:srgbClr val="080808"/>
                </a:solidFill>
              </a:rPr>
              <a:t>cuando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empobreciere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hermano</a:t>
            </a:r>
            <a:r>
              <a:rPr lang="en-US" sz="2400" i="1" dirty="0" smtClean="0">
                <a:solidFill>
                  <a:srgbClr val="080808"/>
                </a:solidFill>
              </a:rPr>
              <a:t> y </a:t>
            </a:r>
            <a:r>
              <a:rPr lang="en-US" sz="2400" i="1" dirty="0" err="1" smtClean="0">
                <a:solidFill>
                  <a:srgbClr val="080808"/>
                </a:solidFill>
              </a:rPr>
              <a:t>apoyare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mano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ti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tú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file"/>
              </a:rPr>
              <a:t>detendrás</a:t>
            </a:r>
            <a:r>
              <a:rPr lang="en-US" sz="2400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file"/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action="ppaction://hlinkfile"/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 action="ppaction://hlinkfile"/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9" action="ppaction://hlinkfile"/>
              </a:rPr>
              <a:t>caída</a:t>
            </a:r>
            <a:r>
              <a:rPr lang="en-US" sz="2400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aunque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fuere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peregrino</a:t>
            </a:r>
            <a:r>
              <a:rPr lang="en-US" sz="2400" i="1" dirty="0" smtClean="0">
                <a:solidFill>
                  <a:srgbClr val="080808"/>
                </a:solidFill>
              </a:rPr>
              <a:t> o </a:t>
            </a:r>
            <a:r>
              <a:rPr lang="en-US" sz="2400" i="1" dirty="0" err="1" smtClean="0">
                <a:solidFill>
                  <a:srgbClr val="080808"/>
                </a:solidFill>
              </a:rPr>
              <a:t>extranjero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morador</a:t>
            </a:r>
            <a:r>
              <a:rPr lang="en-US" sz="2400" i="1" dirty="0" smtClean="0">
                <a:solidFill>
                  <a:srgbClr val="080808"/>
                </a:solidFill>
              </a:rPr>
              <a:t> de la </a:t>
            </a:r>
            <a:r>
              <a:rPr lang="en-US" sz="2400" i="1" dirty="0" err="1" smtClean="0">
                <a:solidFill>
                  <a:srgbClr val="080808"/>
                </a:solidFill>
              </a:rPr>
              <a:t>tierra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para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pueda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vivir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junto</a:t>
            </a:r>
            <a:r>
              <a:rPr lang="en-US" sz="2400" i="1" dirty="0" smtClean="0">
                <a:solidFill>
                  <a:srgbClr val="080808"/>
                </a:solidFill>
              </a:rPr>
              <a:t> a </a:t>
            </a:r>
            <a:r>
              <a:rPr lang="en-US" sz="2400" i="1" dirty="0" err="1" smtClean="0">
                <a:solidFill>
                  <a:srgbClr val="080808"/>
                </a:solidFill>
              </a:rPr>
              <a:t>ti</a:t>
            </a:r>
            <a:r>
              <a:rPr lang="en-US" sz="2400" i="1" dirty="0" smtClean="0">
                <a:solidFill>
                  <a:srgbClr val="080808"/>
                </a:solidFill>
              </a:rPr>
              <a:t>.   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b="1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Detendrás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caída</a:t>
            </a:r>
            <a:r>
              <a:rPr lang="en-US" sz="2400" i="1" dirty="0" smtClean="0">
                <a:solidFill>
                  <a:srgbClr val="080808"/>
                </a:solidFill>
              </a:rPr>
              <a:t/>
            </a:r>
            <a:br>
              <a:rPr lang="en-US" sz="2400" i="1" dirty="0" smtClean="0">
                <a:solidFill>
                  <a:srgbClr val="080808"/>
                </a:solidFill>
              </a:rPr>
            </a:br>
            <a:r>
              <a:rPr lang="en-US" sz="2400" dirty="0" smtClean="0">
                <a:solidFill>
                  <a:srgbClr val="080808"/>
                </a:solidFill>
              </a:rPr>
              <a:t>   </a:t>
            </a:r>
            <a:r>
              <a:rPr lang="en-US" sz="2400" dirty="0" err="1" smtClean="0">
                <a:solidFill>
                  <a:srgbClr val="080808"/>
                </a:solidFill>
              </a:rPr>
              <a:t>Además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precepto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socorrer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pobre</a:t>
            </a:r>
            <a:r>
              <a:rPr lang="en-US" sz="2400" dirty="0" smtClean="0">
                <a:solidFill>
                  <a:srgbClr val="080808"/>
                </a:solidFill>
              </a:rPr>
              <a:t>, la </a:t>
            </a:r>
            <a:r>
              <a:rPr lang="en-US" sz="2400" dirty="0" err="1" smtClean="0">
                <a:solidFill>
                  <a:srgbClr val="080808"/>
                </a:solidFill>
              </a:rPr>
              <a:t>ley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ordena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asistir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aquél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esté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amenazado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caer</a:t>
            </a:r>
            <a:r>
              <a:rPr lang="en-US" sz="2400" dirty="0" smtClean="0">
                <a:solidFill>
                  <a:srgbClr val="080808"/>
                </a:solidFill>
              </a:rPr>
              <a:t> en la </a:t>
            </a:r>
            <a:r>
              <a:rPr lang="en-US" sz="2400" dirty="0" err="1" smtClean="0">
                <a:solidFill>
                  <a:srgbClr val="080808"/>
                </a:solidFill>
              </a:rPr>
              <a:t>pobreza</a:t>
            </a:r>
            <a:r>
              <a:rPr lang="en-US" sz="2400" dirty="0" smtClean="0">
                <a:solidFill>
                  <a:srgbClr val="080808"/>
                </a:solidFill>
              </a:rPr>
              <a:t>: "Y </a:t>
            </a: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empobreciere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hermano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apoyase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mano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ti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tú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detendrás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caída</a:t>
            </a:r>
            <a:r>
              <a:rPr lang="en-US" sz="2400" dirty="0" smtClean="0">
                <a:solidFill>
                  <a:srgbClr val="080808"/>
                </a:solidFill>
              </a:rPr>
              <a:t>" (verso. 35).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¿</a:t>
            </a:r>
            <a:r>
              <a:rPr lang="en-US" sz="2400" i="1" dirty="0" smtClean="0">
                <a:solidFill>
                  <a:srgbClr val="080808"/>
                </a:solidFill>
              </a:rPr>
              <a:t>De </a:t>
            </a:r>
            <a:r>
              <a:rPr lang="en-US" sz="2400" i="1" dirty="0" err="1" smtClean="0">
                <a:solidFill>
                  <a:srgbClr val="080808"/>
                </a:solidFill>
              </a:rPr>
              <a:t>qué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modo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debemos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ayudar</a:t>
            </a:r>
            <a:r>
              <a:rPr lang="en-US" sz="2400" i="1" dirty="0" smtClean="0">
                <a:solidFill>
                  <a:srgbClr val="080808"/>
                </a:solidFill>
              </a:rPr>
              <a:t> al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declina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económicamente</a:t>
            </a:r>
            <a:r>
              <a:rPr lang="en-US" sz="2400" i="1" dirty="0" smtClean="0">
                <a:solidFill>
                  <a:srgbClr val="080808"/>
                </a:solidFill>
              </a:rPr>
              <a:t> y </a:t>
            </a:r>
            <a:r>
              <a:rPr lang="en-US" sz="2400" i="1" dirty="0" err="1" smtClean="0">
                <a:solidFill>
                  <a:srgbClr val="080808"/>
                </a:solidFill>
              </a:rPr>
              <a:t>está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para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caer</a:t>
            </a:r>
            <a:r>
              <a:rPr lang="en-US" sz="2400" i="1" dirty="0" smtClean="0">
                <a:solidFill>
                  <a:srgbClr val="080808"/>
                </a:solidFill>
              </a:rPr>
              <a:t>?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Con </a:t>
            </a:r>
            <a:r>
              <a:rPr lang="en-US" sz="2400" i="1" dirty="0" err="1" smtClean="0">
                <a:solidFill>
                  <a:srgbClr val="080808"/>
                </a:solidFill>
              </a:rPr>
              <a:t>préstamos</a:t>
            </a:r>
            <a:r>
              <a:rPr lang="en-US" sz="2400" i="1" dirty="0" smtClean="0">
                <a:solidFill>
                  <a:srgbClr val="080808"/>
                </a:solidFill>
              </a:rPr>
              <a:t> sin </a:t>
            </a:r>
            <a:r>
              <a:rPr lang="en-US" sz="2400" i="1" dirty="0" err="1" smtClean="0">
                <a:solidFill>
                  <a:srgbClr val="080808"/>
                </a:solidFill>
              </a:rPr>
              <a:t>intereses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pues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prestar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mejor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dar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rgbClr val="080808"/>
                </a:solidFill>
              </a:rPr>
              <a:t>Rabí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Yoná</a:t>
            </a:r>
            <a:r>
              <a:rPr lang="en-US" sz="2400" i="1" dirty="0" smtClean="0">
                <a:solidFill>
                  <a:srgbClr val="080808"/>
                </a:solidFill>
              </a:rPr>
              <a:t> dice en el </a:t>
            </a:r>
            <a:r>
              <a:rPr lang="en-US" sz="2400" i="1" dirty="0" err="1" smtClean="0">
                <a:solidFill>
                  <a:srgbClr val="080808"/>
                </a:solidFill>
              </a:rPr>
              <a:t>Midrash</a:t>
            </a:r>
            <a:r>
              <a:rPr lang="en-US" sz="2400" i="1" dirty="0" smtClean="0">
                <a:solidFill>
                  <a:srgbClr val="080808"/>
                </a:solidFill>
              </a:rPr>
              <a:t> (</a:t>
            </a:r>
            <a:r>
              <a:rPr lang="en-US" sz="2400" i="1" dirty="0" err="1" smtClean="0">
                <a:solidFill>
                  <a:srgbClr val="080808"/>
                </a:solidFill>
              </a:rPr>
              <a:t>Yalcut</a:t>
            </a:r>
            <a:r>
              <a:rPr lang="en-US" sz="2400" i="1" dirty="0" smtClean="0">
                <a:solidFill>
                  <a:srgbClr val="080808"/>
                </a:solidFill>
              </a:rPr>
              <a:t> 665): "No </a:t>
            </a:r>
            <a:r>
              <a:rPr lang="en-US" sz="2400" i="1" dirty="0" err="1" smtClean="0">
                <a:solidFill>
                  <a:srgbClr val="080808"/>
                </a:solidFill>
              </a:rPr>
              <a:t>fue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escrito</a:t>
            </a:r>
            <a:r>
              <a:rPr lang="en-US" sz="2400" i="1" dirty="0" smtClean="0">
                <a:solidFill>
                  <a:srgbClr val="080808"/>
                </a:solidFill>
              </a:rPr>
              <a:t>: </a:t>
            </a:r>
            <a:r>
              <a:rPr lang="en-US" sz="2400" i="1" dirty="0" err="1" smtClean="0">
                <a:solidFill>
                  <a:srgbClr val="080808"/>
                </a:solidFill>
              </a:rPr>
              <a:t>Feliz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aquél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da</a:t>
            </a:r>
            <a:r>
              <a:rPr lang="en-US" sz="2400" i="1" dirty="0" smtClean="0">
                <a:solidFill>
                  <a:srgbClr val="080808"/>
                </a:solidFill>
              </a:rPr>
              <a:t> al </a:t>
            </a:r>
            <a:r>
              <a:rPr lang="en-US" sz="2400" i="1" dirty="0" err="1" smtClean="0">
                <a:solidFill>
                  <a:srgbClr val="080808"/>
                </a:solidFill>
              </a:rPr>
              <a:t>pobre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sino</a:t>
            </a:r>
            <a:r>
              <a:rPr lang="en-US" sz="2400" i="1" dirty="0" smtClean="0">
                <a:solidFill>
                  <a:srgbClr val="080808"/>
                </a:solidFill>
              </a:rPr>
              <a:t>: </a:t>
            </a:r>
            <a:r>
              <a:rPr lang="en-US" sz="2400" i="1" dirty="0" err="1" smtClean="0">
                <a:solidFill>
                  <a:srgbClr val="080808"/>
                </a:solidFill>
              </a:rPr>
              <a:t>feliz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aquél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se </a:t>
            </a:r>
            <a:r>
              <a:rPr lang="en-US" sz="2400" i="1" dirty="0" err="1" smtClean="0">
                <a:solidFill>
                  <a:srgbClr val="080808"/>
                </a:solidFill>
              </a:rPr>
              <a:t>porta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inteligente</a:t>
            </a:r>
            <a:r>
              <a:rPr lang="en-US" sz="2400" i="1" dirty="0" smtClean="0">
                <a:solidFill>
                  <a:srgbClr val="080808"/>
                </a:solidFill>
              </a:rPr>
              <a:t> con el </a:t>
            </a:r>
            <a:r>
              <a:rPr lang="en-US" sz="2400" i="1" dirty="0" err="1" smtClean="0">
                <a:solidFill>
                  <a:srgbClr val="080808"/>
                </a:solidFill>
              </a:rPr>
              <a:t>pobre</a:t>
            </a:r>
            <a:r>
              <a:rPr lang="en-US" sz="2400" i="1" dirty="0" smtClean="0">
                <a:solidFill>
                  <a:srgbClr val="080808"/>
                </a:solidFill>
              </a:rPr>
              <a:t>" (</a:t>
            </a:r>
            <a:r>
              <a:rPr lang="en-US" sz="2400" i="1" dirty="0" err="1" smtClean="0">
                <a:solidFill>
                  <a:srgbClr val="080808"/>
                </a:solidFill>
              </a:rPr>
              <a:t>Salmo</a:t>
            </a:r>
            <a:r>
              <a:rPr lang="en-US" sz="2400" i="1" dirty="0" smtClean="0">
                <a:solidFill>
                  <a:srgbClr val="080808"/>
                </a:solidFill>
              </a:rPr>
              <a:t> 41, 2).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La </a:t>
            </a:r>
            <a:r>
              <a:rPr lang="en-US" sz="2400" i="1" dirty="0" err="1" smtClean="0">
                <a:solidFill>
                  <a:srgbClr val="080808"/>
                </a:solidFill>
              </a:rPr>
              <a:t>caridad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debe</a:t>
            </a:r>
            <a:r>
              <a:rPr lang="en-US" sz="2400" i="1" dirty="0" smtClean="0">
                <a:solidFill>
                  <a:srgbClr val="080808"/>
                </a:solidFill>
              </a:rPr>
              <a:t> ser </a:t>
            </a:r>
            <a:r>
              <a:rPr lang="en-US" sz="2400" i="1" dirty="0" err="1" smtClean="0">
                <a:solidFill>
                  <a:srgbClr val="080808"/>
                </a:solidFill>
              </a:rPr>
              <a:t>practicada</a:t>
            </a:r>
            <a:r>
              <a:rPr lang="en-US" sz="2400" i="1" dirty="0" smtClean="0">
                <a:solidFill>
                  <a:srgbClr val="080808"/>
                </a:solidFill>
              </a:rPr>
              <a:t> con </a:t>
            </a:r>
            <a:r>
              <a:rPr lang="en-US" sz="2400" i="1" dirty="0" err="1" smtClean="0">
                <a:solidFill>
                  <a:srgbClr val="080808"/>
                </a:solidFill>
              </a:rPr>
              <a:t>inteligencia</a:t>
            </a:r>
            <a:r>
              <a:rPr lang="en-US" sz="2400" i="1" dirty="0" smtClean="0">
                <a:solidFill>
                  <a:srgbClr val="080808"/>
                </a:solidFill>
              </a:rPr>
              <a:t> y </a:t>
            </a:r>
            <a:r>
              <a:rPr lang="en-US" sz="2400" i="1" dirty="0" err="1" smtClean="0">
                <a:solidFill>
                  <a:srgbClr val="080808"/>
                </a:solidFill>
              </a:rPr>
              <a:t>delicadeza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usando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respeto</a:t>
            </a:r>
            <a:r>
              <a:rPr lang="en-US" sz="2400" i="1" dirty="0" smtClean="0">
                <a:solidFill>
                  <a:srgbClr val="080808"/>
                </a:solidFill>
              </a:rPr>
              <a:t> y </a:t>
            </a:r>
            <a:r>
              <a:rPr lang="en-US" sz="2400" i="1" dirty="0" err="1" smtClean="0">
                <a:solidFill>
                  <a:srgbClr val="080808"/>
                </a:solidFill>
              </a:rPr>
              <a:t>consideración</a:t>
            </a:r>
            <a:r>
              <a:rPr lang="en-US" sz="2400" i="1" dirty="0" smtClean="0">
                <a:solidFill>
                  <a:srgbClr val="080808"/>
                </a:solidFill>
              </a:rPr>
              <a:t> con el </a:t>
            </a:r>
            <a:r>
              <a:rPr lang="en-US" sz="2400" i="1" dirty="0" err="1" smtClean="0">
                <a:solidFill>
                  <a:srgbClr val="080808"/>
                </a:solidFill>
              </a:rPr>
              <a:t>humilde</a:t>
            </a:r>
            <a:r>
              <a:rPr lang="en-US" sz="2400" i="1" dirty="0" smtClean="0">
                <a:solidFill>
                  <a:srgbClr val="080808"/>
                </a:solidFill>
              </a:rPr>
              <a:t> y </a:t>
            </a:r>
            <a:r>
              <a:rPr lang="en-US" sz="2400" i="1" dirty="0" err="1" smtClean="0">
                <a:solidFill>
                  <a:srgbClr val="080808"/>
                </a:solidFill>
              </a:rPr>
              <a:t>estudiando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manera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dar</a:t>
            </a:r>
            <a:r>
              <a:rPr lang="en-US" sz="2400" i="1" dirty="0" smtClean="0">
                <a:solidFill>
                  <a:srgbClr val="080808"/>
                </a:solidFill>
              </a:rPr>
              <a:t> a </a:t>
            </a:r>
            <a:r>
              <a:rPr lang="en-US" sz="2400" i="1" dirty="0" err="1" smtClean="0">
                <a:solidFill>
                  <a:srgbClr val="080808"/>
                </a:solidFill>
              </a:rPr>
              <a:t>cada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cual</a:t>
            </a:r>
            <a:r>
              <a:rPr lang="en-US" sz="2400" i="1" dirty="0" smtClean="0">
                <a:solidFill>
                  <a:srgbClr val="080808"/>
                </a:solidFill>
              </a:rPr>
              <a:t>, con el fin de no </a:t>
            </a:r>
            <a:r>
              <a:rPr lang="en-US" sz="2400" i="1" dirty="0" err="1" smtClean="0">
                <a:solidFill>
                  <a:srgbClr val="080808"/>
                </a:solidFill>
              </a:rPr>
              <a:t>humillarle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rgbClr val="080808"/>
                </a:solidFill>
              </a:rPr>
              <a:t>Habiendo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tenido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Rabí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Yoná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conocimiento</a:t>
            </a:r>
            <a:r>
              <a:rPr lang="en-US" sz="2400" i="1" dirty="0" smtClean="0">
                <a:solidFill>
                  <a:srgbClr val="080808"/>
                </a:solidFill>
              </a:rPr>
              <a:t> de la </a:t>
            </a:r>
            <a:r>
              <a:rPr lang="en-US" sz="2400" i="1" dirty="0" err="1" smtClean="0">
                <a:solidFill>
                  <a:srgbClr val="080808"/>
                </a:solidFill>
              </a:rPr>
              <a:t>miseria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se </a:t>
            </a:r>
            <a:r>
              <a:rPr lang="en-US" sz="2400" i="1" dirty="0" err="1" smtClean="0">
                <a:solidFill>
                  <a:srgbClr val="080808"/>
                </a:solidFill>
              </a:rPr>
              <a:t>encontraba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una</a:t>
            </a:r>
            <a:r>
              <a:rPr lang="en-US" sz="2400" i="1" dirty="0" smtClean="0">
                <a:solidFill>
                  <a:srgbClr val="080808"/>
                </a:solidFill>
              </a:rPr>
              <a:t> persona notable de </a:t>
            </a:r>
            <a:r>
              <a:rPr lang="en-US" sz="2400" i="1" dirty="0" err="1" smtClean="0">
                <a:solidFill>
                  <a:srgbClr val="080808"/>
                </a:solidFill>
              </a:rPr>
              <a:t>Ia</a:t>
            </a:r>
            <a:r>
              <a:rPr lang="en-US" sz="2400" i="1" dirty="0" smtClean="0">
                <a:solidFill>
                  <a:srgbClr val="080808"/>
                </a:solidFill>
              </a:rPr>
              <a:t> ciudad, </a:t>
            </a:r>
            <a:r>
              <a:rPr lang="en-US" sz="2400" i="1" dirty="0" err="1" smtClean="0">
                <a:solidFill>
                  <a:srgbClr val="080808"/>
                </a:solidFill>
              </a:rPr>
              <a:t>fue</a:t>
            </a:r>
            <a:r>
              <a:rPr lang="en-US" sz="2400" i="1" dirty="0" smtClean="0">
                <a:solidFill>
                  <a:srgbClr val="080808"/>
                </a:solidFill>
              </a:rPr>
              <a:t> a </a:t>
            </a:r>
            <a:r>
              <a:rPr lang="en-US" sz="2400" i="1" dirty="0" err="1" smtClean="0">
                <a:solidFill>
                  <a:srgbClr val="080808"/>
                </a:solidFill>
              </a:rPr>
              <a:t>visitarla</a:t>
            </a:r>
            <a:r>
              <a:rPr lang="en-US" sz="2400" i="1" dirty="0" smtClean="0">
                <a:solidFill>
                  <a:srgbClr val="080808"/>
                </a:solidFill>
              </a:rPr>
              <a:t> y le </a:t>
            </a:r>
            <a:r>
              <a:rPr lang="en-US" sz="2400" i="1" dirty="0" err="1" smtClean="0">
                <a:solidFill>
                  <a:srgbClr val="080808"/>
                </a:solidFill>
              </a:rPr>
              <a:t>dijo</a:t>
            </a:r>
            <a:r>
              <a:rPr lang="en-US" sz="2400" i="1" dirty="0" smtClean="0">
                <a:solidFill>
                  <a:srgbClr val="080808"/>
                </a:solidFill>
              </a:rPr>
              <a:t>: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rgbClr val="080808"/>
                </a:solidFill>
              </a:rPr>
              <a:t>Tengo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una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noticia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fuente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segura</a:t>
            </a:r>
            <a:r>
              <a:rPr lang="en-US" sz="2400" i="1" dirty="0" smtClean="0">
                <a:solidFill>
                  <a:srgbClr val="080808"/>
                </a:solidFill>
              </a:rPr>
              <a:t>: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cayó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una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herencia</a:t>
            </a:r>
            <a:r>
              <a:rPr lang="en-US" sz="2400" i="1" dirty="0" smtClean="0">
                <a:solidFill>
                  <a:srgbClr val="080808"/>
                </a:solidFill>
              </a:rPr>
              <a:t> de parte de un </a:t>
            </a:r>
            <a:r>
              <a:rPr lang="en-US" sz="2400" i="1" dirty="0" err="1" smtClean="0">
                <a:solidFill>
                  <a:srgbClr val="080808"/>
                </a:solidFill>
              </a:rPr>
              <a:t>pariente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mora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lejos</a:t>
            </a:r>
            <a:r>
              <a:rPr lang="en-US" sz="2400" i="1" dirty="0" smtClean="0">
                <a:solidFill>
                  <a:srgbClr val="080808"/>
                </a:solidFill>
              </a:rPr>
              <a:t>. ¿No </a:t>
            </a:r>
            <a:r>
              <a:rPr lang="en-US" sz="2400" i="1" dirty="0" err="1" smtClean="0">
                <a:solidFill>
                  <a:srgbClr val="080808"/>
                </a:solidFill>
              </a:rPr>
              <a:t>desearías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diera</a:t>
            </a:r>
            <a:r>
              <a:rPr lang="en-US" sz="2400" i="1" dirty="0" smtClean="0">
                <a:solidFill>
                  <a:srgbClr val="080808"/>
                </a:solidFill>
              </a:rPr>
              <a:t> un </a:t>
            </a:r>
            <a:r>
              <a:rPr lang="en-US" sz="2400" i="1" dirty="0" err="1" smtClean="0">
                <a:solidFill>
                  <a:srgbClr val="080808"/>
                </a:solidFill>
              </a:rPr>
              <a:t>anticipo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sobre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futura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fortuna</a:t>
            </a:r>
            <a:r>
              <a:rPr lang="en-US" sz="2400" i="1" dirty="0" smtClean="0">
                <a:solidFill>
                  <a:srgbClr val="080808"/>
                </a:solidFill>
              </a:rPr>
              <a:t>?"</a:t>
            </a:r>
          </a:p>
          <a:p>
            <a:pPr marL="1941513" lvl="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25:43</a:t>
            </a:r>
            <a:r>
              <a:rPr lang="en-US" sz="2400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  Lo-</a:t>
            </a:r>
            <a:r>
              <a:rPr lang="en-US" sz="2400" i="1" dirty="0" err="1" smtClean="0">
                <a:solidFill>
                  <a:srgbClr val="080808"/>
                </a:solidFill>
              </a:rPr>
              <a:t>tirdeh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befarej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veyareta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me'Eloheyja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  <a:hlinkClick r:id="rId5" action="ppaction://hlinkfile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file"/>
              </a:rPr>
              <a:t>No </a:t>
            </a:r>
            <a:r>
              <a:rPr lang="en-US" sz="2400" i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action="ppaction://hlinkfile"/>
              </a:rPr>
              <a:t>dominarás</a:t>
            </a:r>
            <a:r>
              <a:rPr lang="en-US" sz="2400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 action="ppaction://hlinkfile"/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9" action="ppaction://hlinkfile"/>
              </a:rPr>
              <a:t>sobre</a:t>
            </a:r>
            <a:r>
              <a:rPr lang="en-US" sz="2400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0" action="ppaction://hlinkfile"/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1" action="ppaction://hlinkfile"/>
              </a:rPr>
              <a:t>él</a:t>
            </a:r>
            <a:r>
              <a:rPr lang="en-US" sz="2400" i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2" action="ppaction://hlinkfile"/>
              </a:rPr>
              <a:t> con rigor</a:t>
            </a:r>
            <a:r>
              <a:rPr lang="en-US" sz="2400" i="1" dirty="0" smtClean="0">
                <a:solidFill>
                  <a:srgbClr val="080808"/>
                </a:solidFill>
                <a:hlinkClick r:id="rId13" action="ppaction://hlinkfile"/>
              </a:rPr>
              <a:t>,</a:t>
            </a:r>
            <a:r>
              <a:rPr lang="en-US" sz="2400" i="1" dirty="0" smtClean="0">
                <a:solidFill>
                  <a:srgbClr val="080808"/>
                </a:solidFill>
              </a:rPr>
              <a:t> y </a:t>
            </a:r>
            <a:r>
              <a:rPr lang="en-US" sz="2400" i="1" dirty="0" err="1" smtClean="0">
                <a:solidFill>
                  <a:srgbClr val="080808"/>
                </a:solidFill>
              </a:rPr>
              <a:t>temerás</a:t>
            </a:r>
            <a:r>
              <a:rPr lang="en-US" sz="2400" i="1" dirty="0" smtClean="0">
                <a:solidFill>
                  <a:srgbClr val="080808"/>
                </a:solidFill>
              </a:rPr>
              <a:t> a </a:t>
            </a:r>
            <a:r>
              <a:rPr lang="en-US" sz="2400" i="1" dirty="0" err="1" smtClean="0">
                <a:solidFill>
                  <a:srgbClr val="080808"/>
                </a:solidFill>
              </a:rPr>
              <a:t>tu</a:t>
            </a:r>
            <a:r>
              <a:rPr lang="en-US" sz="2400" i="1" dirty="0" smtClean="0">
                <a:solidFill>
                  <a:srgbClr val="080808"/>
                </a:solidFill>
              </a:rPr>
              <a:t> Dios.  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b="1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dominarás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sobre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</a:t>
            </a:r>
            <a:r>
              <a:rPr lang="en-US" sz="2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rigor</a:t>
            </a:r>
            <a:r>
              <a:rPr lang="en-US" sz="2400" i="1" dirty="0" smtClean="0">
                <a:solidFill>
                  <a:srgbClr val="080808"/>
                </a:solidFill>
              </a:rPr>
              <a:t/>
            </a:r>
            <a:br>
              <a:rPr lang="en-US" sz="2400" i="1" dirty="0" smtClean="0">
                <a:solidFill>
                  <a:srgbClr val="080808"/>
                </a:solidFill>
              </a:rPr>
            </a:br>
            <a:r>
              <a:rPr lang="en-US" sz="2400" i="1" dirty="0" smtClean="0">
                <a:solidFill>
                  <a:srgbClr val="080808"/>
                </a:solidFill>
              </a:rPr>
              <a:t>  La Torah no </a:t>
            </a:r>
            <a:r>
              <a:rPr lang="en-US" sz="2400" i="1" dirty="0" err="1" smtClean="0">
                <a:solidFill>
                  <a:srgbClr val="080808"/>
                </a:solidFill>
              </a:rPr>
              <a:t>prohibió</a:t>
            </a:r>
            <a:r>
              <a:rPr lang="en-US" sz="2400" i="1" dirty="0" smtClean="0">
                <a:solidFill>
                  <a:srgbClr val="080808"/>
                </a:solidFill>
              </a:rPr>
              <a:t> a los </a:t>
            </a:r>
            <a:r>
              <a:rPr lang="en-US" sz="2400" i="1" dirty="0" err="1" smtClean="0">
                <a:solidFill>
                  <a:srgbClr val="080808"/>
                </a:solidFill>
              </a:rPr>
              <a:t>israelitas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tener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esclavos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r>
              <a:rPr lang="en-US" sz="2400" i="1" dirty="0" err="1" smtClean="0">
                <a:solidFill>
                  <a:srgbClr val="080808"/>
                </a:solidFill>
              </a:rPr>
              <a:t>Podemos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atribuir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causa</a:t>
            </a:r>
            <a:r>
              <a:rPr lang="en-US" sz="2400" i="1" dirty="0" smtClean="0">
                <a:solidFill>
                  <a:srgbClr val="080808"/>
                </a:solidFill>
              </a:rPr>
              <a:t> al </a:t>
            </a:r>
            <a:r>
              <a:rPr lang="en-US" sz="2400" i="1" dirty="0" err="1" smtClean="0">
                <a:solidFill>
                  <a:srgbClr val="080808"/>
                </a:solidFill>
              </a:rPr>
              <a:t>estardo</a:t>
            </a:r>
            <a:r>
              <a:rPr lang="en-US" sz="2400" i="1" dirty="0" smtClean="0">
                <a:solidFill>
                  <a:srgbClr val="080808"/>
                </a:solidFill>
              </a:rPr>
              <a:t> social de los pueblos de la </a:t>
            </a:r>
            <a:r>
              <a:rPr lang="en-US" sz="2400" i="1" dirty="0" err="1" smtClean="0">
                <a:solidFill>
                  <a:srgbClr val="080808"/>
                </a:solidFill>
              </a:rPr>
              <a:t>antigüedad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no </a:t>
            </a:r>
            <a:r>
              <a:rPr lang="en-US" sz="2400" i="1" dirty="0" err="1" smtClean="0">
                <a:solidFill>
                  <a:srgbClr val="080808"/>
                </a:solidFill>
              </a:rPr>
              <a:t>permitía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una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abolición</a:t>
            </a:r>
            <a:r>
              <a:rPr lang="en-US" sz="2400" i="1" dirty="0" smtClean="0">
                <a:solidFill>
                  <a:srgbClr val="080808"/>
                </a:solidFill>
              </a:rPr>
              <a:t> total e </a:t>
            </a:r>
            <a:r>
              <a:rPr lang="en-US" sz="2400" i="1" dirty="0" err="1" smtClean="0">
                <a:solidFill>
                  <a:srgbClr val="080808"/>
                </a:solidFill>
              </a:rPr>
              <a:t>inmediata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rgbClr val="080808"/>
                </a:solidFill>
              </a:rPr>
              <a:t>Pero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la </a:t>
            </a:r>
            <a:r>
              <a:rPr lang="en-US" sz="2400" i="1" dirty="0" err="1" smtClean="0">
                <a:solidFill>
                  <a:srgbClr val="080808"/>
                </a:solidFill>
              </a:rPr>
              <a:t>Ley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Moisés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quebró</a:t>
            </a:r>
            <a:r>
              <a:rPr lang="en-US" sz="2400" i="1" dirty="0" smtClean="0">
                <a:solidFill>
                  <a:srgbClr val="080808"/>
                </a:solidFill>
              </a:rPr>
              <a:t> los </a:t>
            </a:r>
            <a:r>
              <a:rPr lang="en-US" sz="2400" i="1" dirty="0" err="1" smtClean="0">
                <a:solidFill>
                  <a:srgbClr val="080808"/>
                </a:solidFill>
              </a:rPr>
              <a:t>eslabones</a:t>
            </a:r>
            <a:r>
              <a:rPr lang="en-US" sz="2400" i="1" dirty="0" smtClean="0">
                <a:solidFill>
                  <a:srgbClr val="080808"/>
                </a:solidFill>
              </a:rPr>
              <a:t> de la </a:t>
            </a:r>
            <a:r>
              <a:rPr lang="en-US" sz="2400" i="1" dirty="0" err="1" smtClean="0">
                <a:solidFill>
                  <a:srgbClr val="080808"/>
                </a:solidFill>
              </a:rPr>
              <a:t>esclavitud</a:t>
            </a:r>
            <a:r>
              <a:rPr lang="en-US" sz="2400" i="1" dirty="0" smtClean="0">
                <a:solidFill>
                  <a:srgbClr val="080808"/>
                </a:solidFill>
              </a:rPr>
              <a:t> con </a:t>
            </a:r>
            <a:r>
              <a:rPr lang="en-US" sz="2400" i="1" dirty="0" err="1" smtClean="0">
                <a:solidFill>
                  <a:srgbClr val="080808"/>
                </a:solidFill>
              </a:rPr>
              <a:t>sus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imposiciones</a:t>
            </a:r>
            <a:r>
              <a:rPr lang="en-US" sz="2400" i="1" dirty="0" smtClean="0">
                <a:solidFill>
                  <a:srgbClr val="080808"/>
                </a:solidFill>
              </a:rPr>
              <a:t> al </a:t>
            </a:r>
            <a:r>
              <a:rPr lang="en-US" sz="2400" i="1" dirty="0" err="1" smtClean="0">
                <a:solidFill>
                  <a:srgbClr val="080808"/>
                </a:solidFill>
              </a:rPr>
              <a:t>amo</a:t>
            </a:r>
            <a:r>
              <a:rPr lang="en-US" sz="2400" i="1" dirty="0" smtClean="0">
                <a:solidFill>
                  <a:srgbClr val="080808"/>
                </a:solidFill>
              </a:rPr>
              <a:t> en favor de los </a:t>
            </a:r>
            <a:r>
              <a:rPr lang="en-US" sz="2400" i="1" dirty="0" err="1" smtClean="0">
                <a:solidFill>
                  <a:srgbClr val="080808"/>
                </a:solidFill>
              </a:rPr>
              <a:t>esclavos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El </a:t>
            </a:r>
            <a:r>
              <a:rPr lang="en-US" sz="2400" i="1" dirty="0" err="1" smtClean="0">
                <a:solidFill>
                  <a:srgbClr val="080808"/>
                </a:solidFill>
              </a:rPr>
              <a:t>tiempo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israelita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permanecía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como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esclavo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tenía</a:t>
            </a:r>
            <a:r>
              <a:rPr lang="en-US" sz="2400" i="1" dirty="0" smtClean="0">
                <a:solidFill>
                  <a:srgbClr val="080808"/>
                </a:solidFill>
              </a:rPr>
              <a:t> un </a:t>
            </a:r>
            <a:r>
              <a:rPr lang="en-US" sz="2400" i="1" dirty="0" err="1" smtClean="0">
                <a:solidFill>
                  <a:srgbClr val="080808"/>
                </a:solidFill>
              </a:rPr>
              <a:t>límite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seis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años</a:t>
            </a:r>
            <a:r>
              <a:rPr lang="en-US" sz="2400" i="1" dirty="0" smtClean="0">
                <a:solidFill>
                  <a:srgbClr val="080808"/>
                </a:solidFill>
              </a:rPr>
              <a:t> (</a:t>
            </a:r>
            <a:r>
              <a:rPr lang="en-US" sz="2400" i="1" dirty="0" err="1" smtClean="0">
                <a:solidFill>
                  <a:srgbClr val="080808"/>
                </a:solidFill>
              </a:rPr>
              <a:t>ver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Exodo</a:t>
            </a:r>
            <a:r>
              <a:rPr lang="en-US" sz="2400" i="1" dirty="0" smtClean="0">
                <a:solidFill>
                  <a:srgbClr val="080808"/>
                </a:solidFill>
              </a:rPr>
              <a:t>. 21, 1-11); </a:t>
            </a:r>
            <a:r>
              <a:rPr lang="en-US" sz="2400" i="1" dirty="0" err="1" smtClean="0">
                <a:solidFill>
                  <a:srgbClr val="080808"/>
                </a:solidFill>
              </a:rPr>
              <a:t>además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estaba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muy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protegido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por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ley</a:t>
            </a:r>
            <a:r>
              <a:rPr lang="en-US" sz="2400" i="1" dirty="0" smtClean="0">
                <a:solidFill>
                  <a:srgbClr val="080808"/>
                </a:solidFill>
              </a:rPr>
              <a:t>, y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situación</a:t>
            </a:r>
            <a:r>
              <a:rPr lang="en-US" sz="2400" i="1" dirty="0" smtClean="0">
                <a:solidFill>
                  <a:srgbClr val="080808"/>
                </a:solidFill>
              </a:rPr>
              <a:t> era tan </a:t>
            </a:r>
            <a:r>
              <a:rPr lang="en-US" sz="2400" i="1" dirty="0" err="1" smtClean="0">
                <a:solidFill>
                  <a:srgbClr val="080808"/>
                </a:solidFill>
              </a:rPr>
              <a:t>buena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nuestros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sabios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dijeron</a:t>
            </a:r>
            <a:r>
              <a:rPr lang="en-US" sz="2400" i="1" dirty="0" smtClean="0">
                <a:solidFill>
                  <a:srgbClr val="080808"/>
                </a:solidFill>
              </a:rPr>
              <a:t>: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"</a:t>
            </a:r>
            <a:r>
              <a:rPr lang="en-US" sz="2400" i="1" dirty="0" err="1" smtClean="0">
                <a:solidFill>
                  <a:srgbClr val="080808"/>
                </a:solidFill>
              </a:rPr>
              <a:t>Quien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adquiere</a:t>
            </a:r>
            <a:r>
              <a:rPr lang="en-US" sz="2400" i="1" dirty="0" smtClean="0">
                <a:solidFill>
                  <a:srgbClr val="080808"/>
                </a:solidFill>
              </a:rPr>
              <a:t> un </a:t>
            </a:r>
            <a:r>
              <a:rPr lang="en-US" sz="2400" i="1" dirty="0" err="1" smtClean="0">
                <a:solidFill>
                  <a:srgbClr val="080808"/>
                </a:solidFill>
              </a:rPr>
              <a:t>esclavo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hebreo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como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si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comprase</a:t>
            </a:r>
            <a:r>
              <a:rPr lang="en-US" sz="2400" i="1" dirty="0" smtClean="0">
                <a:solidFill>
                  <a:srgbClr val="080808"/>
                </a:solidFill>
              </a:rPr>
              <a:t> un </a:t>
            </a:r>
            <a:r>
              <a:rPr lang="en-US" sz="2400" i="1" dirty="0" err="1" smtClean="0">
                <a:solidFill>
                  <a:srgbClr val="080808"/>
                </a:solidFill>
              </a:rPr>
              <a:t>dueño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para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sí</a:t>
            </a:r>
            <a:r>
              <a:rPr lang="en-US" sz="2400" i="1" dirty="0" smtClean="0">
                <a:solidFill>
                  <a:srgbClr val="080808"/>
                </a:solidFill>
              </a:rPr>
              <a:t>" (</a:t>
            </a:r>
            <a:r>
              <a:rPr lang="en-US" sz="2400" i="1" dirty="0" err="1" smtClean="0">
                <a:solidFill>
                  <a:srgbClr val="080808"/>
                </a:solidFill>
              </a:rPr>
              <a:t>Kidushin</a:t>
            </a:r>
            <a:r>
              <a:rPr lang="en-US" sz="2400" i="1" dirty="0" smtClean="0">
                <a:solidFill>
                  <a:srgbClr val="080808"/>
                </a:solidFill>
              </a:rPr>
              <a:t> 20</a:t>
            </a:r>
            <a:r>
              <a:rPr lang="en-US" sz="2400" i="1" dirty="0" smtClean="0">
                <a:solidFill>
                  <a:srgbClr val="080808"/>
                </a:solidFill>
              </a:rPr>
              <a:t>).</a:t>
            </a:r>
          </a:p>
          <a:p>
            <a:pPr lvl="1"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El </a:t>
            </a:r>
            <a:r>
              <a:rPr lang="en-US" sz="2400" i="1" dirty="0" err="1" smtClean="0">
                <a:solidFill>
                  <a:srgbClr val="080808"/>
                </a:solidFill>
              </a:rPr>
              <a:t>esclavo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pagano</a:t>
            </a:r>
            <a:r>
              <a:rPr lang="en-US" sz="2400" i="1" dirty="0" smtClean="0">
                <a:solidFill>
                  <a:srgbClr val="080808"/>
                </a:solidFill>
              </a:rPr>
              <a:t> no </a:t>
            </a:r>
            <a:r>
              <a:rPr lang="en-US" sz="2400" i="1" dirty="0" err="1" smtClean="0">
                <a:solidFill>
                  <a:srgbClr val="080808"/>
                </a:solidFill>
              </a:rPr>
              <a:t>tenía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tiempo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determinado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para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esclavitud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pero</a:t>
            </a:r>
            <a:r>
              <a:rPr lang="en-US" sz="2400" i="1" dirty="0" smtClean="0">
                <a:solidFill>
                  <a:srgbClr val="080808"/>
                </a:solidFill>
              </a:rPr>
              <a:t> la Torah </a:t>
            </a:r>
            <a:r>
              <a:rPr lang="en-US" sz="2400" i="1" dirty="0" err="1" smtClean="0">
                <a:solidFill>
                  <a:srgbClr val="080808"/>
                </a:solidFill>
              </a:rPr>
              <a:t>extendía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también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sobre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él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protección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La </a:t>
            </a:r>
            <a:r>
              <a:rPr lang="en-US" sz="2400" i="1" dirty="0" err="1" smtClean="0">
                <a:solidFill>
                  <a:srgbClr val="080808"/>
                </a:solidFill>
              </a:rPr>
              <a:t>Ley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decretó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pena</a:t>
            </a:r>
            <a:r>
              <a:rPr lang="en-US" sz="2400" i="1" dirty="0" smtClean="0">
                <a:solidFill>
                  <a:srgbClr val="080808"/>
                </a:solidFill>
              </a:rPr>
              <a:t> capital contra el </a:t>
            </a:r>
            <a:r>
              <a:rPr lang="en-US" sz="2400" i="1" dirty="0" err="1" smtClean="0">
                <a:solidFill>
                  <a:srgbClr val="080808"/>
                </a:solidFill>
              </a:rPr>
              <a:t>amo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ocasionase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muerte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esclavo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aunque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fuese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pagano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</a:p>
          <a:p>
            <a:pPr lvl="1"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Este </a:t>
            </a:r>
            <a:r>
              <a:rPr lang="en-US" sz="2400" i="1" dirty="0" err="1" smtClean="0">
                <a:solidFill>
                  <a:srgbClr val="080808"/>
                </a:solidFill>
              </a:rPr>
              <a:t>recobraba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libertad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cuando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amo</a:t>
            </a:r>
            <a:r>
              <a:rPr lang="en-US" sz="2400" i="1" dirty="0" smtClean="0">
                <a:solidFill>
                  <a:srgbClr val="080808"/>
                </a:solidFill>
              </a:rPr>
              <a:t> le </a:t>
            </a:r>
            <a:r>
              <a:rPr lang="en-US" sz="2400" i="1" dirty="0" err="1" smtClean="0">
                <a:solidFill>
                  <a:srgbClr val="080808"/>
                </a:solidFill>
              </a:rPr>
              <a:t>ocasionaba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aunque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sólo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fuese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pérdida</a:t>
            </a:r>
            <a:r>
              <a:rPr lang="en-US" sz="2400" i="1" dirty="0" smtClean="0">
                <a:solidFill>
                  <a:srgbClr val="080808"/>
                </a:solidFill>
              </a:rPr>
              <a:t> de un </a:t>
            </a:r>
            <a:r>
              <a:rPr lang="en-US" sz="2400" i="1" dirty="0" err="1" smtClean="0">
                <a:solidFill>
                  <a:srgbClr val="080808"/>
                </a:solidFill>
              </a:rPr>
              <a:t>diente</a:t>
            </a:r>
            <a:r>
              <a:rPr lang="en-US" sz="2400" i="1" dirty="0" smtClean="0">
                <a:solidFill>
                  <a:srgbClr val="080808"/>
                </a:solidFill>
              </a:rPr>
              <a:t> (</a:t>
            </a:r>
            <a:r>
              <a:rPr lang="en-US" sz="2400" i="1" dirty="0" err="1" smtClean="0">
                <a:solidFill>
                  <a:srgbClr val="080808"/>
                </a:solidFill>
              </a:rPr>
              <a:t>Exodo</a:t>
            </a:r>
            <a:r>
              <a:rPr lang="en-US" sz="2400" i="1" dirty="0" smtClean="0">
                <a:solidFill>
                  <a:srgbClr val="080808"/>
                </a:solidFill>
              </a:rPr>
              <a:t> 21, 20 y 27), y </a:t>
            </a:r>
            <a:r>
              <a:rPr lang="en-US" sz="2400" i="1" dirty="0" err="1" smtClean="0">
                <a:solidFill>
                  <a:srgbClr val="080808"/>
                </a:solidFill>
              </a:rPr>
              <a:t>debía</a:t>
            </a:r>
            <a:r>
              <a:rPr lang="en-US" sz="2400" i="1" dirty="0" smtClean="0">
                <a:solidFill>
                  <a:srgbClr val="080808"/>
                </a:solidFill>
              </a:rPr>
              <a:t> ser </a:t>
            </a:r>
            <a:r>
              <a:rPr lang="en-US" sz="2400" i="1" dirty="0" err="1" smtClean="0">
                <a:solidFill>
                  <a:srgbClr val="080808"/>
                </a:solidFill>
              </a:rPr>
              <a:t>tratado</a:t>
            </a:r>
            <a:r>
              <a:rPr lang="en-US" sz="2400" i="1" dirty="0" smtClean="0">
                <a:solidFill>
                  <a:srgbClr val="080808"/>
                </a:solidFill>
              </a:rPr>
              <a:t> con la </a:t>
            </a:r>
            <a:r>
              <a:rPr lang="en-US" sz="2400" i="1" dirty="0" err="1" smtClean="0">
                <a:solidFill>
                  <a:srgbClr val="080808"/>
                </a:solidFill>
              </a:rPr>
              <a:t>benevolencia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los </a:t>
            </a:r>
            <a:r>
              <a:rPr lang="en-US" sz="2400" i="1" dirty="0" err="1" smtClean="0">
                <a:solidFill>
                  <a:srgbClr val="080808"/>
                </a:solidFill>
              </a:rPr>
              <a:t>divinos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preceptos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recomiendan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para</a:t>
            </a:r>
            <a:r>
              <a:rPr lang="en-US" sz="2400" i="1" dirty="0" smtClean="0">
                <a:solidFill>
                  <a:srgbClr val="080808"/>
                </a:solidFill>
              </a:rPr>
              <a:t> con los </a:t>
            </a:r>
            <a:r>
              <a:rPr lang="en-US" sz="2400" i="1" dirty="0" err="1" smtClean="0">
                <a:solidFill>
                  <a:srgbClr val="080808"/>
                </a:solidFill>
              </a:rPr>
              <a:t>israelitas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 marL="2398713" lvl="4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lvl="1">
              <a:buFont typeface="Arial" pitchFamily="34" charset="0"/>
              <a:buChar char="•"/>
            </a:pPr>
            <a:r>
              <a:rPr lang="es-E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Exodo</a:t>
            </a:r>
            <a:r>
              <a:rPr lang="es-E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21:20</a:t>
            </a:r>
            <a:r>
              <a:rPr lang="es-E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 </a:t>
            </a:r>
            <a:r>
              <a:rPr lang="es-ES" sz="2400" b="1" dirty="0" smtClean="0">
                <a:solidFill>
                  <a:srgbClr val="080808"/>
                </a:solidFill>
              </a:rPr>
              <a:t>  </a:t>
            </a:r>
            <a:r>
              <a:rPr lang="es-ES" sz="2400" dirty="0" smtClean="0">
                <a:solidFill>
                  <a:srgbClr val="080808"/>
                </a:solidFill>
              </a:rPr>
              <a:t>Cuando alguno hiriere a su siervo o a su sierva (extranjeros) con palo, de modo que mueran bajo su mano, serán ciertamente vengados. </a:t>
            </a:r>
          </a:p>
          <a:p>
            <a:pPr lvl="1">
              <a:buFont typeface="Arial" pitchFamily="34" charset="0"/>
              <a:buChar char="•"/>
            </a:pPr>
            <a:r>
              <a:rPr lang="es-ES" sz="2400" b="1" dirty="0" err="1" smtClean="0">
                <a:solidFill>
                  <a:srgbClr val="080808"/>
                </a:solidFill>
              </a:rPr>
              <a:t>Veji-yake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b="1" dirty="0" err="1" smtClean="0">
                <a:solidFill>
                  <a:srgbClr val="080808"/>
                </a:solidFill>
              </a:rPr>
              <a:t>ish</a:t>
            </a:r>
            <a:r>
              <a:rPr lang="es-ES" sz="2400" b="1" dirty="0" smtClean="0">
                <a:solidFill>
                  <a:srgbClr val="080808"/>
                </a:solidFill>
              </a:rPr>
              <a:t> et-</a:t>
            </a:r>
            <a:r>
              <a:rPr lang="es-ES" sz="2400" b="1" dirty="0" err="1" smtClean="0">
                <a:solidFill>
                  <a:srgbClr val="080808"/>
                </a:solidFill>
              </a:rPr>
              <a:t>avdo</a:t>
            </a:r>
            <a:r>
              <a:rPr lang="es-ES" sz="2400" b="1" dirty="0" smtClean="0">
                <a:solidFill>
                  <a:srgbClr val="080808"/>
                </a:solidFill>
              </a:rPr>
              <a:t> o et-amato </a:t>
            </a:r>
            <a:r>
              <a:rPr lang="es-ES" sz="2400" b="1" dirty="0" err="1" smtClean="0">
                <a:solidFill>
                  <a:srgbClr val="080808"/>
                </a:solidFill>
              </a:rPr>
              <a:t>bashevet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b="1" dirty="0" err="1" smtClean="0">
                <a:solidFill>
                  <a:srgbClr val="080808"/>
                </a:solidFill>
              </a:rPr>
              <a:t>umet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b="1" dirty="0" err="1" smtClean="0">
                <a:solidFill>
                  <a:srgbClr val="080808"/>
                </a:solidFill>
              </a:rPr>
              <a:t>tajat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b="1" dirty="0" err="1" smtClean="0">
                <a:solidFill>
                  <a:srgbClr val="080808"/>
                </a:solidFill>
              </a:rPr>
              <a:t>yado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b="1" dirty="0" err="1" smtClean="0">
                <a:solidFill>
                  <a:srgbClr val="080808"/>
                </a:solidFill>
              </a:rPr>
              <a:t>nakom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b="1" dirty="0" err="1" smtClean="0">
                <a:solidFill>
                  <a:srgbClr val="080808"/>
                </a:solidFill>
              </a:rPr>
              <a:t>yinakem</a:t>
            </a:r>
            <a:r>
              <a:rPr lang="es-ES" sz="2400" b="1" dirty="0" smtClean="0">
                <a:solidFill>
                  <a:srgbClr val="080808"/>
                </a:solidFill>
              </a:rPr>
              <a:t>.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s-ES" sz="2400" b="1" dirty="0" smtClean="0">
              <a:solidFill>
                <a:srgbClr val="080808"/>
              </a:solidFill>
              <a:latin typeface="Calibri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21:27 </a:t>
            </a:r>
            <a:r>
              <a:rPr lang="es-ES" sz="2400" b="1" dirty="0" smtClean="0">
                <a:solidFill>
                  <a:srgbClr val="080808"/>
                </a:solidFill>
              </a:rPr>
              <a:t>  </a:t>
            </a:r>
            <a:r>
              <a:rPr lang="es-ES" sz="2400" dirty="0" smtClean="0">
                <a:solidFill>
                  <a:srgbClr val="080808"/>
                </a:solidFill>
              </a:rPr>
              <a:t>Asimismo, si hiciese saltar un diente a su siervo o un diente a su sierva, le dejará ir libre a causa de su diente.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endParaRPr lang="es-E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s-ES" sz="2400" b="1" dirty="0" err="1" smtClean="0">
                <a:solidFill>
                  <a:srgbClr val="080808"/>
                </a:solidFill>
              </a:rPr>
              <a:t>Ve'im-shen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b="1" dirty="0" err="1" smtClean="0">
                <a:solidFill>
                  <a:srgbClr val="080808"/>
                </a:solidFill>
              </a:rPr>
              <a:t>avdo</a:t>
            </a:r>
            <a:r>
              <a:rPr lang="es-ES" sz="2400" b="1" dirty="0" smtClean="0">
                <a:solidFill>
                  <a:srgbClr val="080808"/>
                </a:solidFill>
              </a:rPr>
              <a:t> o-</a:t>
            </a:r>
            <a:r>
              <a:rPr lang="es-ES" sz="2400" b="1" dirty="0" err="1" smtClean="0">
                <a:solidFill>
                  <a:srgbClr val="080808"/>
                </a:solidFill>
              </a:rPr>
              <a:t>shen</a:t>
            </a:r>
            <a:r>
              <a:rPr lang="es-ES" sz="2400" b="1" dirty="0" smtClean="0">
                <a:solidFill>
                  <a:srgbClr val="080808"/>
                </a:solidFill>
              </a:rPr>
              <a:t> amato </a:t>
            </a:r>
            <a:r>
              <a:rPr lang="es-ES" sz="2400" b="1" dirty="0" err="1" smtClean="0">
                <a:solidFill>
                  <a:srgbClr val="080808"/>
                </a:solidFill>
              </a:rPr>
              <a:t>yapil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b="1" dirty="0" err="1" smtClean="0">
                <a:solidFill>
                  <a:srgbClr val="080808"/>
                </a:solidFill>
              </a:rPr>
              <a:t>lajofshi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b="1" dirty="0" err="1" smtClean="0">
                <a:solidFill>
                  <a:srgbClr val="080808"/>
                </a:solidFill>
              </a:rPr>
              <a:t>yeshaljenu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b="1" dirty="0" err="1" smtClean="0">
                <a:solidFill>
                  <a:srgbClr val="080808"/>
                </a:solidFill>
              </a:rPr>
              <a:t>tajat</a:t>
            </a:r>
            <a:r>
              <a:rPr lang="es-ES" sz="2400" b="1" dirty="0" smtClean="0">
                <a:solidFill>
                  <a:srgbClr val="080808"/>
                </a:solidFill>
              </a:rPr>
              <a:t> </a:t>
            </a:r>
            <a:r>
              <a:rPr lang="es-ES" sz="2400" b="1" dirty="0" err="1" smtClean="0">
                <a:solidFill>
                  <a:srgbClr val="080808"/>
                </a:solidFill>
              </a:rPr>
              <a:t>shino</a:t>
            </a:r>
            <a:r>
              <a:rPr lang="es-ES" sz="2400" b="1" dirty="0" smtClean="0">
                <a:solidFill>
                  <a:srgbClr val="080808"/>
                </a:solidFill>
              </a:rPr>
              <a:t>.</a:t>
            </a:r>
            <a:endParaRPr lang="es-ES" sz="2400" dirty="0" smtClean="0">
              <a:solidFill>
                <a:srgbClr val="080808"/>
              </a:solidFill>
            </a:endParaRPr>
          </a:p>
          <a:p>
            <a:endParaRPr lang="en-US" sz="2400" b="1" dirty="0" smtClean="0">
              <a:solidFill>
                <a:srgbClr val="080808"/>
              </a:solidFill>
              <a:latin typeface="Calibri" charset="0"/>
            </a:endParaRPr>
          </a:p>
          <a:p>
            <a:pPr marL="2398713" lvl="4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rgbClr val="080808"/>
              </a:solidFill>
              <a:latin typeface="Calibri" charset="0"/>
            </a:endParaRPr>
          </a:p>
          <a:p>
            <a:pPr marL="2398713" lvl="4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349250"/>
            <a:ext cx="7772400" cy="1470025"/>
          </a:xfrm>
        </p:spPr>
        <p:txBody>
          <a:bodyPr lIns="0" tIns="0" rIns="0" bIns="0"/>
          <a:lstStyle/>
          <a:p>
            <a:pPr eaLnBrk="1"/>
            <a:endParaRPr lang="en-US" smtClean="0"/>
          </a:p>
        </p:txBody>
      </p:sp>
      <p:sp>
        <p:nvSpPr>
          <p:cNvPr id="27650" name="Date Placeholder 2"/>
          <p:cNvSpPr>
            <a:spLocks noGrp="1"/>
          </p:cNvSpPr>
          <p:nvPr>
            <p:ph type="dt" idx="10"/>
          </p:nvPr>
        </p:nvSpPr>
        <p:spPr>
          <a:noFill/>
        </p:spPr>
        <p:txBody>
          <a:bodyPr/>
          <a:lstStyle/>
          <a:p>
            <a:r>
              <a:rPr lang="en-US" smtClean="0"/>
              <a:t>5/5/16</a:t>
            </a:r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65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09600" y="1981200"/>
            <a:ext cx="7924800" cy="4419600"/>
          </a:xfrm>
          <a:prstGeom prst="rect">
            <a:avLst/>
          </a:prstGeom>
          <a:noFill/>
          <a:ln w="9360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90000" tIns="65160" rIns="90000" bIns="45000"/>
          <a:lstStyle/>
          <a:p>
            <a:pPr algn="ctr"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Fuentes: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Toráh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Talmud, Jewish Concepts, Wikipedia,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Kabbalah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Online,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Zohar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Rambán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Maimonides, Zev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ben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Shimon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HaLevi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“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Kabbalah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and Exodus”, Rabbi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Yissocher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Frand</a:t>
            </a:r>
            <a:endParaRPr lang="en-US" sz="20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 dirty="0">
                <a:solidFill>
                  <a:srgbClr val="000000"/>
                </a:solidFill>
                <a:latin typeface="Calibri" charset="0"/>
                <a:hlinkClick r:id="rId5"/>
              </a:rPr>
              <a:t>http://failedmessiah.typepad.com/failed_messiahcom/2005/07/rabbi_aryeh_kap.html</a:t>
            </a: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600" dirty="0" err="1">
                <a:solidFill>
                  <a:srgbClr val="000000"/>
                </a:solidFill>
                <a:latin typeface="Calibri" charset="0"/>
              </a:rPr>
              <a:t>Derechos</a:t>
            </a:r>
            <a:r>
              <a:rPr lang="en-US" sz="16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charset="0"/>
              </a:rPr>
              <a:t>Reservados</a:t>
            </a:r>
            <a:r>
              <a:rPr lang="en-US" sz="1600" dirty="0">
                <a:solidFill>
                  <a:srgbClr val="000000"/>
                </a:solidFill>
                <a:latin typeface="Calibri" charset="0"/>
              </a:rPr>
              <a:t> Shalom </a:t>
            </a:r>
            <a:r>
              <a:rPr lang="en-US" sz="1600" dirty="0" err="1">
                <a:solidFill>
                  <a:srgbClr val="000000"/>
                </a:solidFill>
                <a:latin typeface="Calibri" charset="0"/>
              </a:rPr>
              <a:t>Haverim</a:t>
            </a:r>
            <a:r>
              <a:rPr lang="en-US" sz="1600" dirty="0">
                <a:solidFill>
                  <a:srgbClr val="000000"/>
                </a:solidFill>
                <a:latin typeface="Calibri" charset="0"/>
              </a:rPr>
              <a:t> Org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600" dirty="0">
                <a:solidFill>
                  <a:srgbClr val="CCCCFF"/>
                </a:solidFill>
                <a:latin typeface="Calibri" charset="0"/>
                <a:hlinkClick r:id="rId6"/>
              </a:rPr>
              <a:t>http://www.shalomhaverim.org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300" dirty="0">
                <a:solidFill>
                  <a:srgbClr val="000000"/>
                </a:solidFill>
                <a:latin typeface="Calibri" charset="0"/>
              </a:rPr>
              <a:t>Director: -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300" dirty="0">
                <a:solidFill>
                  <a:srgbClr val="000000"/>
                </a:solidFill>
                <a:latin typeface="Calibri" charset="0"/>
              </a:rPr>
              <a:t>ELIYAHU BAYONA BEN YOSEF</a:t>
            </a:r>
          </a:p>
          <a:p>
            <a:pPr algn="ctr" hangingPunct="1">
              <a:lnSpc>
                <a:spcPct val="92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dirty="0" smtClean="0">
                <a:solidFill>
                  <a:srgbClr val="000000"/>
                </a:solidFill>
                <a:latin typeface="Calibri" charset="0"/>
              </a:rPr>
              <a:t>20 </a:t>
            </a:r>
            <a:r>
              <a:rPr lang="en-US" dirty="0" smtClean="0">
                <a:solidFill>
                  <a:srgbClr val="000000"/>
                </a:solidFill>
                <a:latin typeface="Calibri" charset="0"/>
              </a:rPr>
              <a:t>Iyar </a:t>
            </a:r>
            <a:r>
              <a:rPr lang="en-US" dirty="0">
                <a:solidFill>
                  <a:srgbClr val="000000"/>
                </a:solidFill>
                <a:latin typeface="Calibri" charset="0"/>
              </a:rPr>
              <a:t>5776– Mayo </a:t>
            </a:r>
            <a:r>
              <a:rPr lang="en-US" dirty="0" smtClean="0">
                <a:solidFill>
                  <a:srgbClr val="000000"/>
                </a:solidFill>
                <a:latin typeface="Calibri" charset="0"/>
              </a:rPr>
              <a:t>28, </a:t>
            </a:r>
            <a:r>
              <a:rPr lang="en-US" dirty="0">
                <a:solidFill>
                  <a:srgbClr val="000000"/>
                </a:solidFill>
                <a:latin typeface="Calibri" charset="0"/>
              </a:rPr>
              <a:t>2016- Monsey New York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3582</TotalTime>
  <Words>2007</Words>
  <Application>Microsoft Office PowerPoint</Application>
  <PresentationFormat>On-screen Show (4:3)</PresentationFormat>
  <Paragraphs>227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Concourse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</cp:lastModifiedBy>
  <cp:revision>61</cp:revision>
  <cp:lastPrinted>1601-01-01T00:00:00Z</cp:lastPrinted>
  <dcterms:created xsi:type="dcterms:W3CDTF">1601-01-01T00:00:00Z</dcterms:created>
  <dcterms:modified xsi:type="dcterms:W3CDTF">2016-05-27T04:04:37Z</dcterms:modified>
</cp:coreProperties>
</file>