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7"/>
  </p:notesMasterIdLst>
  <p:sldIdLst>
    <p:sldId id="256" r:id="rId2"/>
    <p:sldId id="257" r:id="rId3"/>
    <p:sldId id="359" r:id="rId4"/>
    <p:sldId id="360" r:id="rId5"/>
    <p:sldId id="361" r:id="rId6"/>
    <p:sldId id="363" r:id="rId7"/>
    <p:sldId id="364" r:id="rId8"/>
    <p:sldId id="365" r:id="rId9"/>
    <p:sldId id="366" r:id="rId10"/>
    <p:sldId id="367" r:id="rId11"/>
    <p:sldId id="362" r:id="rId12"/>
    <p:sldId id="368" r:id="rId13"/>
    <p:sldId id="369" r:id="rId14"/>
    <p:sldId id="334" r:id="rId15"/>
    <p:sldId id="370" r:id="rId16"/>
    <p:sldId id="335" r:id="rId17"/>
    <p:sldId id="371" r:id="rId18"/>
    <p:sldId id="372" r:id="rId19"/>
    <p:sldId id="374" r:id="rId20"/>
    <p:sldId id="375" r:id="rId21"/>
    <p:sldId id="376" r:id="rId22"/>
    <p:sldId id="377" r:id="rId23"/>
    <p:sldId id="378" r:id="rId24"/>
    <p:sldId id="379" r:id="rId25"/>
    <p:sldId id="373" r:id="rId26"/>
    <p:sldId id="380" r:id="rId27"/>
    <p:sldId id="381" r:id="rId28"/>
    <p:sldId id="382" r:id="rId29"/>
    <p:sldId id="383" r:id="rId30"/>
    <p:sldId id="384" r:id="rId31"/>
    <p:sldId id="385" r:id="rId32"/>
    <p:sldId id="386" r:id="rId33"/>
    <p:sldId id="387" r:id="rId34"/>
    <p:sldId id="388" r:id="rId35"/>
    <p:sldId id="280" r:id="rId36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1" autoAdjust="0"/>
    <p:restoredTop sz="94660"/>
  </p:normalViewPr>
  <p:slideViewPr>
    <p:cSldViewPr>
      <p:cViewPr varScale="1">
        <p:scale>
          <a:sx n="64" d="100"/>
          <a:sy n="64" d="100"/>
        </p:scale>
        <p:origin x="-1478" y="-12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9089E40E-97E6-4F56-A83C-455555C41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51E857-329A-4AAC-A492-81F3893FA82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D4EEB5-956E-4A4B-AD36-625C15688E39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90F72FC-0998-487E-A0C5-417C428D36A7}" type="slidenum">
              <a:rPr lang="en-US" smtClean="0"/>
              <a:pPr>
                <a:defRPr/>
              </a:pPr>
              <a:t>‹#›</a:t>
            </a:fld>
            <a:fld id="{7790F671-FAEA-488A-9D17-9AD964C762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C3EFA3-4554-41D6-8F26-823A96110590}" type="slidenum">
              <a:rPr lang="en-US" smtClean="0"/>
              <a:pPr>
                <a:defRPr/>
              </a:pPr>
              <a:t>‹#›</a:t>
            </a:fld>
            <a:fld id="{CF336591-98F7-4CBE-8BA7-DEABE7F0B6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3FD469-5BCF-40F7-B960-C70C7A5318C9}" type="slidenum">
              <a:rPr lang="en-US" smtClean="0"/>
              <a:pPr>
                <a:defRPr/>
              </a:pPr>
              <a:t>‹#›</a:t>
            </a:fld>
            <a:fld id="{F8AD7B8C-98DA-4A39-B1C2-5BA61ED347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B04E52-C25A-4C6D-9E63-03FE8AB3A9BD}" type="slidenum">
              <a:rPr lang="en-US" smtClean="0"/>
              <a:pPr>
                <a:defRPr/>
              </a:pPr>
              <a:t>‹#›</a:t>
            </a:fld>
            <a:fld id="{503D19B2-834A-45AF-B879-09623520C9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1B69FD-57EA-47A7-801F-5B19B1F8B9C1}" type="slidenum">
              <a:rPr lang="en-US" smtClean="0"/>
              <a:pPr>
                <a:defRPr/>
              </a:pPr>
              <a:t>‹#›</a:t>
            </a:fld>
            <a:fld id="{03FA898E-BB2E-4854-89B1-6485342447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BFE633-6AA2-4987-BC01-22919CF88CDB}" type="slidenum">
              <a:rPr lang="en-US" smtClean="0"/>
              <a:pPr>
                <a:defRPr/>
              </a:pPr>
              <a:t>‹#›</a:t>
            </a:fld>
            <a:fld id="{F71F24BC-445D-4698-BFBD-8629A2D7AC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836DBCA-4DE6-417E-BC1F-3CD5BDC5E576}" type="slidenum">
              <a:rPr lang="en-US" smtClean="0"/>
              <a:pPr>
                <a:defRPr/>
              </a:pPr>
              <a:t>‹#›</a:t>
            </a:fld>
            <a:fld id="{39952BE6-9F2F-4918-A05D-4BD97DEDB9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3D3815D-5C4F-44CB-B994-BB32E96E4346}" type="slidenum">
              <a:rPr lang="en-US" smtClean="0"/>
              <a:pPr>
                <a:defRPr/>
              </a:pPr>
              <a:t>‹#›</a:t>
            </a:fld>
            <a:fld id="{893AF801-4B08-468A-9F7E-04BBF710D1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7AE93E5-8EE3-4CBB-BB44-CAD2B2F940D2}" type="slidenum">
              <a:rPr lang="en-US" smtClean="0"/>
              <a:pPr>
                <a:defRPr/>
              </a:pPr>
              <a:t>‹#›</a:t>
            </a:fld>
            <a:fld id="{BFB8A6F5-3F5B-4F4B-85F0-A2CF4FDAA1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50B5B3-4431-4B22-828F-38D9100CF3A7}" type="slidenum">
              <a:rPr lang="en-US" smtClean="0"/>
              <a:pPr>
                <a:defRPr/>
              </a:pPr>
              <a:t>‹#›</a:t>
            </a:fld>
            <a:fld id="{87C467C3-220E-4AA6-81C5-9FE4380F9C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49BA05-7099-4C26-9C41-DD9D231A5A31}" type="slidenum">
              <a:rPr lang="en-US" smtClean="0"/>
              <a:pPr>
                <a:defRPr/>
              </a:pPr>
              <a:t>‹#›</a:t>
            </a:fld>
            <a:fld id="{606FD34F-316E-40E9-B87F-6E89A5E8A7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8F0FB-3912-412D-9B98-E1D9F9C9D7B2}" type="slidenum">
              <a:rPr lang="en-US"/>
              <a:pPr>
                <a:defRPr/>
              </a:pPr>
              <a:t>‹#›</a:t>
            </a:fld>
            <a:fld id="{F1AB9981-03DE-4CFF-B93F-7A6E5E2C8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9A1BC2-8DAD-4532-B79A-7584BCEE0DEF}" type="slidenum">
              <a:rPr lang="en-US" smtClean="0"/>
              <a:pPr>
                <a:defRPr/>
              </a:pPr>
              <a:t>‹#›</a:t>
            </a:fld>
            <a:fld id="{7A4E1CA3-85D0-4C1A-8E8F-8E627DE86B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#C482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2"/><Relationship Id="rId5" Type="http://schemas.openxmlformats.org/officeDocument/2006/relationships/hyperlink" Target="#C482"/><Relationship Id="rId4" Type="http://schemas.openxmlformats.org/officeDocument/2006/relationships/hyperlink" Target="http://bible.ort.org/webmedia/t3/2614.r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#C483"/><Relationship Id="rId3" Type="http://schemas.openxmlformats.org/officeDocument/2006/relationships/image" Target="../media/image2.png"/><Relationship Id="rId7" Type="http://schemas.openxmlformats.org/officeDocument/2006/relationships/hyperlink" Target="#C483"/><Relationship Id="rId12" Type="http://schemas.openxmlformats.org/officeDocument/2006/relationships/hyperlink" Target="#C483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3"/><Relationship Id="rId11" Type="http://schemas.openxmlformats.org/officeDocument/2006/relationships/hyperlink" Target="#C483"/><Relationship Id="rId5" Type="http://schemas.openxmlformats.org/officeDocument/2006/relationships/hyperlink" Target="#C483"/><Relationship Id="rId10" Type="http://schemas.openxmlformats.org/officeDocument/2006/relationships/hyperlink" Target="#C483"/><Relationship Id="rId4" Type="http://schemas.openxmlformats.org/officeDocument/2006/relationships/hyperlink" Target="http://bible.ort.org/webmedia/t3/2616.ra" TargetMode="External"/><Relationship Id="rId9" Type="http://schemas.openxmlformats.org/officeDocument/2006/relationships/hyperlink" Target="#C48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#C484"/><Relationship Id="rId3" Type="http://schemas.openxmlformats.org/officeDocument/2006/relationships/image" Target="../media/image2.png"/><Relationship Id="rId7" Type="http://schemas.openxmlformats.org/officeDocument/2006/relationships/hyperlink" Target="#C484"/><Relationship Id="rId12" Type="http://schemas.openxmlformats.org/officeDocument/2006/relationships/hyperlink" Target="#C484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4"/><Relationship Id="rId11" Type="http://schemas.openxmlformats.org/officeDocument/2006/relationships/hyperlink" Target="#C484"/><Relationship Id="rId5" Type="http://schemas.openxmlformats.org/officeDocument/2006/relationships/hyperlink" Target="#C484"/><Relationship Id="rId10" Type="http://schemas.openxmlformats.org/officeDocument/2006/relationships/hyperlink" Target="#C484"/><Relationship Id="rId4" Type="http://schemas.openxmlformats.org/officeDocument/2006/relationships/hyperlink" Target="http://bible.ort.org/webmedia/t3/2633.ra" TargetMode="External"/><Relationship Id="rId9" Type="http://schemas.openxmlformats.org/officeDocument/2006/relationships/hyperlink" Target="#C48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#C485"/><Relationship Id="rId3" Type="http://schemas.openxmlformats.org/officeDocument/2006/relationships/image" Target="../media/image2.png"/><Relationship Id="rId7" Type="http://schemas.openxmlformats.org/officeDocument/2006/relationships/hyperlink" Target="#C485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5"/><Relationship Id="rId11" Type="http://schemas.openxmlformats.org/officeDocument/2006/relationships/hyperlink" Target="#C485"/><Relationship Id="rId5" Type="http://schemas.openxmlformats.org/officeDocument/2006/relationships/hyperlink" Target="#C485"/><Relationship Id="rId10" Type="http://schemas.openxmlformats.org/officeDocument/2006/relationships/hyperlink" Target="#C485"/><Relationship Id="rId4" Type="http://schemas.openxmlformats.org/officeDocument/2006/relationships/hyperlink" Target="http://bible.ort.org/webmedia/t3/2702.ra" TargetMode="External"/><Relationship Id="rId9" Type="http://schemas.openxmlformats.org/officeDocument/2006/relationships/hyperlink" Target="#C485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#C487"/><Relationship Id="rId4" Type="http://schemas.openxmlformats.org/officeDocument/2006/relationships/hyperlink" Target="http://bible.ort.org/webmedia/t3/2718.r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3/2727.ra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#C488"/><Relationship Id="rId3" Type="http://schemas.openxmlformats.org/officeDocument/2006/relationships/image" Target="../media/image2.png"/><Relationship Id="rId7" Type="http://schemas.openxmlformats.org/officeDocument/2006/relationships/hyperlink" Target="#C488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8"/><Relationship Id="rId11" Type="http://schemas.openxmlformats.org/officeDocument/2006/relationships/hyperlink" Target="#C489"/><Relationship Id="rId5" Type="http://schemas.openxmlformats.org/officeDocument/2006/relationships/hyperlink" Target="#C488"/><Relationship Id="rId10" Type="http://schemas.openxmlformats.org/officeDocument/2006/relationships/hyperlink" Target="#C489"/><Relationship Id="rId4" Type="http://schemas.openxmlformats.org/officeDocument/2006/relationships/hyperlink" Target="http://bible.ort.org/webmedia/t3/2728.ra" TargetMode="External"/><Relationship Id="rId9" Type="http://schemas.openxmlformats.org/officeDocument/2006/relationships/hyperlink" Target="#C489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5/0726.r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5/1318.ra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h6/18210324.ra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h3/09154429.ra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#C488"/><Relationship Id="rId3" Type="http://schemas.openxmlformats.org/officeDocument/2006/relationships/image" Target="../media/image2.png"/><Relationship Id="rId7" Type="http://schemas.openxmlformats.org/officeDocument/2006/relationships/hyperlink" Target="#C488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8"/><Relationship Id="rId11" Type="http://schemas.openxmlformats.org/officeDocument/2006/relationships/hyperlink" Target="#C489"/><Relationship Id="rId5" Type="http://schemas.openxmlformats.org/officeDocument/2006/relationships/hyperlink" Target="#C488"/><Relationship Id="rId10" Type="http://schemas.openxmlformats.org/officeDocument/2006/relationships/hyperlink" Target="#C489"/><Relationship Id="rId4" Type="http://schemas.openxmlformats.org/officeDocument/2006/relationships/hyperlink" Target="http://bible.ort.org/webmedia/t3/2728.ra" TargetMode="External"/><Relationship Id="rId9" Type="http://schemas.openxmlformats.org/officeDocument/2006/relationships/hyperlink" Target="#C489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3074" name="Date Placeholder 2"/>
          <p:cNvSpPr>
            <a:spLocks noGrp="1"/>
          </p:cNvSpPr>
          <p:nvPr>
            <p:ph type="dt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Parashat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 </a:t>
            </a: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Vayikrá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4100" dirty="0" err="1" smtClean="0">
                <a:solidFill>
                  <a:srgbClr val="000000"/>
                </a:solidFill>
                <a:latin typeface="Calibri" charset="0"/>
              </a:rPr>
              <a:t>Bejukotai</a:t>
            </a:r>
            <a:endParaRPr lang="en-US" sz="4100" dirty="0" smtClean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La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Seriedad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 de los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Votos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Por: Eliyahu BaYonah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Director Shalom Haverim Org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New York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26:3 al 27:34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 Torá </a:t>
            </a:r>
            <a:r>
              <a:rPr lang="en-US" sz="2400" dirty="0" err="1" smtClean="0">
                <a:solidFill>
                  <a:srgbClr val="080808"/>
                </a:solidFill>
              </a:rPr>
              <a:t>promete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prosperidad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israelitas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siempre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éstos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cumplan</a:t>
            </a:r>
            <a:r>
              <a:rPr lang="en-US" sz="2400" dirty="0" smtClean="0">
                <a:solidFill>
                  <a:srgbClr val="080808"/>
                </a:solidFill>
              </a:rPr>
              <a:t> con los </a:t>
            </a:r>
            <a:r>
              <a:rPr lang="en-US" sz="2400" dirty="0" err="1" smtClean="0">
                <a:solidFill>
                  <a:srgbClr val="080808"/>
                </a:solidFill>
              </a:rPr>
              <a:t>preceptos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</a:t>
            </a:r>
            <a:r>
              <a:rPr lang="en-US" sz="2400" dirty="0" smtClean="0">
                <a:solidFill>
                  <a:srgbClr val="080808"/>
                </a:solidFill>
              </a:rPr>
              <a:t> no se </a:t>
            </a:r>
            <a:r>
              <a:rPr lang="en-US" sz="2400" dirty="0" err="1" smtClean="0">
                <a:solidFill>
                  <a:srgbClr val="080808"/>
                </a:solidFill>
              </a:rPr>
              <a:t>comportan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altura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rango</a:t>
            </a:r>
            <a:r>
              <a:rPr lang="en-US" sz="2400" dirty="0" smtClean="0">
                <a:solidFill>
                  <a:srgbClr val="080808"/>
                </a:solidFill>
              </a:rPr>
              <a:t> de Pueblo </a:t>
            </a:r>
            <a:r>
              <a:rPr lang="en-US" sz="2400" dirty="0" err="1" smtClean="0">
                <a:solidFill>
                  <a:srgbClr val="080808"/>
                </a:solidFill>
              </a:rPr>
              <a:t>Elegido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sufrirán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castigos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terribles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smtClean="0">
                <a:solidFill>
                  <a:srgbClr val="080808"/>
                </a:solidFill>
              </a:rPr>
              <a:t>Torá </a:t>
            </a:r>
            <a:r>
              <a:rPr lang="en-US" sz="2400" dirty="0" err="1" smtClean="0">
                <a:solidFill>
                  <a:srgbClr val="080808"/>
                </a:solidFill>
              </a:rPr>
              <a:t>detalla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duro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proceso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histórico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recaerá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sobre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ellos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caso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les quite la </a:t>
            </a:r>
            <a:r>
              <a:rPr lang="en-US" sz="2400" dirty="0" err="1" smtClean="0">
                <a:solidFill>
                  <a:srgbClr val="080808"/>
                </a:solidFill>
              </a:rPr>
              <a:t>protección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divina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26:3 al 27:34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Estos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castigos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cuyo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propósito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Israel se </a:t>
            </a:r>
            <a:r>
              <a:rPr lang="en-US" sz="2400" dirty="0" err="1" smtClean="0">
                <a:solidFill>
                  <a:srgbClr val="080808"/>
                </a:solidFill>
              </a:rPr>
              <a:t>arrepienta</a:t>
            </a:r>
            <a:r>
              <a:rPr lang="en-US" sz="2400" dirty="0" smtClean="0">
                <a:solidFill>
                  <a:srgbClr val="080808"/>
                </a:solidFill>
              </a:rPr>
              <a:t>, se </a:t>
            </a:r>
            <a:r>
              <a:rPr lang="en-US" sz="2400" dirty="0" err="1" smtClean="0">
                <a:solidFill>
                  <a:srgbClr val="080808"/>
                </a:solidFill>
              </a:rPr>
              <a:t>producirán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siete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etapas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difícil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anterior. </a:t>
            </a: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Sefer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Vaikra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Levítico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concluye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descripción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detallada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Erajin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proceso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través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cual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individuo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puede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hacer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voto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darle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Beit</a:t>
            </a:r>
            <a:r>
              <a:rPr lang="en-US" sz="2400" dirty="0" smtClean="0">
                <a:solidFill>
                  <a:srgbClr val="080808"/>
                </a:solidFill>
              </a:rPr>
              <a:t> ha </a:t>
            </a:r>
            <a:r>
              <a:rPr lang="en-US" sz="2400" dirty="0" err="1" smtClean="0">
                <a:solidFill>
                  <a:srgbClr val="080808"/>
                </a:solidFill>
              </a:rPr>
              <a:t>Mikdash</a:t>
            </a:r>
            <a:r>
              <a:rPr lang="en-US" sz="2400" dirty="0" smtClean="0">
                <a:solidFill>
                  <a:srgbClr val="080808"/>
                </a:solidFill>
              </a:rPr>
              <a:t> el valor </a:t>
            </a:r>
            <a:r>
              <a:rPr lang="en-US" sz="2400" dirty="0" err="1" smtClean="0">
                <a:solidFill>
                  <a:srgbClr val="080808"/>
                </a:solidFill>
              </a:rPr>
              <a:t>monetario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equivalente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persona, un animal o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propiedad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Haftará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Yirmiyahu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16:19 al 17:14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A </a:t>
            </a:r>
            <a:r>
              <a:rPr lang="en-US" sz="2400" dirty="0" err="1" smtClean="0">
                <a:solidFill>
                  <a:srgbClr val="080808"/>
                </a:solidFill>
              </a:rPr>
              <a:t>Yirmiyahu</a:t>
            </a:r>
            <a:r>
              <a:rPr lang="en-US" sz="2400" dirty="0" smtClean="0">
                <a:solidFill>
                  <a:srgbClr val="080808"/>
                </a:solidFill>
              </a:rPr>
              <a:t> se le </a:t>
            </a:r>
            <a:r>
              <a:rPr lang="en-US" sz="2400" dirty="0" err="1" smtClean="0">
                <a:solidFill>
                  <a:srgbClr val="080808"/>
                </a:solidFill>
              </a:rPr>
              <a:t>conoce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Profeta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cosas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tristes</a:t>
            </a:r>
            <a:r>
              <a:rPr lang="en-US" sz="2400" dirty="0" smtClean="0">
                <a:solidFill>
                  <a:srgbClr val="080808"/>
                </a:solidFill>
              </a:rPr>
              <a:t>. Su dolor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anticipadamente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cosas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iban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sobrevenir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sobre</a:t>
            </a:r>
            <a:r>
              <a:rPr lang="en-US" sz="2400" dirty="0" smtClean="0">
                <a:solidFill>
                  <a:srgbClr val="080808"/>
                </a:solidFill>
              </a:rPr>
              <a:t> el Pueblo de Israel le </a:t>
            </a:r>
            <a:r>
              <a:rPr lang="en-US" sz="2400" dirty="0" err="1" smtClean="0">
                <a:solidFill>
                  <a:srgbClr val="080808"/>
                </a:solidFill>
              </a:rPr>
              <a:t>llevaron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ganarse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antipatía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gobernantes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profeta</a:t>
            </a:r>
            <a:r>
              <a:rPr lang="en-US" sz="2400" dirty="0" smtClean="0">
                <a:solidFill>
                  <a:srgbClr val="080808"/>
                </a:solidFill>
              </a:rPr>
              <a:t> describe de </a:t>
            </a:r>
            <a:r>
              <a:rPr lang="en-US" sz="2400" dirty="0" err="1" smtClean="0">
                <a:solidFill>
                  <a:srgbClr val="080808"/>
                </a:solidFill>
              </a:rPr>
              <a:t>manera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mordaz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manera</a:t>
            </a:r>
            <a:r>
              <a:rPr lang="en-US" sz="2400" dirty="0" smtClean="0">
                <a:solidFill>
                  <a:srgbClr val="080808"/>
                </a:solidFill>
              </a:rPr>
              <a:t> tan </a:t>
            </a:r>
            <a:r>
              <a:rPr lang="en-US" sz="2400" dirty="0" err="1" smtClean="0">
                <a:solidFill>
                  <a:srgbClr val="080808"/>
                </a:solidFill>
              </a:rPr>
              <a:t>fuerte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idolatría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arraigada</a:t>
            </a:r>
            <a:r>
              <a:rPr lang="en-US" sz="2400" dirty="0" smtClean="0">
                <a:solidFill>
                  <a:srgbClr val="080808"/>
                </a:solidFill>
              </a:rPr>
              <a:t> en el pueblo y la </a:t>
            </a:r>
            <a:r>
              <a:rPr lang="en-US" sz="2400" dirty="0" err="1" smtClean="0">
                <a:solidFill>
                  <a:srgbClr val="080808"/>
                </a:solidFill>
              </a:rPr>
              <a:t>manera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éste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reemplazar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en Dios con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ciega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puesta</a:t>
            </a:r>
            <a:r>
              <a:rPr lang="en-US" sz="2400" dirty="0" smtClean="0">
                <a:solidFill>
                  <a:srgbClr val="080808"/>
                </a:solidFill>
              </a:rPr>
              <a:t> en el ser </a:t>
            </a:r>
            <a:r>
              <a:rPr lang="en-US" sz="2400" dirty="0" err="1" smtClean="0">
                <a:solidFill>
                  <a:srgbClr val="080808"/>
                </a:solidFill>
              </a:rPr>
              <a:t>humano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Haftará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Yirmiyahu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16:19 al 17:14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Al </a:t>
            </a:r>
            <a:r>
              <a:rPr lang="en-US" sz="2400" dirty="0" err="1" smtClean="0">
                <a:solidFill>
                  <a:srgbClr val="080808"/>
                </a:solidFill>
              </a:rPr>
              <a:t>igual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hoy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profecía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Yirmiyahu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vigente</a:t>
            </a:r>
            <a:r>
              <a:rPr lang="en-US" sz="2400" dirty="0" smtClean="0">
                <a:solidFill>
                  <a:srgbClr val="080808"/>
                </a:solidFill>
              </a:rPr>
              <a:t>,,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muchos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judíos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prefieren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a medias en Dios y un </a:t>
            </a:r>
            <a:r>
              <a:rPr lang="en-US" sz="2400" dirty="0" err="1" smtClean="0">
                <a:solidFill>
                  <a:srgbClr val="080808"/>
                </a:solidFill>
              </a:rPr>
              <a:t>compromiso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fuerte</a:t>
            </a:r>
            <a:r>
              <a:rPr lang="en-US" sz="2400" dirty="0" smtClean="0">
                <a:solidFill>
                  <a:srgbClr val="080808"/>
                </a:solidFill>
              </a:rPr>
              <a:t> con el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ante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ofrecimientos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Hoy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muchos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buscan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Toráh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adapte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comodidades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Judío se </a:t>
            </a:r>
            <a:r>
              <a:rPr lang="en-US" sz="2400" dirty="0" err="1" smtClean="0">
                <a:solidFill>
                  <a:srgbClr val="080808"/>
                </a:solidFill>
              </a:rPr>
              <a:t>adapte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compromiso</a:t>
            </a:r>
            <a:r>
              <a:rPr lang="en-US" sz="2400" dirty="0" smtClean="0">
                <a:solidFill>
                  <a:srgbClr val="080808"/>
                </a:solidFill>
              </a:rPr>
              <a:t> ineludible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Har</a:t>
            </a:r>
            <a:r>
              <a:rPr lang="en-US" sz="2400" dirty="0" smtClean="0">
                <a:solidFill>
                  <a:srgbClr val="080808"/>
                </a:solidFill>
              </a:rPr>
              <a:t> Sinai: </a:t>
            </a:r>
            <a:r>
              <a:rPr lang="en-US" sz="2400" dirty="0" err="1" smtClean="0">
                <a:solidFill>
                  <a:srgbClr val="080808"/>
                </a:solidFill>
              </a:rPr>
              <a:t>Haremos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Escucharemos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26:14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tishme'u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ta'asu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kol-hamitsvot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ha'eleh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si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no me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oyereis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cumpliereis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preceptos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/>
            </a:r>
            <a:br>
              <a:rPr lang="es-ES" sz="2400" i="1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    Esta </a:t>
            </a:r>
            <a:r>
              <a:rPr lang="es-ES" sz="2400" i="1" dirty="0" err="1" smtClean="0">
                <a:solidFill>
                  <a:srgbClr val="080808"/>
                </a:solidFill>
              </a:rPr>
              <a:t>parashá</a:t>
            </a:r>
            <a:r>
              <a:rPr lang="es-ES" sz="2400" i="1" dirty="0" smtClean="0">
                <a:solidFill>
                  <a:srgbClr val="080808"/>
                </a:solidFill>
              </a:rPr>
              <a:t> se llama comúnmente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Tojajá</a:t>
            </a:r>
            <a:r>
              <a:rPr lang="es-ES" sz="2400" i="1" dirty="0" smtClean="0">
                <a:solidFill>
                  <a:srgbClr val="080808"/>
                </a:solidFill>
              </a:rPr>
              <a:t> (amonestación), pues habla de los beneficios que nos llegarán por la sumisión a los preceptos de la </a:t>
            </a:r>
            <a:r>
              <a:rPr lang="es-ES" sz="2400" i="1" dirty="0" err="1" smtClean="0">
                <a:solidFill>
                  <a:srgbClr val="080808"/>
                </a:solidFill>
              </a:rPr>
              <a:t>Toráh</a:t>
            </a:r>
            <a:r>
              <a:rPr lang="es-ES" sz="2400" i="1" dirty="0" smtClean="0">
                <a:solidFill>
                  <a:srgbClr val="080808"/>
                </a:solidFill>
              </a:rPr>
              <a:t>, y de los males que nos alcanzarán por desobedecerlos.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Todo </a:t>
            </a:r>
            <a:r>
              <a:rPr lang="es-ES" sz="2400" i="1" dirty="0" smtClean="0">
                <a:solidFill>
                  <a:srgbClr val="080808"/>
                </a:solidFill>
              </a:rPr>
              <a:t>lo que Moisés predijo, sucedió.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Nuestros </a:t>
            </a:r>
            <a:r>
              <a:rPr lang="es-ES" sz="2400" i="1" dirty="0" smtClean="0">
                <a:solidFill>
                  <a:srgbClr val="080808"/>
                </a:solidFill>
              </a:rPr>
              <a:t>antepasados podían vivir felices y tranquilos en sus tierras, pero abandonaron estas leyes y en lugar de unirse, se dividieron y en lugar de adorar al Eterno, el Dios único, se dejaron arrastrar por la idolatría y adoraron en diversas ocasiones la plata y el oro.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En </a:t>
            </a:r>
            <a:r>
              <a:rPr lang="es-ES" sz="2400" i="1" dirty="0" smtClean="0">
                <a:solidFill>
                  <a:srgbClr val="080808"/>
                </a:solidFill>
              </a:rPr>
              <a:t>vano los profetas les advirtieron; ellos no escucharon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Fue </a:t>
            </a:r>
            <a:r>
              <a:rPr lang="es-ES" sz="2400" i="1" dirty="0" smtClean="0">
                <a:solidFill>
                  <a:srgbClr val="080808"/>
                </a:solidFill>
              </a:rPr>
              <a:t>entonces cuando sucedieron las desgracias.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El </a:t>
            </a:r>
            <a:r>
              <a:rPr lang="es-ES" sz="2400" i="1" dirty="0" smtClean="0">
                <a:solidFill>
                  <a:srgbClr val="080808"/>
                </a:solidFill>
              </a:rPr>
              <a:t>Templo fue destruido y tuvo lugar la dispersión.</a:t>
            </a:r>
            <a:endParaRPr lang="en-US" sz="24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26:16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Af-ani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e'eseh-zot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vehifkadeti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aleyjem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behalah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hashajefet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ve'et-hakadajat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mejalot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eynayim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umedivot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nafesh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uzratem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larik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zar'ajem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va'ajaluhu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oyveyjem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también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haré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vosotros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traeré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vosotros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terror,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tisis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fiebre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ardiente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desesperan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atormentan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alma;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sembraréis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en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balde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vuestra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file"/>
              </a:rPr>
              <a:t>semilla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2" action="ppaction://hlinkfile"/>
              </a:rPr>
              <a:t>,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comerán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vuestros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enemigos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endParaRPr lang="en-US" sz="2400" b="1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/>
            </a:r>
            <a:br>
              <a:rPr lang="es-ES" sz="2400" i="1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    Este versículo quiere decir que la simiente no crecerá, y aún si creciese, la aprovecharán los enemigos.</a:t>
            </a:r>
            <a:endParaRPr lang="en-US" sz="24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26:33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Ve'etjem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ezareh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vagoyim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vaharikoti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ajareyjem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jarev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vehayetah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artsejem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shmamah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ve'areyjem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yihyu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jorbah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vosotros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esparciré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entre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las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file"/>
              </a:rPr>
              <a:t>naciones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2" action="ppaction://hlinkfile"/>
              </a:rPr>
              <a:t>,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desenvainaré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vosotros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vuestra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quedará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asolada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vuestras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ciudades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quedarán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ruinas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 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  </a:t>
            </a:r>
            <a:r>
              <a:rPr lang="es-ES" sz="2000" i="1" dirty="0" smtClean="0">
                <a:solidFill>
                  <a:srgbClr val="080808"/>
                </a:solidFill>
              </a:rPr>
              <a:t>De la misma manera que Dios cumplió el castigo anunciado en este pasaje, así también fue realizada su promesa en la que dice: "Mas aun estando ellos en la tierra de sus enemigos, Yo no los desecharé ni los abominaré para consumirlos, invalidando mi alianza con ellos; porque Yo, el Eterno, soy su Dios" (verso 44). </a:t>
            </a:r>
            <a:endParaRPr lang="es-ES" sz="20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200" i="1" dirty="0" smtClean="0">
                <a:solidFill>
                  <a:srgbClr val="080808"/>
                </a:solidFill>
              </a:rPr>
              <a:t>Dios </a:t>
            </a:r>
            <a:r>
              <a:rPr lang="es-ES" sz="2200" i="1" dirty="0" smtClean="0">
                <a:solidFill>
                  <a:srgbClr val="080808"/>
                </a:solidFill>
              </a:rPr>
              <a:t>fue fiel a su promesa, y en nuestros días ocurrió el gran milagro. </a:t>
            </a:r>
            <a:endParaRPr lang="es-ES" sz="22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2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200" i="1" dirty="0" smtClean="0">
                <a:solidFill>
                  <a:srgbClr val="080808"/>
                </a:solidFill>
              </a:rPr>
              <a:t>El </a:t>
            </a:r>
            <a:r>
              <a:rPr lang="es-ES" sz="2200" i="1" dirty="0" smtClean="0">
                <a:solidFill>
                  <a:srgbClr val="080808"/>
                </a:solidFill>
              </a:rPr>
              <a:t>sol de la libertad brilló para nosotros. </a:t>
            </a:r>
            <a:endParaRPr lang="es-ES" sz="22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2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200" i="1" dirty="0" smtClean="0">
                <a:solidFill>
                  <a:srgbClr val="080808"/>
                </a:solidFill>
              </a:rPr>
              <a:t>Ahora</a:t>
            </a:r>
            <a:r>
              <a:rPr lang="es-ES" sz="2200" i="1" dirty="0" smtClean="0">
                <a:solidFill>
                  <a:srgbClr val="080808"/>
                </a:solidFill>
              </a:rPr>
              <a:t>, más que nunca, deberán escucharse estas palabras del comienzo de la </a:t>
            </a:r>
            <a:r>
              <a:rPr lang="es-ES" sz="2200" i="1" dirty="0" err="1" smtClean="0">
                <a:solidFill>
                  <a:srgbClr val="080808"/>
                </a:solidFill>
              </a:rPr>
              <a:t>parashá</a:t>
            </a:r>
            <a:r>
              <a:rPr lang="es-ES" sz="2200" i="1" dirty="0" smtClean="0">
                <a:solidFill>
                  <a:srgbClr val="080808"/>
                </a:solidFill>
              </a:rPr>
              <a:t>: </a:t>
            </a:r>
            <a:r>
              <a:rPr lang="es-ES" sz="2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"Si anduviereis en mis estatutos y guardareis mis preceptos y los cumpliereis. Yo os daré vuestras lluvias a su tiempo para que la tierra dé su producto, y el árbol del campo rendirá su fruto...Y comeréis vuestro pan hasta la saciedad, y habitaréis seguros en vuestra tierra. Y yo estableceré la paz en el país, y os acostareis sin que nadie (os) amedrente... y la espada no pasará por vuestra tierra </a:t>
            </a:r>
            <a:r>
              <a:rPr lang="es-ES" sz="2200" i="1" dirty="0" smtClean="0">
                <a:solidFill>
                  <a:srgbClr val="080808"/>
                </a:solidFill>
              </a:rPr>
              <a:t>(versos 3-6)."</a:t>
            </a:r>
            <a:endParaRPr lang="en-US" sz="22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estén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enemigos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 los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desecharé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rechazaré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eliminarlos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anular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 Dios" (26:44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US" sz="2400" dirty="0" smtClean="0">
              <a:solidFill>
                <a:srgbClr val="080808"/>
              </a:solidFill>
            </a:endParaRPr>
          </a:p>
          <a:p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"El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cree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Berlín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Jerusalén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llegará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viento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tormentoso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violento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arrancará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fuente</a:t>
            </a:r>
            <a:r>
              <a:rPr lang="en-US" sz="2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 </a:t>
            </a:r>
            <a:endParaRPr lang="en-US" sz="2400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 smtClean="0">
              <a:solidFill>
                <a:srgbClr val="080808"/>
              </a:solidFill>
            </a:endParaRPr>
          </a:p>
          <a:p>
            <a:r>
              <a:rPr lang="en-US" sz="2400" dirty="0" err="1" smtClean="0">
                <a:solidFill>
                  <a:srgbClr val="080808"/>
                </a:solidFill>
              </a:rPr>
              <a:t>Estas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escritas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Rabí</a:t>
            </a:r>
            <a:r>
              <a:rPr lang="en-US" sz="2400" dirty="0" smtClean="0">
                <a:solidFill>
                  <a:srgbClr val="080808"/>
                </a:solidFill>
              </a:rPr>
              <a:t> Meir </a:t>
            </a:r>
            <a:r>
              <a:rPr lang="en-US" sz="2400" dirty="0" err="1" smtClean="0">
                <a:solidFill>
                  <a:srgbClr val="080808"/>
                </a:solidFill>
              </a:rPr>
              <a:t>Simja</a:t>
            </a:r>
            <a:r>
              <a:rPr lang="en-US" sz="2400" dirty="0" smtClean="0">
                <a:solidFill>
                  <a:srgbClr val="080808"/>
                </a:solidFill>
              </a:rPr>
              <a:t>, el </a:t>
            </a:r>
            <a:r>
              <a:rPr lang="en-US" sz="2400" i="1" dirty="0" smtClean="0">
                <a:solidFill>
                  <a:srgbClr val="080808"/>
                </a:solidFill>
              </a:rPr>
              <a:t>Or </a:t>
            </a:r>
            <a:r>
              <a:rPr lang="en-US" sz="2400" i="1" dirty="0" err="1" smtClean="0">
                <a:solidFill>
                  <a:srgbClr val="080808"/>
                </a:solidFill>
              </a:rPr>
              <a:t>Sameaj</a:t>
            </a:r>
            <a:r>
              <a:rPr lang="en-US" sz="2400" dirty="0" smtClean="0">
                <a:solidFill>
                  <a:srgbClr val="080808"/>
                </a:solidFill>
              </a:rPr>
              <a:t>, son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predicción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común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tormenta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habría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desatarse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sobre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Europa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varios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tarde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s-CO" sz="2400" dirty="0" smtClean="0">
                <a:solidFill>
                  <a:srgbClr val="080808"/>
                </a:solidFill>
              </a:rPr>
              <a:t>A partir del momento del pacto irreversible de </a:t>
            </a:r>
            <a:r>
              <a:rPr lang="es-CO" sz="2400" dirty="0" err="1" smtClean="0">
                <a:solidFill>
                  <a:srgbClr val="080808"/>
                </a:solidFill>
              </a:rPr>
              <a:t>Hashem</a:t>
            </a:r>
            <a:r>
              <a:rPr lang="es-CO" sz="2400" dirty="0" smtClean="0">
                <a:solidFill>
                  <a:srgbClr val="080808"/>
                </a:solidFill>
              </a:rPr>
              <a:t> y Abraham </a:t>
            </a:r>
            <a:r>
              <a:rPr lang="es-CO" sz="2400" dirty="0" err="1" smtClean="0">
                <a:solidFill>
                  <a:srgbClr val="080808"/>
                </a:solidFill>
              </a:rPr>
              <a:t>Avinu</a:t>
            </a:r>
            <a:r>
              <a:rPr lang="es-CO" sz="2400" dirty="0" smtClean="0">
                <a:solidFill>
                  <a:srgbClr val="080808"/>
                </a:solidFill>
              </a:rPr>
              <a:t>, la supervivencia del pueblo judío se transformó en algo imperativo, tan natural como la salida del sol por el horizonte o la mareas altas y bajas. </a:t>
            </a:r>
          </a:p>
          <a:p>
            <a:endParaRPr lang="es-CO" sz="2400" dirty="0" smtClean="0">
              <a:solidFill>
                <a:srgbClr val="080808"/>
              </a:solidFill>
            </a:endParaRPr>
          </a:p>
          <a:p>
            <a:r>
              <a:rPr lang="es-CO" sz="2400" dirty="0" smtClean="0">
                <a:solidFill>
                  <a:srgbClr val="080808"/>
                </a:solidFill>
              </a:rPr>
              <a:t>El único propósito del antisemitismo es evitar que el pueblo judío desaparezca en el "crisol de razas" del mundo secular, "anulando" así el pacto irreversible con Abraham </a:t>
            </a:r>
            <a:r>
              <a:rPr lang="es-CO" sz="2400" dirty="0" err="1" smtClean="0">
                <a:solidFill>
                  <a:srgbClr val="080808"/>
                </a:solidFill>
              </a:rPr>
              <a:t>Avinu</a:t>
            </a:r>
            <a:r>
              <a:rPr lang="es-CO" sz="2400" dirty="0" smtClean="0">
                <a:solidFill>
                  <a:srgbClr val="080808"/>
                </a:solidFill>
              </a:rPr>
              <a:t>. </a:t>
            </a:r>
          </a:p>
          <a:p>
            <a:endParaRPr lang="es-CO" sz="2400" dirty="0" smtClean="0">
              <a:solidFill>
                <a:srgbClr val="080808"/>
              </a:solidFill>
            </a:endParaRPr>
          </a:p>
          <a:p>
            <a:r>
              <a:rPr lang="es-CO" sz="2400" dirty="0" smtClean="0">
                <a:solidFill>
                  <a:srgbClr val="080808"/>
                </a:solidFill>
              </a:rPr>
              <a:t>La asimilación es como una reacción nuclear en cadena: cuando se alcanza una masa crítica determinada, se produce la bomba atómica del antisemitismo.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rgbClr val="080808"/>
                </a:solidFill>
              </a:rPr>
              <a:t>Y no ha habido ninguna nación que haya simbolizado la cúspide de la cultura y del refinamiento más que la Alemania de antes de la guerra; la misma Alemania que, en pocos años, habría de transformarse en una bestia salvaje. </a:t>
            </a:r>
          </a:p>
          <a:p>
            <a:pPr lvl="1">
              <a:buFont typeface="Arial" pitchFamily="34" charset="0"/>
              <a:buChar char="•"/>
            </a:pPr>
            <a:endParaRPr lang="es-CO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dirty="0" smtClean="0">
                <a:solidFill>
                  <a:srgbClr val="080808"/>
                </a:solidFill>
              </a:rPr>
              <a:t>Cuando el pueblo judío olvida su misión de ser una nación santa, que debe mantenerse separada de las demás naciones, el mundo gentil les recuerda su misión en la tierra, y el grado de ferocidad del "recordatorio" depende de la determinación que tenga el judío de asimilarse y desaparecer.</a:t>
            </a:r>
          </a:p>
          <a:p>
            <a:r>
              <a:rPr lang="es-CO" sz="2400" dirty="0" smtClean="0"/>
              <a:t> </a:t>
            </a:r>
            <a:endParaRPr lang="es-CO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27:2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Daber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Yisra'el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ve'amarta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alehem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yafli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be'erkeja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nefashot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la'Adonay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los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Cuando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alguno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hiciere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file"/>
              </a:rPr>
              <a:t> un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file"/>
              </a:rPr>
              <a:t>voto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especial al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prometiendo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consagrarle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persona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según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avalúo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   </a:t>
            </a:r>
          </a:p>
          <a:p>
            <a:endParaRPr lang="en-US" sz="2400" b="1" i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  Este fragmento hasta el versículo 8 trata de los votos que hace la persona, prometiendo pagar el valor de un ser humano, de un animal o de una cosa, cuya cuantía era utilizada para los gastos de conservación del Templo. </a:t>
            </a:r>
            <a:endParaRPr lang="es-E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El </a:t>
            </a:r>
            <a:r>
              <a:rPr lang="es-ES" sz="2400" i="1" dirty="0" smtClean="0">
                <a:solidFill>
                  <a:srgbClr val="080808"/>
                </a:solidFill>
              </a:rPr>
              <a:t>valor de un hombre de edad de veinte hasta sesenta años, se calculaba en cincuenta siclos de plata, y el de una mujer, en treinta siclos, etc. (ver versos 3-8).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Al </a:t>
            </a:r>
            <a:r>
              <a:rPr lang="es-ES" sz="2400" i="1" dirty="0" smtClean="0">
                <a:solidFill>
                  <a:srgbClr val="080808"/>
                </a:solidFill>
              </a:rPr>
              <a:t>envejecer, el valor del hombre disminuye más en proporción que el de la mujer, pues los antiguos decían: </a:t>
            </a:r>
            <a:r>
              <a:rPr lang="es-ES" sz="2400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"Un viejo en la casa es una bendición, pero una vieja es un tesoro" </a:t>
            </a:r>
            <a:r>
              <a:rPr lang="es-ES" sz="2400" i="1" dirty="0" smtClean="0">
                <a:solidFill>
                  <a:srgbClr val="080808"/>
                </a:solidFill>
              </a:rPr>
              <a:t>(Talmud </a:t>
            </a:r>
            <a:r>
              <a:rPr lang="es-ES" sz="2400" i="1" dirty="0" err="1" smtClean="0">
                <a:solidFill>
                  <a:srgbClr val="080808"/>
                </a:solidFill>
              </a:rPr>
              <a:t>Erajín</a:t>
            </a:r>
            <a:r>
              <a:rPr lang="es-ES" sz="2400" i="1" dirty="0" smtClean="0">
                <a:solidFill>
                  <a:srgbClr val="080808"/>
                </a:solidFill>
              </a:rPr>
              <a:t> 19).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Y </a:t>
            </a:r>
            <a:r>
              <a:rPr lang="es-ES" sz="2400" i="1" dirty="0" smtClean="0">
                <a:solidFill>
                  <a:srgbClr val="080808"/>
                </a:solidFill>
              </a:rPr>
              <a:t>si fuese pobre quien hizo el voto, lo pagaba según le permitiese su situación económica, pero dejando para sí la alimentación para un mes, ropa para un año, cama para dormir y demás necesidades primordiales (</a:t>
            </a:r>
            <a:r>
              <a:rPr lang="es-ES" sz="2400" i="1" dirty="0" err="1" smtClean="0">
                <a:solidFill>
                  <a:srgbClr val="080808"/>
                </a:solidFill>
              </a:rPr>
              <a:t>Erajín</a:t>
            </a:r>
            <a:r>
              <a:rPr lang="es-ES" sz="2400" i="1" dirty="0" smtClean="0">
                <a:solidFill>
                  <a:srgbClr val="080808"/>
                </a:solidFill>
              </a:rPr>
              <a:t> 24).</a:t>
            </a:r>
            <a:endParaRPr lang="en-US" sz="2400" b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27:18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-ajar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hayovel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yakdish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sadehu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vejishav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-lo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hakohen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et-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hakesef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al-pi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hashanim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hanotarot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shnat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hayovel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venigra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me'erkeja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consagrase su campo tiempo después del jubileo, el sacerdote calculará el precio a razón de los años restantes hasta el próximo jubileo, y se rebajarán del avalúo los años que transcurran desde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la consagración hasta el rescate.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   Los versículos 28 y 29 tratan de la consagración denominada en hebreo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jérem</a:t>
            </a:r>
            <a:r>
              <a:rPr lang="es-ES" sz="2400" i="1" dirty="0" smtClean="0">
                <a:solidFill>
                  <a:srgbClr val="080808"/>
                </a:solidFill>
              </a:rPr>
              <a:t>, cuyo término tiene varios significados según el lugar y el tema donde se emplee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Por ejemplo: en Levítico 27, 21 y 28 y Números 18, 14, esta palabra quiere decir una cosa que fue consagrada al Eterno;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27:27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babehemah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hatme'ah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ufadah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ve'erkeja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veyasaf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jamishito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alav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yiga'el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venimkar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be'erkeja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consagrare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animal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impuro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redimirá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según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avalúo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añadirá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parte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valor;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redimido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vendido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conforme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valuación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27:28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kol-jerem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yajarim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l'Adonay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mikol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me'adam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uvehemah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umisdeh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ajuzato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yimajer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yiga'el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kol-jerem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kodesh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kodashim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l'Adonay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cualquier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consagración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persona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hiciere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suyo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 hombre (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siervo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extranjero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animal o campo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posesión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vendido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redimido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toda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file"/>
              </a:rPr>
              <a:t>consagración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sumamente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sagrada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En </a:t>
            </a:r>
            <a:r>
              <a:rPr lang="es-ES" sz="2400" i="1" dirty="0" smtClean="0">
                <a:solidFill>
                  <a:srgbClr val="080808"/>
                </a:solidFill>
              </a:rPr>
              <a:t>Deuteronomio 7, 26, </a:t>
            </a:r>
            <a:r>
              <a:rPr lang="es-ES" sz="2400" i="1" dirty="0" err="1" smtClean="0">
                <a:solidFill>
                  <a:srgbClr val="080808"/>
                </a:solidFill>
              </a:rPr>
              <a:t>jérem</a:t>
            </a:r>
            <a:r>
              <a:rPr lang="es-ES" sz="2400" i="1" dirty="0" smtClean="0">
                <a:solidFill>
                  <a:srgbClr val="080808"/>
                </a:solidFill>
              </a:rPr>
              <a:t> significa abominación;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Devarim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7:26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Velo-tavi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to'evah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beyteja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vehayita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kamohu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shakets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teshaketsenu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veta'ev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teta'avenu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ki-jerem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traerás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abominable 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casa,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anatema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repudiar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repudiarás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abominar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abominarás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anatema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En </a:t>
            </a:r>
            <a:r>
              <a:rPr lang="es-ES" sz="2400" i="1" dirty="0" smtClean="0">
                <a:solidFill>
                  <a:srgbClr val="080808"/>
                </a:solidFill>
              </a:rPr>
              <a:t>el capítulo 13, 18 del mismo libro, significa cosa prohibida;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Devarim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13:18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Velo-yidbak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beyadeja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me'umah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min-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hacherem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lema'an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yashuv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Adonay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mejaron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venatan-lecha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rajamim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verijameja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vehirbeja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ka'asher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nishba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la'avoteyja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no se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quedará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nada del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anatema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aparte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furor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tenga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piedad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se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compadezca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multiplique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juró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padres;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en </a:t>
            </a:r>
            <a:r>
              <a:rPr lang="es-ES" sz="2400" i="1" dirty="0" smtClean="0">
                <a:solidFill>
                  <a:srgbClr val="080808"/>
                </a:solidFill>
              </a:rPr>
              <a:t>Josué 6, 17 y en Malaquías 3, 24, significa exterminio;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Yehoshua</a:t>
            </a:r>
            <a:r>
              <a:rPr lang="es-ES" sz="2400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6:17 </a:t>
            </a:r>
            <a:r>
              <a:rPr lang="es-E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Vehayetá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hair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vekol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bah Adonay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raq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Rahab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hazoná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tijyé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vekol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itá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babayit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hejbetá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hamalakim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shalajenu</a:t>
            </a:r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la ciudad será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anatema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Eterno, con cuanto en ella hubiere; solamente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Rajab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posadera vivirá, ella y todos los que estuvieren con ella en la casa, por cuanto escondió a los emisarios que enviamos.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Malají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3:24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Veheshiv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lev-avot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velev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avotam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pen-avo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vehikeyti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et-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ha'arets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Hineh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anoJi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shole'aJ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laJem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Eliyah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hanavi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lifney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Adonay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hagadol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vehanora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 hará volver el corazón de los padres hacia Dios por medio de los hijos, y el corazón de los hijos hacia Dios por medio de sus padres, para que Yo no venga y hiera la tierra con destrucción. He aquí que Yo os voy a enviar a Elías, el profeta, antes de que venga el día grande y temeroso del Eterno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En </a:t>
            </a:r>
            <a:r>
              <a:rPr lang="es-ES" sz="2400" i="1" dirty="0" err="1" smtClean="0">
                <a:solidFill>
                  <a:srgbClr val="080808"/>
                </a:solidFill>
              </a:rPr>
              <a:t>Esdrás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10, 8, significa excomunión o confiscación, y en Ezequiel 44, 29, quiere decir sacrificio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s-ES" sz="2400" i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Ezra</a:t>
            </a:r>
            <a:r>
              <a:rPr lang="es-E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10:8  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Yabó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lishloshet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hayamim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ka’atzat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hasarim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vehazekenim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yajoram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rekushó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vehu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yibadel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mikehal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hagolá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el que no viniere dentro de tres días, como el consejo de los príncipes y ancianos, será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anatematizada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toda su riqueza. </a:t>
            </a:r>
            <a:endParaRPr lang="en-US" sz="24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Ezequiel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44:29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Haminjah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vehajatat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veha'asham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hemah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yojelum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vejol-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beYisra'el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lahem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yihyeh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E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comerán (lo que resta de) la ofrenda vegetal, y de la ofrenda por el pecado, y de la ofrenda por la culpa; también toda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 consagrada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irrevocablemente para el Eterno,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Israel será así.</a:t>
            </a:r>
            <a:endParaRPr lang="es-ES" sz="2400" b="1" i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27:28</a:t>
            </a:r>
            <a:r>
              <a:rPr lang="en-US" sz="2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kol-jerem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yajarim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l'Adonay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mikol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me'adam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uvehemah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umisdeh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ajuzato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yimajer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yiga'el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kol-jerem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kodesh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kodashim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l'Adonay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cualquier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consagración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persona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hiciere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cuanto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suyo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 hombre (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siervo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extranjero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animal o campo 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posesión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vendido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redimido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toda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file"/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file"/>
              </a:rPr>
              <a:t>consagración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sumamente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sagrada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endParaRPr lang="en-US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Cualquier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consagración</a:t>
            </a:r>
            <a:r>
              <a:rPr lang="es-ES" sz="2400" i="1" dirty="0" smtClean="0">
                <a:solidFill>
                  <a:srgbClr val="080808"/>
                </a:solidFill>
              </a:rPr>
              <a:t/>
            </a:r>
            <a:br>
              <a:rPr lang="es-ES" sz="2400" i="1" dirty="0" smtClean="0">
                <a:solidFill>
                  <a:srgbClr val="080808"/>
                </a:solidFill>
              </a:rPr>
            </a:br>
            <a:r>
              <a:rPr lang="es-ES" sz="2400" i="1" dirty="0" smtClean="0">
                <a:solidFill>
                  <a:srgbClr val="080808"/>
                </a:solidFill>
              </a:rPr>
              <a:t>   En todos los tiempos, tanto en la alegría como en el sufrimiento, el hombre sintió la necesidad de extender su corazón hacia Dios y extender su felicidad o infelicidad por medio de votos, promesas y consagraciones.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Por </a:t>
            </a:r>
            <a:r>
              <a:rPr lang="es-ES" sz="2400" i="1" dirty="0" smtClean="0">
                <a:solidFill>
                  <a:srgbClr val="080808"/>
                </a:solidFill>
              </a:rPr>
              <a:t>otra parte, algunos de nuestros sabios aconsejan la moderación respecto a los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nedarim</a:t>
            </a:r>
            <a:r>
              <a:rPr lang="es-ES" sz="2400" b="1" i="1" dirty="0" smtClean="0">
                <a:solidFill>
                  <a:srgbClr val="080808"/>
                </a:solidFill>
              </a:rPr>
              <a:t> (votos); </a:t>
            </a:r>
            <a:r>
              <a:rPr lang="es-ES" sz="2400" i="1" dirty="0" smtClean="0">
                <a:solidFill>
                  <a:srgbClr val="080808"/>
                </a:solidFill>
              </a:rPr>
              <a:t>otros, conociendo la flaqueza e inconstancia del corazón humano, casi los </a:t>
            </a:r>
            <a:r>
              <a:rPr lang="es-ES" sz="2400" i="1" dirty="0" err="1" smtClean="0">
                <a:solidFill>
                  <a:srgbClr val="080808"/>
                </a:solidFill>
              </a:rPr>
              <a:t>prohiben</a:t>
            </a:r>
            <a:r>
              <a:rPr lang="es-ES" sz="2400" i="1" dirty="0" smtClean="0">
                <a:solidFill>
                  <a:srgbClr val="080808"/>
                </a:solidFill>
              </a:rPr>
              <a:t>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mejor -dice Rabí </a:t>
            </a:r>
            <a:r>
              <a:rPr lang="es-ES" sz="2400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Meir</a:t>
            </a:r>
            <a:r>
              <a:rPr lang="es-ES" sz="2400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no hacer una promesa que hacerla y no cumplirla". </a:t>
            </a:r>
            <a:endParaRPr lang="es-ES" sz="2400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Rabí </a:t>
            </a:r>
            <a:r>
              <a:rPr lang="es-ES" sz="2400" i="1" dirty="0" smtClean="0">
                <a:solidFill>
                  <a:srgbClr val="080808"/>
                </a:solidFill>
              </a:rPr>
              <a:t>Samuel añade: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"Aun después de cumplir una promesa la persona no actuó bien, pues en caso de quebrarla aunque sea por fuerza mayor, blasfemaría contra el Eterno.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aquél que posee los atributos superiores de un Abraham, de un José o de un Job puede hacer votos". </a:t>
            </a:r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err="1" smtClean="0">
                <a:solidFill>
                  <a:srgbClr val="080808"/>
                </a:solidFill>
              </a:rPr>
              <a:t>Maimónides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(</a:t>
            </a:r>
            <a:r>
              <a:rPr lang="es-ES" sz="2400" i="1" dirty="0" err="1" smtClean="0">
                <a:solidFill>
                  <a:srgbClr val="080808"/>
                </a:solidFill>
              </a:rPr>
              <a:t>Ilijot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Erajin</a:t>
            </a:r>
            <a:r>
              <a:rPr lang="es-ES" sz="2400" i="1" dirty="0" smtClean="0">
                <a:solidFill>
                  <a:srgbClr val="080808"/>
                </a:solidFill>
              </a:rPr>
              <a:t>, </a:t>
            </a:r>
            <a:r>
              <a:rPr lang="es-ES" sz="2400" i="1" dirty="0" err="1" smtClean="0">
                <a:solidFill>
                  <a:srgbClr val="080808"/>
                </a:solidFill>
              </a:rPr>
              <a:t>vajaramin</a:t>
            </a:r>
            <a:r>
              <a:rPr lang="es-ES" sz="2400" i="1" dirty="0" smtClean="0">
                <a:solidFill>
                  <a:srgbClr val="080808"/>
                </a:solidFill>
              </a:rPr>
              <a:t>, final de capítulo 8) escribe a este propósito: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"Las promesas sagradas de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hekdesh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jérem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jérem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son mandamientos de la '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Torah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vistas a acostumbrar al hombre a hacer donativos, a fin de cumplir con lo que fue recomendado: honra al Eterno con tus bienes" (Proverbios 3, 9); </a:t>
            </a:r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Pero </a:t>
            </a:r>
            <a:r>
              <a:rPr lang="es-ES" sz="2400" i="1" dirty="0" smtClean="0">
                <a:solidFill>
                  <a:srgbClr val="080808"/>
                </a:solidFill>
              </a:rPr>
              <a:t>no se considera pecado no hacer votos, según fue escrito: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 si te abstienes de hacer un voto, no habrá pecado en ti" </a:t>
            </a:r>
            <a:r>
              <a:rPr lang="es-ES" sz="2400" i="1" dirty="0" smtClean="0">
                <a:solidFill>
                  <a:srgbClr val="080808"/>
                </a:solidFill>
              </a:rPr>
              <a:t>(Deuteronomio 23, 23).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En </a:t>
            </a:r>
            <a:r>
              <a:rPr lang="es-ES" sz="2400" i="1" dirty="0" smtClean="0">
                <a:solidFill>
                  <a:srgbClr val="080808"/>
                </a:solidFill>
              </a:rPr>
              <a:t>cualquier caso, la persona no (deberá donar todos sus bienes, ya que necesitaría tal vez que otros la mantuviesen y la gente podría no tener piedad de ella.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La </a:t>
            </a:r>
            <a:r>
              <a:rPr lang="es-ES" sz="2400" i="1" dirty="0" smtClean="0">
                <a:solidFill>
                  <a:srgbClr val="080808"/>
                </a:solidFill>
              </a:rPr>
              <a:t>cantidad máxima estipulada en el Talmud para hacer donativos, es el 20% de sus haberes. </a:t>
            </a:r>
            <a:endParaRPr lang="es-E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El </a:t>
            </a:r>
            <a:r>
              <a:rPr lang="es-ES" sz="2400" i="1" dirty="0" smtClean="0">
                <a:solidFill>
                  <a:srgbClr val="080808"/>
                </a:solidFill>
              </a:rPr>
              <a:t>capítulo 27 que trata de los votos referentes a personas, estipulando sus respectivos valores, enseña que Dios no desea sacrificios humanos.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Los </a:t>
            </a:r>
            <a:r>
              <a:rPr lang="es-ES" sz="2400" i="1" dirty="0" smtClean="0">
                <a:solidFill>
                  <a:srgbClr val="080808"/>
                </a:solidFill>
              </a:rPr>
              <a:t>paganos de la antigüedad, ignorando el respeto a la vida, llegaban a donar seres humanos y a ofrecerlos en sacrificio a sus divinidades.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Es </a:t>
            </a:r>
            <a:r>
              <a:rPr lang="es-ES" sz="2400" i="1" dirty="0" smtClean="0">
                <a:solidFill>
                  <a:srgbClr val="080808"/>
                </a:solidFill>
              </a:rPr>
              <a:t>por esto por lo que la </a:t>
            </a:r>
            <a:r>
              <a:rPr lang="es-ES" sz="2400" i="1" dirty="0" err="1" smtClean="0">
                <a:solidFill>
                  <a:srgbClr val="080808"/>
                </a:solidFill>
              </a:rPr>
              <a:t>Torah</a:t>
            </a:r>
            <a:r>
              <a:rPr lang="es-ES" sz="2400" i="1" dirty="0" smtClean="0">
                <a:solidFill>
                  <a:srgbClr val="080808"/>
                </a:solidFill>
              </a:rPr>
              <a:t> ordenó: </a:t>
            </a:r>
            <a:r>
              <a:rPr lang="es-E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"Cuando alguno hiciere un voto al Eterno, si fuere de persona, será para el Eterno según su avalúo; tu avalúo para el hombre de edad de veinte años hasta la edad de sesenta años, será de cincuenta siclos de plata", etc. </a:t>
            </a:r>
            <a:r>
              <a:rPr lang="es-ES" sz="2400" i="1" dirty="0" smtClean="0">
                <a:solidFill>
                  <a:srgbClr val="080808"/>
                </a:solidFill>
              </a:rPr>
              <a:t>(Levítico 27, 2-3</a:t>
            </a:r>
            <a:r>
              <a:rPr lang="es-ES" sz="2400" i="1" dirty="0" smtClean="0">
                <a:solidFill>
                  <a:srgbClr val="080808"/>
                </a:solidFill>
              </a:rPr>
              <a:t>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Esto quiere decir: Si llegareis a hacer una promesa para ofrendar una persona a Dios, lo haréis por su valor en plata y no con almas, según lo hizo </a:t>
            </a:r>
            <a:r>
              <a:rPr lang="es-ES" sz="2400" i="1" dirty="0" err="1" smtClean="0">
                <a:solidFill>
                  <a:srgbClr val="080808"/>
                </a:solidFill>
              </a:rPr>
              <a:t>Yiftaj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haguiladi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(</a:t>
            </a:r>
            <a:r>
              <a:rPr lang="es-ES" sz="2400" i="1" dirty="0" err="1" smtClean="0">
                <a:solidFill>
                  <a:srgbClr val="080808"/>
                </a:solidFill>
              </a:rPr>
              <a:t>Jefté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el galaadita</a:t>
            </a:r>
            <a:r>
              <a:rPr lang="es-ES" sz="2400" i="1" dirty="0" smtClean="0">
                <a:solidFill>
                  <a:srgbClr val="080808"/>
                </a:solidFill>
              </a:rPr>
              <a:t>). Jueces 11:30</a:t>
            </a: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Jefté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hizo voto al Eterno, diciendo: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Si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entregares a los amonitas en mis manos, cualquiera que me saliere a recibir de las puertas de mi casa cuando volviere, será del Eterno y lo ofreceré en holocausto. </a:t>
            </a:r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Peleó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pues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Jefté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los hijos de Amón y el Eterno los entregó en su mano. Y volviendo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Jefté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su casa, su hija única le salió a recibir con adufes y danzas. </a:t>
            </a:r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 rasgó sus vestidos diciendo: ¡Ay, hija mía! He hecho promesa al Eterno y no podré retractarme. Ella respondió: Padre mío, haz de mi como prometiste, pues el Eterno ha hecho venganza en tus enemigos. Déjame por dos meses, que vaya por los montes y llore mi virginidad con mis compañeras. </a:t>
            </a:r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Pasados 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dos meses volvió a su padre, e hizo de ella conforme al voto que había hecho. De aquí fue la costumbre en Israel que iban las doncellas a endechar a la hija de </a:t>
            </a:r>
            <a:r>
              <a:rPr lang="es-ES" sz="24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Jefté</a:t>
            </a:r>
            <a:r>
              <a:rPr lang="es-ES" sz="24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galaadita cuatro días al año. </a:t>
            </a:r>
            <a:endParaRPr lang="es-ES" sz="2400" b="1" i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Los </a:t>
            </a:r>
            <a:r>
              <a:rPr lang="es-ES" sz="2400" i="1" dirty="0" smtClean="0">
                <a:solidFill>
                  <a:srgbClr val="080808"/>
                </a:solidFill>
              </a:rPr>
              <a:t>doctores de la Ley condenaron severamente la actitud de </a:t>
            </a:r>
            <a:r>
              <a:rPr lang="es-ES" sz="2400" i="1" dirty="0" err="1" smtClean="0">
                <a:solidFill>
                  <a:srgbClr val="080808"/>
                </a:solidFill>
              </a:rPr>
              <a:t>Jefté</a:t>
            </a:r>
            <a:r>
              <a:rPr lang="es-ES" sz="2400" i="1" dirty="0" smtClean="0">
                <a:solidFill>
                  <a:srgbClr val="080808"/>
                </a:solidFill>
              </a:rPr>
              <a:t> por no haber invalidado su promesa por medio de </a:t>
            </a:r>
            <a:r>
              <a:rPr lang="es-ES" sz="2400" i="1" dirty="0" err="1" smtClean="0">
                <a:solidFill>
                  <a:srgbClr val="080808"/>
                </a:solidFill>
              </a:rPr>
              <a:t>Pinejás</a:t>
            </a:r>
            <a:r>
              <a:rPr lang="es-ES" sz="2400" i="1" dirty="0" smtClean="0">
                <a:solidFill>
                  <a:srgbClr val="080808"/>
                </a:solidFill>
              </a:rPr>
              <a:t>, el sumo sacerdote, pues éste le podía absolver de su voto criminoso de acuerdo con el ritual de la anulación de votos.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Pero </a:t>
            </a:r>
            <a:r>
              <a:rPr lang="es-ES" sz="2400" i="1" dirty="0" smtClean="0">
                <a:solidFill>
                  <a:srgbClr val="080808"/>
                </a:solidFill>
              </a:rPr>
              <a:t>había una rivalidad entre ellos que les impedía aproximarse.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err="1" smtClean="0">
                <a:solidFill>
                  <a:srgbClr val="080808"/>
                </a:solidFill>
              </a:rPr>
              <a:t>Pinejás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decía: Yo, el sumo sacerdote, ¿debo ir a la casa de ese ignorante?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smtClean="0">
                <a:solidFill>
                  <a:srgbClr val="080808"/>
                </a:solidFill>
              </a:rPr>
              <a:t>Y </a:t>
            </a:r>
            <a:r>
              <a:rPr lang="es-ES" sz="2400" i="1" dirty="0" err="1" smtClean="0">
                <a:solidFill>
                  <a:srgbClr val="080808"/>
                </a:solidFill>
              </a:rPr>
              <a:t>Jefté</a:t>
            </a:r>
            <a:r>
              <a:rPr lang="es-ES" sz="2400" i="1" dirty="0" smtClean="0">
                <a:solidFill>
                  <a:srgbClr val="080808"/>
                </a:solidFill>
              </a:rPr>
              <a:t> respondía: Yo, el jefe del pueblo, ¿debo humillarme ante uno de mis súbditos? </a:t>
            </a:r>
            <a:endParaRPr lang="es-E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rgbClr val="080808"/>
                </a:solidFill>
              </a:rPr>
              <a:t>Según </a:t>
            </a:r>
            <a:r>
              <a:rPr lang="es-ES" sz="2400" i="1" dirty="0" smtClean="0">
                <a:solidFill>
                  <a:srgbClr val="080808"/>
                </a:solidFill>
              </a:rPr>
              <a:t>los comentaristas, ambos fueron castigados por esto. 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</a:endParaRPr>
          </a:p>
          <a:p>
            <a:r>
              <a:rPr lang="es-ES" sz="2400" i="1" dirty="0" err="1" smtClean="0">
                <a:solidFill>
                  <a:srgbClr val="080808"/>
                </a:solidFill>
              </a:rPr>
              <a:t>Jefté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tuvo una horrible muerte y de </a:t>
            </a:r>
            <a:r>
              <a:rPr lang="es-ES" sz="2400" i="1" dirty="0" err="1" smtClean="0">
                <a:solidFill>
                  <a:srgbClr val="080808"/>
                </a:solidFill>
              </a:rPr>
              <a:t>Pinejás</a:t>
            </a:r>
            <a:r>
              <a:rPr lang="es-ES" sz="2400" i="1" dirty="0" smtClean="0">
                <a:solidFill>
                  <a:srgbClr val="080808"/>
                </a:solidFill>
              </a:rPr>
              <a:t> se aparto el espíritu divino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s-ES" sz="2400" i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 </a:t>
            </a:r>
            <a:r>
              <a:rPr lang="en-U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consagración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será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considerada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sumamente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sagrada</a:t>
            </a:r>
            <a:r>
              <a:rPr lang="en-US" sz="2400" i="1" dirty="0" smtClean="0">
                <a:solidFill>
                  <a:srgbClr val="080808"/>
                </a:solidFill>
              </a:rPr>
              <a:t/>
            </a:r>
            <a:br>
              <a:rPr lang="en-US" sz="2400" i="1" dirty="0" smtClean="0">
                <a:solidFill>
                  <a:srgbClr val="080808"/>
                </a:solidFill>
              </a:rPr>
            </a:br>
            <a:r>
              <a:rPr lang="en-US" sz="2400" i="1" dirty="0" smtClean="0">
                <a:solidFill>
                  <a:srgbClr val="080808"/>
                </a:solidFill>
              </a:rPr>
              <a:t>   El </a:t>
            </a:r>
            <a:r>
              <a:rPr lang="en-US" sz="2400" i="1" dirty="0" err="1" smtClean="0">
                <a:solidFill>
                  <a:srgbClr val="080808"/>
                </a:solidFill>
              </a:rPr>
              <a:t>jérem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versículo</a:t>
            </a:r>
            <a:r>
              <a:rPr lang="en-US" sz="2400" i="1" dirty="0" smtClean="0">
                <a:solidFill>
                  <a:srgbClr val="080808"/>
                </a:solidFill>
              </a:rPr>
              <a:t> 28 </a:t>
            </a:r>
            <a:r>
              <a:rPr lang="en-US" sz="2400" i="1" dirty="0" err="1" smtClean="0">
                <a:solidFill>
                  <a:srgbClr val="080808"/>
                </a:solidFill>
              </a:rPr>
              <a:t>significa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llama el Talmud (</a:t>
            </a:r>
            <a:r>
              <a:rPr lang="en-US" sz="2400" i="1" dirty="0" err="1" smtClean="0">
                <a:solidFill>
                  <a:srgbClr val="080808"/>
                </a:solidFill>
              </a:rPr>
              <a:t>Erajín</a:t>
            </a:r>
            <a:r>
              <a:rPr lang="en-US" sz="2400" i="1" dirty="0" smtClean="0">
                <a:solidFill>
                  <a:srgbClr val="080808"/>
                </a:solidFill>
              </a:rPr>
              <a:t> 29) </a:t>
            </a:r>
            <a:r>
              <a:rPr lang="en-US" sz="2400" i="1" dirty="0" err="1" smtClean="0">
                <a:solidFill>
                  <a:srgbClr val="080808"/>
                </a:solidFill>
              </a:rPr>
              <a:t>jaramé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cohanim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jaramé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gavoa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i="1" dirty="0" smtClean="0">
                <a:solidFill>
                  <a:srgbClr val="080808"/>
                </a:solidFill>
              </a:rPr>
              <a:t>En </a:t>
            </a:r>
            <a:r>
              <a:rPr lang="en-US" sz="2400" i="1" dirty="0" err="1" smtClean="0">
                <a:solidFill>
                  <a:srgbClr val="080808"/>
                </a:solidFill>
              </a:rPr>
              <a:t>estos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casos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todo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consagraba</a:t>
            </a:r>
            <a:r>
              <a:rPr lang="en-US" sz="2400" i="1" dirty="0" smtClean="0">
                <a:solidFill>
                  <a:srgbClr val="080808"/>
                </a:solidFill>
              </a:rPr>
              <a:t>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sacerdotes</a:t>
            </a:r>
            <a:r>
              <a:rPr lang="en-US" sz="2400" i="1" dirty="0" smtClean="0">
                <a:solidFill>
                  <a:srgbClr val="080808"/>
                </a:solidFill>
              </a:rPr>
              <a:t> o al </a:t>
            </a:r>
            <a:r>
              <a:rPr lang="en-US" sz="2400" i="1" dirty="0" err="1" smtClean="0">
                <a:solidFill>
                  <a:srgbClr val="080808"/>
                </a:solidFill>
              </a:rPr>
              <a:t>Eterno</a:t>
            </a:r>
            <a:r>
              <a:rPr lang="en-US" sz="2400" i="1" dirty="0" smtClean="0">
                <a:solidFill>
                  <a:srgbClr val="080808"/>
                </a:solidFill>
              </a:rPr>
              <a:t> no </a:t>
            </a:r>
            <a:r>
              <a:rPr lang="en-US" sz="2400" i="1" dirty="0" err="1" smtClean="0">
                <a:solidFill>
                  <a:srgbClr val="080808"/>
                </a:solidFill>
              </a:rPr>
              <a:t>podía</a:t>
            </a:r>
            <a:r>
              <a:rPr lang="en-US" sz="2400" i="1" dirty="0" smtClean="0">
                <a:solidFill>
                  <a:srgbClr val="080808"/>
                </a:solidFill>
              </a:rPr>
              <a:t> ser </a:t>
            </a:r>
            <a:r>
              <a:rPr lang="en-US" sz="2400" i="1" dirty="0" err="1" smtClean="0">
                <a:solidFill>
                  <a:srgbClr val="080808"/>
                </a:solidFill>
              </a:rPr>
              <a:t>cambiado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i="1" dirty="0" err="1" smtClean="0">
                <a:solidFill>
                  <a:srgbClr val="080808"/>
                </a:solidFill>
              </a:rPr>
              <a:t>Pero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con el </a:t>
            </a:r>
            <a:r>
              <a:rPr lang="en-US" sz="2400" i="1" dirty="0" err="1" smtClean="0">
                <a:solidFill>
                  <a:srgbClr val="080808"/>
                </a:solidFill>
              </a:rPr>
              <a:t>jérem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versículo</a:t>
            </a:r>
            <a:r>
              <a:rPr lang="en-US" sz="2400" i="1" dirty="0" smtClean="0">
                <a:solidFill>
                  <a:srgbClr val="080808"/>
                </a:solidFill>
              </a:rPr>
              <a:t> 29 la Torah </a:t>
            </a:r>
            <a:r>
              <a:rPr lang="en-US" sz="2400" i="1" dirty="0" err="1" smtClean="0">
                <a:solidFill>
                  <a:srgbClr val="080808"/>
                </a:solidFill>
              </a:rPr>
              <a:t>nos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quiere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decir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no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permitido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pagar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rescate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persona </a:t>
            </a:r>
            <a:r>
              <a:rPr lang="en-US" sz="2400" i="1" dirty="0" err="1" smtClean="0">
                <a:solidFill>
                  <a:srgbClr val="080808"/>
                </a:solidFill>
              </a:rPr>
              <a:t>condenada</a:t>
            </a:r>
            <a:r>
              <a:rPr lang="en-US" sz="2400" i="1" dirty="0" smtClean="0">
                <a:solidFill>
                  <a:srgbClr val="080808"/>
                </a:solidFill>
              </a:rPr>
              <a:t> a ser </a:t>
            </a:r>
            <a:r>
              <a:rPr lang="en-US" sz="2400" i="1" dirty="0" err="1" smtClean="0">
                <a:solidFill>
                  <a:srgbClr val="080808"/>
                </a:solidFill>
              </a:rPr>
              <a:t>ejecutada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ver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Tosafot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Erajín</a:t>
            </a:r>
            <a:r>
              <a:rPr lang="en-US" sz="2400" i="1" dirty="0" smtClean="0">
                <a:solidFill>
                  <a:srgbClr val="080808"/>
                </a:solidFill>
              </a:rPr>
              <a:t> 84</a:t>
            </a:r>
            <a:r>
              <a:rPr lang="en-US" sz="2400" i="1" dirty="0" smtClean="0">
                <a:solidFill>
                  <a:srgbClr val="080808"/>
                </a:solidFill>
              </a:rPr>
              <a:t>).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endParaRPr lang="es-ES" sz="2400" i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/>
            <a:endParaRPr lang="en-US" smtClean="0"/>
          </a:p>
        </p:txBody>
      </p:sp>
      <p:sp>
        <p:nvSpPr>
          <p:cNvPr id="27650" name="Date Placeholder 2"/>
          <p:cNvSpPr>
            <a:spLocks noGrp="1"/>
          </p:cNvSpPr>
          <p:nvPr>
            <p:ph type="dt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Fuentes: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Toráh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Talmud, Jewish Concepts, Wikipedia,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Online,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Zohar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Rambán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Maimonides, Zev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ben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Shimon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HaLevi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and Exodus”, Rabbi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Yissocher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Frand</a:t>
            </a:r>
            <a:endParaRPr lang="en-US" sz="20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 dirty="0">
                <a:solidFill>
                  <a:srgbClr val="000000"/>
                </a:solidFill>
                <a:latin typeface="Calibri" charset="0"/>
                <a:hlinkClick r:id="rId5"/>
              </a:rPr>
              <a:t>http://failedmessiah.typepad.com/failed_messiahcom/2005/07/rabbi_aryeh_kap.html</a:t>
            </a: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Derechos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Reservados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Shalom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Haverim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>
                <a:solidFill>
                  <a:srgbClr val="CCCCFF"/>
                </a:solidFill>
                <a:latin typeface="Calibri" charset="0"/>
                <a:hlinkClick r:id="rId6"/>
              </a:rPr>
              <a:t>http://www.shalomhaverim.org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Director: -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ELIYAHU BAYONA BEN YOSEF</a:t>
            </a:r>
          </a:p>
          <a:p>
            <a:pPr algn="ctr" hangingPunct="1">
              <a:lnSpc>
                <a:spcPct val="92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27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Iyar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5776– </a:t>
            </a:r>
            <a:r>
              <a:rPr lang="en-US" dirty="0" err="1" smtClean="0">
                <a:solidFill>
                  <a:srgbClr val="000000"/>
                </a:solidFill>
                <a:latin typeface="Calibri" charset="0"/>
              </a:rPr>
              <a:t>Junio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 2,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2016- Monsey 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3714</TotalTime>
  <Words>2649</Words>
  <Application>Microsoft Office PowerPoint</Application>
  <PresentationFormat>On-screen Show (4:3)</PresentationFormat>
  <Paragraphs>292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76</cp:revision>
  <cp:lastPrinted>1601-01-01T00:00:00Z</cp:lastPrinted>
  <dcterms:created xsi:type="dcterms:W3CDTF">1601-01-01T00:00:00Z</dcterms:created>
  <dcterms:modified xsi:type="dcterms:W3CDTF">2016-06-02T19:30:22Z</dcterms:modified>
</cp:coreProperties>
</file>