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29"/>
  </p:notesMasterIdLst>
  <p:sldIdLst>
    <p:sldId id="256" r:id="rId3"/>
    <p:sldId id="257" r:id="rId4"/>
    <p:sldId id="310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27" r:id="rId22"/>
    <p:sldId id="331" r:id="rId23"/>
    <p:sldId id="330" r:id="rId24"/>
    <p:sldId id="328" r:id="rId25"/>
    <p:sldId id="332" r:id="rId26"/>
    <p:sldId id="333" r:id="rId27"/>
    <p:sldId id="280" r:id="rId28"/>
  </p:sldIdLst>
  <p:sldSz cx="9144000" cy="6858000" type="screen4x3"/>
  <p:notesSz cx="6858000" cy="91440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8080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31" autoAdjust="0"/>
    <p:restoredTop sz="94660"/>
  </p:normalViewPr>
  <p:slideViewPr>
    <p:cSldViewPr>
      <p:cViewPr varScale="1">
        <p:scale>
          <a:sx n="64" d="100"/>
          <a:sy n="64" d="100"/>
        </p:scale>
        <p:origin x="-1478" y="-77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6025" cy="3768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5063" cy="4522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0263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0262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026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0262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fld id="{9089E40E-97E6-4F56-A83C-455555C41C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A51E857-329A-4AAC-A492-81F3893FA826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ED4EEB5-956E-4A4B-AD36-625C15688E39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54275" name="Text Box 1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76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0F72FC-0998-487E-A0C5-417C428D36A7}" type="slidenum">
              <a:rPr lang="en-US"/>
              <a:pPr>
                <a:defRPr/>
              </a:pPr>
              <a:t>‹#›</a:t>
            </a:fld>
            <a:fld id="{7790F671-FAEA-488A-9D17-9AD964C762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3EFA3-4554-41D6-8F26-823A96110590}" type="slidenum">
              <a:rPr lang="en-US"/>
              <a:pPr>
                <a:defRPr/>
              </a:pPr>
              <a:t>‹#›</a:t>
            </a:fld>
            <a:fld id="{CF336591-98F7-4CBE-8BA7-DEABE7F0B6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3FD469-5BCF-40F7-B960-C70C7A5318C9}" type="slidenum">
              <a:rPr lang="en-US"/>
              <a:pPr>
                <a:defRPr/>
              </a:pPr>
              <a:t>‹#›</a:t>
            </a:fld>
            <a:fld id="{F8AD7B8C-98DA-4A39-B1C2-5BA61ED347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7012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04E52-C25A-4C6D-9E63-03FE8AB3A9BD}" type="slidenum">
              <a:rPr lang="en-US"/>
              <a:pPr>
                <a:defRPr/>
              </a:pPr>
              <a:t>‹#›</a:t>
            </a:fld>
            <a:fld id="{503D19B2-834A-45AF-B879-09623520C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B69FD-57EA-47A7-801F-5B19B1F8B9C1}" type="slidenum">
              <a:rPr lang="en-US"/>
              <a:pPr>
                <a:defRPr/>
              </a:pPr>
              <a:t>‹#›</a:t>
            </a:fld>
            <a:fld id="{03FA898E-BB2E-4854-89B1-6485342447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FE633-6AA2-4987-BC01-22919CF88CDB}" type="slidenum">
              <a:rPr lang="en-US"/>
              <a:pPr>
                <a:defRPr/>
              </a:pPr>
              <a:t>‹#›</a:t>
            </a:fld>
            <a:fld id="{F71F24BC-445D-4698-BFBD-8629A2D7AC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6DBCA-4DE6-417E-BC1F-3CD5BDC5E576}" type="slidenum">
              <a:rPr lang="en-US"/>
              <a:pPr>
                <a:defRPr/>
              </a:pPr>
              <a:t>‹#›</a:t>
            </a:fld>
            <a:fld id="{39952BE6-9F2F-4918-A05D-4BD97DEDB9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D3815D-5C4F-44CB-B994-BB32E96E4346}" type="slidenum">
              <a:rPr lang="en-US"/>
              <a:pPr>
                <a:defRPr/>
              </a:pPr>
              <a:t>‹#›</a:t>
            </a:fld>
            <a:fld id="{893AF801-4B08-468A-9F7E-04BBF710D1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E93E5-8EE3-4CBB-BB44-CAD2B2F940D2}" type="slidenum">
              <a:rPr lang="en-US"/>
              <a:pPr>
                <a:defRPr/>
              </a:pPr>
              <a:t>‹#›</a:t>
            </a:fld>
            <a:fld id="{BFB8A6F5-3F5B-4F4B-85F0-A2CF4FDAA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0B5B3-4431-4B22-828F-38D9100CF3A7}" type="slidenum">
              <a:rPr lang="en-US"/>
              <a:pPr>
                <a:defRPr/>
              </a:pPr>
              <a:t>‹#›</a:t>
            </a:fld>
            <a:fld id="{87C467C3-220E-4AA6-81C5-9FE4380F9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7813" y="1604963"/>
            <a:ext cx="2055812" cy="4522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8213" cy="4522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9BA05-7099-4C26-9C41-DD9D231A5A31}" type="slidenum">
              <a:rPr lang="en-US"/>
              <a:pPr>
                <a:defRPr/>
              </a:pPr>
              <a:t>‹#›</a:t>
            </a:fld>
            <a:fld id="{606FD34F-316E-40E9-B87F-6E89A5E8A7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69225" cy="1466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8F0FB-3912-412D-9B98-E1D9F9C9D7B2}" type="slidenum">
              <a:rPr lang="en-US"/>
              <a:pPr>
                <a:defRPr/>
              </a:pPr>
              <a:t>‹#›</a:t>
            </a:fld>
            <a:fld id="{F1AB9981-03DE-4CFF-B93F-7A6E5E2C8A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E32E87-2A6D-4563-8EB6-BA60ECDEFE8B}" type="slidenum">
              <a:rPr lang="en-US"/>
              <a:pPr>
                <a:defRPr/>
              </a:pPr>
              <a:t>‹#›</a:t>
            </a:fld>
            <a:fld id="{8078DDB6-089E-4CF2-99CA-6E969E109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60E3C3-729E-45F0-BDB0-189EF532DB5A}" type="slidenum">
              <a:rPr lang="en-US"/>
              <a:pPr>
                <a:defRPr/>
              </a:pPr>
              <a:t>‹#›</a:t>
            </a:fld>
            <a:fld id="{C928FE70-E918-4F50-B62A-FC93A255C3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C5162-DCD3-4BCD-9477-3067D767A117}" type="slidenum">
              <a:rPr lang="en-US"/>
              <a:pPr>
                <a:defRPr/>
              </a:pPr>
              <a:t>‹#›</a:t>
            </a:fld>
            <a:fld id="{D0813540-713E-4C7B-88B1-9475798308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30869-C181-4A59-9FF2-2F2B756B15DD}" type="slidenum">
              <a:rPr lang="en-US"/>
              <a:pPr>
                <a:defRPr/>
              </a:pPr>
              <a:t>‹#›</a:t>
            </a:fld>
            <a:fld id="{0C3DCA60-3332-4D5B-97D5-0C9ADA2CFA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9EFAA-1778-48B4-BF56-8F2013B49DAA}" type="slidenum">
              <a:rPr lang="en-US"/>
              <a:pPr>
                <a:defRPr/>
              </a:pPr>
              <a:t>‹#›</a:t>
            </a:fld>
            <a:fld id="{33BFDC6F-FFCA-42C2-9538-2397BBA7E2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3D4E4-5B23-497E-9FCD-F02491BB90D7}" type="slidenum">
              <a:rPr lang="en-US"/>
              <a:pPr>
                <a:defRPr/>
              </a:pPr>
              <a:t>‹#›</a:t>
            </a:fld>
            <a:fld id="{A60C0467-292C-4D0B-87A0-302FA7598A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65350-15A6-474C-8804-DC1A8387A033}" type="slidenum">
              <a:rPr lang="en-US"/>
              <a:pPr>
                <a:defRPr/>
              </a:pPr>
              <a:t>‹#›</a:t>
            </a:fld>
            <a:fld id="{ADD18321-6751-4A3A-8418-14D0053DA0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D30C4-E57F-42E3-8CD9-15A1C2D7920A}" type="slidenum">
              <a:rPr lang="en-US"/>
              <a:pPr>
                <a:defRPr/>
              </a:pPr>
              <a:t>‹#›</a:t>
            </a:fld>
            <a:fld id="{FC5A1CE9-B45A-4C8A-90F4-FCCCF1A8FE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94F06-5333-406C-A1C1-0B54D3B13BF5}" type="slidenum">
              <a:rPr lang="en-US"/>
              <a:pPr>
                <a:defRPr/>
              </a:pPr>
              <a:t>‹#›</a:t>
            </a:fld>
            <a:fld id="{18EB762B-0F5C-42BF-A1C4-C44D242A87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5E873-8793-46A3-8BE9-F4EB858B1858}" type="slidenum">
              <a:rPr lang="en-US"/>
              <a:pPr>
                <a:defRPr/>
              </a:pPr>
              <a:t>‹#›</a:t>
            </a:fld>
            <a:fld id="{A04E7375-27BF-4E09-8212-0BC2DB647D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7813" y="274638"/>
            <a:ext cx="2055812" cy="5848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8213" cy="5848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42332-2AD9-4F8C-B484-2724B83E5CB1}" type="slidenum">
              <a:rPr lang="en-US"/>
              <a:pPr>
                <a:defRPr/>
              </a:pPr>
              <a:t>‹#›</a:t>
            </a:fld>
            <a:fld id="{7EAFC851-CB81-4D07-9916-AF6D8724CF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0425"/>
            <a:ext cx="7769225" cy="146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66240" rIns="90000" bIns="45000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2400">
                <a:solidFill>
                  <a:srgbClr val="898989"/>
                </a:solidFill>
              </a:rPr>
              <a:t>Click to edit Master subtitle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356350"/>
            <a:ext cx="289242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598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839A1BC2-8DAD-4532-B79A-7584BCEE0DEF}" type="slidenum">
              <a:rPr lang="en-US"/>
              <a:pPr>
                <a:defRPr/>
              </a:pPr>
              <a:t>‹#›</a:t>
            </a:fld>
            <a:fld id="{7A4E1CA3-85D0-4C1A-8E8F-8E627DE86B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6425" cy="4522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sldNum="0" hdr="0" ftr="0"/>
  <p:txStyles>
    <p:titleStyle>
      <a:lvl1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2pPr>
      <a:lvl3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3pPr>
      <a:lvl4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4pPr>
      <a:lvl5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5pPr>
      <a:lvl6pPr marL="25146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6pPr>
      <a:lvl7pPr marL="29718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7pPr>
      <a:lvl8pPr marL="34290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8pPr>
      <a:lvl9pPr marL="38862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57200" rtl="0" eaLnBrk="0" fontAlgn="base" hangingPunct="0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6425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768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356350"/>
            <a:ext cx="2892425" cy="436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768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CDBF9AB-3BCA-4DAC-ABC2-41021E4E0DED}" type="slidenum">
              <a:rPr lang="en-US"/>
              <a:pPr>
                <a:defRPr/>
              </a:pPr>
              <a:t>‹#›</a:t>
            </a:fld>
            <a:fld id="{0E8E16A3-B5FD-469E-8B2F-91B7B27893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/>
  <p:txStyles>
    <p:titleStyle>
      <a:lvl1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2pPr>
      <a:lvl3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3pPr>
      <a:lvl4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4pPr>
      <a:lvl5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5pPr>
      <a:lvl6pPr marL="25146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6pPr>
      <a:lvl7pPr marL="29718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7pPr>
      <a:lvl8pPr marL="34290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8pPr>
      <a:lvl9pPr marL="38862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57200" rtl="0" eaLnBrk="0" fontAlgn="base" hangingPunct="0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shalomhaverim.org/" TargetMode="External"/><Relationship Id="rId5" Type="http://schemas.openxmlformats.org/officeDocument/2006/relationships/hyperlink" Target="http://failedmessiah.typepad.com/failed_messiahcom/2005/07/rabbi_aryeh_kap.html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5/5/16</a:t>
            </a:r>
          </a:p>
        </p:txBody>
      </p:sp>
      <p:sp>
        <p:nvSpPr>
          <p:cNvPr id="307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algn="ctr" eaLnBrk="1" hangingPunct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mtClean="0">
                <a:latin typeface="Calibri" charset="0"/>
              </a:rPr>
              <a:t> </a:t>
            </a:r>
          </a:p>
        </p:txBody>
      </p:sp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07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8" name="Rectangle 4"/>
          <p:cNvSpPr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86400" rIns="90000" bIns="45000"/>
          <a:lstStyle/>
          <a:p>
            <a:pPr algn="ctr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100" dirty="0" err="1">
                <a:solidFill>
                  <a:srgbClr val="000000"/>
                </a:solidFill>
                <a:latin typeface="Calibri" charset="0"/>
              </a:rPr>
              <a:t>Parashat</a:t>
            </a:r>
            <a:r>
              <a:rPr lang="en-US" sz="4100" dirty="0">
                <a:solidFill>
                  <a:srgbClr val="000000"/>
                </a:solidFill>
                <a:latin typeface="Calibri" charset="0"/>
              </a:rPr>
              <a:t>  </a:t>
            </a:r>
            <a:r>
              <a:rPr lang="en-US" sz="4100" dirty="0" err="1">
                <a:solidFill>
                  <a:srgbClr val="000000"/>
                </a:solidFill>
                <a:latin typeface="Calibri" charset="0"/>
              </a:rPr>
              <a:t>Vayikrá</a:t>
            </a:r>
            <a:r>
              <a:rPr lang="en-US" sz="41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4100" dirty="0" err="1" smtClean="0">
                <a:solidFill>
                  <a:srgbClr val="000000"/>
                </a:solidFill>
                <a:latin typeface="Calibri" charset="0"/>
              </a:rPr>
              <a:t>Emor</a:t>
            </a:r>
            <a:endParaRPr lang="en-US" sz="4100" dirty="0" smtClean="0">
              <a:solidFill>
                <a:srgbClr val="000000"/>
              </a:solidFill>
              <a:latin typeface="Calibri" charset="0"/>
            </a:endParaRPr>
          </a:p>
          <a:p>
            <a:pPr algn="ctr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 dirty="0" err="1" smtClean="0">
                <a:solidFill>
                  <a:srgbClr val="000000"/>
                </a:solidFill>
                <a:latin typeface="Calibri" charset="0"/>
              </a:rPr>
              <a:t>Responsabilidades</a:t>
            </a:r>
            <a:r>
              <a:rPr lang="en-US" sz="32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Calibri" charset="0"/>
              </a:rPr>
              <a:t>Sacerdotales</a:t>
            </a:r>
            <a:endParaRPr lang="en-US" sz="32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3079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charset="0"/>
              </a:rPr>
              <a:t>Por: Eliyahu BaYonah</a:t>
            </a:r>
          </a:p>
          <a:p>
            <a:pPr algn="ctr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charset="0"/>
              </a:rPr>
              <a:t>Director Shalom Haverim Org</a:t>
            </a:r>
          </a:p>
          <a:p>
            <a:pPr algn="ctr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charset="0"/>
              </a:rPr>
              <a:t>New York</a:t>
            </a:r>
          </a:p>
          <a:p>
            <a:pPr algn="ctr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3200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308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08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Leviticos</a:t>
            </a:r>
            <a:r>
              <a:rPr lang="en-US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21:1 al 24:23</a:t>
            </a:r>
            <a:endParaRPr lang="en-US" sz="2400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b="1" dirty="0" smtClean="0">
                <a:solidFill>
                  <a:srgbClr val="000000"/>
                </a:solidFill>
                <a:latin typeface="Calibri" charset="0"/>
              </a:rPr>
              <a:t>RESÚMEN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ordena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los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kohanim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eviten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contacto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con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cadáveres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a fin de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mantener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un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nivel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elevado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pureza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ritual.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les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permite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asistir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solamente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al funeral de los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siete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familiares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más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cercanos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el padre, la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madre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la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esposa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el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hijo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la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hija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el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hermano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y la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hermana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soltera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Kohen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Gadol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no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puede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asistir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ningún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funeral,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siquiera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el de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familiares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más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cercanos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los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kohanim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se les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imponen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ciertas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restricciones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maritales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Leviticos</a:t>
            </a:r>
            <a:r>
              <a:rPr lang="en-US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21:1 al 24:23</a:t>
            </a:r>
            <a:endParaRPr lang="en-US" sz="2400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b="1" dirty="0" smtClean="0">
                <a:solidFill>
                  <a:srgbClr val="000000"/>
                </a:solidFill>
                <a:latin typeface="Calibri" charset="0"/>
              </a:rPr>
              <a:t>RESÚMEN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nación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tiene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deber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honrar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 los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kohanim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enumeran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todos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los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defectos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físicos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invalidan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kohen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servir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en el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Templo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terumá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diezmo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entrega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 los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kohanim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sólo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puede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ser comida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por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éstos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y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por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familias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puede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sacrificar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 los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animales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en el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Templo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después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cumple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ocho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días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vida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y no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tiene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ningún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defecto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físico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Leviticos</a:t>
            </a:r>
            <a:r>
              <a:rPr lang="en-US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21:1 al 24:23</a:t>
            </a:r>
            <a:endParaRPr lang="en-US" sz="2400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b="1" dirty="0" smtClean="0">
                <a:solidFill>
                  <a:srgbClr val="000000"/>
                </a:solidFill>
                <a:latin typeface="Calibri" charset="0"/>
              </a:rPr>
              <a:t>RESÚMEN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ordena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 la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nación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"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santifique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Hashem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" (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Kidush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Hashem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asegurándose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siempre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comporte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un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modo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ejemplar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y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estando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dispuesta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renunciar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 la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vida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antes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asesinar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mantener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relaciones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ilícitas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o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adorar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ídolos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describen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características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especiales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distintas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fiestas, y se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recuerda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 la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nación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en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fiestas no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pueden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realizar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ciertas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melajot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trabajos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creativos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).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Leviticos</a:t>
            </a:r>
            <a:r>
              <a:rPr lang="en-US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21:1 al 24:23</a:t>
            </a:r>
            <a:endParaRPr lang="en-US" sz="2400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r>
              <a:rPr lang="en-US" sz="2400" b="1" dirty="0" smtClean="0">
                <a:solidFill>
                  <a:srgbClr val="000000"/>
                </a:solidFill>
                <a:latin typeface="Calibri" charset="0"/>
              </a:rPr>
              <a:t>RESÚMEN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Los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nuevos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granos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jadash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no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pueden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utilizarse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sino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hasta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después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segundo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día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Pesaj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cuando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ofrece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el Omer de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cebada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cuando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esta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Templo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en pie.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parashá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explica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leyes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preparación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aceite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la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Menorá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y del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Lejem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ha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Panim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(Pan de la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Proposición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del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Templo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hombre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blasfema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Hashem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y se lo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ejecuta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tal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lo prescribe la Torá.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buFont typeface="Arial" pitchFamily="34" charset="0"/>
              <a:buChar char="•"/>
            </a:pPr>
            <a:r>
              <a:rPr lang="es-ES" sz="2400" b="1" i="1" dirty="0" smtClean="0">
                <a:solidFill>
                  <a:srgbClr val="080808"/>
                </a:solidFill>
              </a:rPr>
              <a:t>21:6   </a:t>
            </a:r>
            <a:r>
              <a:rPr lang="es-ES" sz="2400" i="1" dirty="0" err="1" smtClean="0">
                <a:solidFill>
                  <a:srgbClr val="080808"/>
                </a:solidFill>
              </a:rPr>
              <a:t>Kedoshim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err="1" smtClean="0">
                <a:solidFill>
                  <a:srgbClr val="080808"/>
                </a:solidFill>
              </a:rPr>
              <a:t>yihyu</a:t>
            </a:r>
            <a:r>
              <a:rPr lang="es-ES" sz="2400" i="1" dirty="0" smtClean="0">
                <a:solidFill>
                  <a:srgbClr val="080808"/>
                </a:solidFill>
              </a:rPr>
              <a:t> le-</a:t>
            </a:r>
            <a:r>
              <a:rPr lang="es-ES" sz="2400" i="1" dirty="0" err="1" smtClean="0">
                <a:solidFill>
                  <a:srgbClr val="080808"/>
                </a:solidFill>
              </a:rPr>
              <a:t>Eloheyhem</a:t>
            </a:r>
            <a:r>
              <a:rPr lang="es-ES" sz="2400" i="1" dirty="0" smtClean="0">
                <a:solidFill>
                  <a:srgbClr val="080808"/>
                </a:solidFill>
              </a:rPr>
              <a:t> velo </a:t>
            </a:r>
            <a:r>
              <a:rPr lang="es-ES" sz="2400" i="1" dirty="0" err="1" smtClean="0">
                <a:solidFill>
                  <a:srgbClr val="080808"/>
                </a:solidFill>
              </a:rPr>
              <a:t>yejalelu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err="1" smtClean="0">
                <a:solidFill>
                  <a:srgbClr val="080808"/>
                </a:solidFill>
              </a:rPr>
              <a:t>shem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err="1" smtClean="0">
                <a:solidFill>
                  <a:srgbClr val="080808"/>
                </a:solidFill>
              </a:rPr>
              <a:t>Eloheyhem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err="1" smtClean="0">
                <a:solidFill>
                  <a:srgbClr val="080808"/>
                </a:solidFill>
              </a:rPr>
              <a:t>ki</a:t>
            </a:r>
            <a:r>
              <a:rPr lang="es-ES" sz="2400" i="1" dirty="0" smtClean="0">
                <a:solidFill>
                  <a:srgbClr val="080808"/>
                </a:solidFill>
              </a:rPr>
              <a:t> et </a:t>
            </a:r>
            <a:r>
              <a:rPr lang="es-ES" sz="2400" i="1" dirty="0" err="1" smtClean="0">
                <a:solidFill>
                  <a:srgbClr val="080808"/>
                </a:solidFill>
              </a:rPr>
              <a:t>ishey</a:t>
            </a:r>
            <a:r>
              <a:rPr lang="es-ES" sz="2400" i="1" dirty="0" smtClean="0">
                <a:solidFill>
                  <a:srgbClr val="080808"/>
                </a:solidFill>
              </a:rPr>
              <a:t> Adonay </a:t>
            </a:r>
            <a:r>
              <a:rPr lang="es-ES" sz="2400" i="1" dirty="0" err="1" smtClean="0">
                <a:solidFill>
                  <a:srgbClr val="080808"/>
                </a:solidFill>
              </a:rPr>
              <a:t>lejem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err="1" smtClean="0">
                <a:solidFill>
                  <a:srgbClr val="080808"/>
                </a:solidFill>
              </a:rPr>
              <a:t>Eloheyhem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err="1" smtClean="0">
                <a:solidFill>
                  <a:srgbClr val="080808"/>
                </a:solidFill>
              </a:rPr>
              <a:t>hem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err="1" smtClean="0">
                <a:solidFill>
                  <a:srgbClr val="080808"/>
                </a:solidFill>
              </a:rPr>
              <a:t>makrivim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err="1" smtClean="0">
                <a:solidFill>
                  <a:srgbClr val="080808"/>
                </a:solidFill>
              </a:rPr>
              <a:t>vehayu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err="1" smtClean="0">
                <a:solidFill>
                  <a:srgbClr val="080808"/>
                </a:solidFill>
              </a:rPr>
              <a:t>kodesh</a:t>
            </a:r>
            <a:r>
              <a:rPr lang="es-ES" sz="2400" i="1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400" i="1" dirty="0" smtClean="0">
                <a:solidFill>
                  <a:srgbClr val="080808"/>
                </a:solidFill>
              </a:rPr>
              <a:t>Santos </a:t>
            </a:r>
            <a:r>
              <a:rPr lang="es-ES" sz="2400" i="1" dirty="0" smtClean="0">
                <a:solidFill>
                  <a:srgbClr val="080808"/>
                </a:solidFill>
              </a:rPr>
              <a:t>han de ser para su Dios y no profanarán el nombre de su Dios; porque ellos son los que presentan las ofrendas de fuego del Eterno, el pan de su Dios; por esto han de ser santos</a:t>
            </a:r>
            <a:r>
              <a:rPr lang="es-ES" sz="2400" i="1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Se </a:t>
            </a:r>
            <a:r>
              <a:rPr lang="en-US" sz="2400" i="1" dirty="0" err="1" smtClean="0">
                <a:solidFill>
                  <a:srgbClr val="080808"/>
                </a:solidFill>
              </a:rPr>
              <a:t>trata</a:t>
            </a:r>
            <a:r>
              <a:rPr lang="en-US" sz="2400" i="1" dirty="0" smtClean="0">
                <a:solidFill>
                  <a:srgbClr val="080808"/>
                </a:solidFill>
              </a:rPr>
              <a:t> de los panes de la </a:t>
            </a:r>
            <a:r>
              <a:rPr lang="en-US" sz="2400" i="1" dirty="0" err="1" smtClean="0">
                <a:solidFill>
                  <a:srgbClr val="080808"/>
                </a:solidFill>
              </a:rPr>
              <a:t>proposición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David </a:t>
            </a:r>
            <a:r>
              <a:rPr lang="en-US" sz="2400" i="1" dirty="0" err="1" smtClean="0">
                <a:solidFill>
                  <a:srgbClr val="080808"/>
                </a:solidFill>
              </a:rPr>
              <a:t>comió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estos</a:t>
            </a:r>
            <a:r>
              <a:rPr lang="en-US" sz="2400" i="1" dirty="0" smtClean="0">
                <a:solidFill>
                  <a:srgbClr val="080808"/>
                </a:solidFill>
              </a:rPr>
              <a:t> panes </a:t>
            </a:r>
            <a:r>
              <a:rPr lang="en-US" sz="2400" i="1" dirty="0" err="1" smtClean="0">
                <a:solidFill>
                  <a:srgbClr val="080808"/>
                </a:solidFill>
              </a:rPr>
              <a:t>cuando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huía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Shaul</a:t>
            </a:r>
            <a:r>
              <a:rPr lang="en-US" sz="2400" i="1" dirty="0" smtClean="0">
                <a:solidFill>
                  <a:srgbClr val="080808"/>
                </a:solidFill>
              </a:rPr>
              <a:t>. </a:t>
            </a:r>
            <a:r>
              <a:rPr lang="en-US" i="1" dirty="0" smtClean="0">
                <a:solidFill>
                  <a:srgbClr val="080808"/>
                </a:solidFill>
              </a:rPr>
              <a:t>1 </a:t>
            </a:r>
            <a:r>
              <a:rPr lang="en-US" i="1" dirty="0" err="1" smtClean="0">
                <a:solidFill>
                  <a:srgbClr val="080808"/>
                </a:solidFill>
              </a:rPr>
              <a:t>Shemuel</a:t>
            </a:r>
            <a:r>
              <a:rPr lang="en-US" i="1" dirty="0" smtClean="0">
                <a:solidFill>
                  <a:srgbClr val="080808"/>
                </a:solidFill>
              </a:rPr>
              <a:t> 21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080808"/>
                </a:solidFill>
              </a:rPr>
              <a:t>21:8  </a:t>
            </a:r>
            <a:r>
              <a:rPr lang="en-US" sz="2400" i="1" dirty="0" err="1" smtClean="0">
                <a:solidFill>
                  <a:srgbClr val="080808"/>
                </a:solidFill>
              </a:rPr>
              <a:t>Vekidashto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ki</a:t>
            </a:r>
            <a:r>
              <a:rPr lang="en-US" sz="2400" i="1" dirty="0" smtClean="0">
                <a:solidFill>
                  <a:srgbClr val="080808"/>
                </a:solidFill>
              </a:rPr>
              <a:t>-et-</a:t>
            </a:r>
            <a:r>
              <a:rPr lang="en-US" sz="2400" i="1" dirty="0" err="1" smtClean="0">
                <a:solidFill>
                  <a:srgbClr val="080808"/>
                </a:solidFill>
              </a:rPr>
              <a:t>lejem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Eloheyja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makriv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kadosh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yihyeh-laj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ki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kadosh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ani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Adonay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mekadishjem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Lo </a:t>
            </a:r>
            <a:r>
              <a:rPr lang="en-US" sz="2400" i="1" dirty="0" err="1" smtClean="0">
                <a:solidFill>
                  <a:srgbClr val="080808"/>
                </a:solidFill>
              </a:rPr>
              <a:t>considerarás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como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santo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porque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él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quien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presenta</a:t>
            </a:r>
            <a:r>
              <a:rPr lang="en-US" sz="2400" i="1" dirty="0" smtClean="0">
                <a:solidFill>
                  <a:srgbClr val="080808"/>
                </a:solidFill>
              </a:rPr>
              <a:t> el pan de </a:t>
            </a:r>
            <a:r>
              <a:rPr lang="en-US" sz="2400" i="1" dirty="0" err="1" smtClean="0">
                <a:solidFill>
                  <a:srgbClr val="080808"/>
                </a:solidFill>
              </a:rPr>
              <a:t>tu</a:t>
            </a:r>
            <a:r>
              <a:rPr lang="en-US" sz="2400" i="1" dirty="0" smtClean="0">
                <a:solidFill>
                  <a:srgbClr val="080808"/>
                </a:solidFill>
              </a:rPr>
              <a:t> Dios; </a:t>
            </a:r>
            <a:r>
              <a:rPr lang="en-US" sz="2400" i="1" dirty="0" err="1" smtClean="0">
                <a:solidFill>
                  <a:srgbClr val="080808"/>
                </a:solidFill>
              </a:rPr>
              <a:t>por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tanto</a:t>
            </a:r>
            <a:r>
              <a:rPr lang="en-US" sz="2400" i="1" dirty="0" smtClean="0">
                <a:solidFill>
                  <a:srgbClr val="080808"/>
                </a:solidFill>
              </a:rPr>
              <a:t> lo </a:t>
            </a:r>
            <a:r>
              <a:rPr lang="en-US" sz="2400" i="1" dirty="0" err="1" smtClean="0">
                <a:solidFill>
                  <a:srgbClr val="080808"/>
                </a:solidFill>
              </a:rPr>
              <a:t>tendrás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por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santo</a:t>
            </a:r>
            <a:r>
              <a:rPr lang="en-US" sz="2400" i="1" dirty="0" smtClean="0">
                <a:solidFill>
                  <a:srgbClr val="080808"/>
                </a:solidFill>
              </a:rPr>
              <a:t>, </a:t>
            </a:r>
            <a:r>
              <a:rPr lang="en-US" sz="2400" i="1" dirty="0" err="1" smtClean="0">
                <a:solidFill>
                  <a:srgbClr val="080808"/>
                </a:solidFill>
              </a:rPr>
              <a:t>porque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santo</a:t>
            </a:r>
            <a:r>
              <a:rPr lang="en-US" sz="2400" i="1" dirty="0" smtClean="0">
                <a:solidFill>
                  <a:srgbClr val="080808"/>
                </a:solidFill>
              </a:rPr>
              <a:t> soy </a:t>
            </a:r>
            <a:r>
              <a:rPr lang="en-US" sz="2400" i="1" dirty="0" err="1" smtClean="0">
                <a:solidFill>
                  <a:srgbClr val="080808"/>
                </a:solidFill>
              </a:rPr>
              <a:t>Yo</a:t>
            </a:r>
            <a:r>
              <a:rPr lang="en-US" sz="2400" i="1" dirty="0" smtClean="0">
                <a:solidFill>
                  <a:srgbClr val="080808"/>
                </a:solidFill>
              </a:rPr>
              <a:t>, el </a:t>
            </a:r>
            <a:r>
              <a:rPr lang="en-US" sz="2400" i="1" dirty="0" err="1" smtClean="0">
                <a:solidFill>
                  <a:srgbClr val="080808"/>
                </a:solidFill>
              </a:rPr>
              <a:t>Eterno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os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santifico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 Este </a:t>
            </a:r>
            <a:r>
              <a:rPr lang="en-US" sz="2400" i="1" dirty="0" err="1" smtClean="0">
                <a:solidFill>
                  <a:srgbClr val="080808"/>
                </a:solidFill>
              </a:rPr>
              <a:t>capítulo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trata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principalmente</a:t>
            </a:r>
            <a:r>
              <a:rPr lang="en-US" sz="2400" i="1" dirty="0" smtClean="0">
                <a:solidFill>
                  <a:srgbClr val="080808"/>
                </a:solidFill>
              </a:rPr>
              <a:t> de la </a:t>
            </a:r>
            <a:r>
              <a:rPr lang="en-US" sz="2400" i="1" dirty="0" err="1" smtClean="0">
                <a:solidFill>
                  <a:srgbClr val="080808"/>
                </a:solidFill>
              </a:rPr>
              <a:t>pureza</a:t>
            </a:r>
            <a:r>
              <a:rPr lang="en-US" sz="2400" i="1" dirty="0" smtClean="0">
                <a:solidFill>
                  <a:srgbClr val="080808"/>
                </a:solidFill>
              </a:rPr>
              <a:t> de los </a:t>
            </a:r>
            <a:r>
              <a:rPr lang="en-US" sz="2400" i="1" dirty="0" err="1" smtClean="0">
                <a:solidFill>
                  <a:srgbClr val="080808"/>
                </a:solidFill>
              </a:rPr>
              <a:t>sacerdotes</a:t>
            </a:r>
            <a:r>
              <a:rPr lang="en-US" sz="2400" i="1" dirty="0" smtClean="0">
                <a:solidFill>
                  <a:srgbClr val="080808"/>
                </a:solidFill>
              </a:rPr>
              <a:t> (</a:t>
            </a:r>
            <a:r>
              <a:rPr lang="en-US" sz="2400" i="1" dirty="0" err="1" smtClean="0">
                <a:solidFill>
                  <a:srgbClr val="080808"/>
                </a:solidFill>
              </a:rPr>
              <a:t>cohanim</a:t>
            </a:r>
            <a:r>
              <a:rPr lang="en-US" sz="2400" i="1" dirty="0" smtClean="0">
                <a:solidFill>
                  <a:srgbClr val="080808"/>
                </a:solidFill>
              </a:rPr>
              <a:t>).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Los </a:t>
            </a:r>
            <a:r>
              <a:rPr lang="en-US" sz="2400" i="1" dirty="0" err="1" smtClean="0">
                <a:solidFill>
                  <a:srgbClr val="080808"/>
                </a:solidFill>
              </a:rPr>
              <a:t>sacerdotes</a:t>
            </a:r>
            <a:r>
              <a:rPr lang="en-US" sz="2400" i="1" dirty="0" smtClean="0">
                <a:solidFill>
                  <a:srgbClr val="080808"/>
                </a:solidFill>
              </a:rPr>
              <a:t> (</a:t>
            </a:r>
            <a:r>
              <a:rPr lang="en-US" sz="2400" i="1" dirty="0" err="1" smtClean="0">
                <a:solidFill>
                  <a:srgbClr val="080808"/>
                </a:solidFill>
              </a:rPr>
              <a:t>excepto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cohén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jalal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profanó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santidad</a:t>
            </a:r>
            <a:r>
              <a:rPr lang="en-US" sz="2400" i="1" dirty="0" smtClean="0">
                <a:solidFill>
                  <a:srgbClr val="080808"/>
                </a:solidFill>
              </a:rPr>
              <a:t>), </a:t>
            </a:r>
            <a:r>
              <a:rPr lang="en-US" sz="2400" i="1" dirty="0" err="1" smtClean="0">
                <a:solidFill>
                  <a:srgbClr val="080808"/>
                </a:solidFill>
              </a:rPr>
              <a:t>aun</a:t>
            </a:r>
            <a:r>
              <a:rPr lang="en-US" sz="2400" i="1" dirty="0" smtClean="0">
                <a:solidFill>
                  <a:srgbClr val="080808"/>
                </a:solidFill>
              </a:rPr>
              <a:t> los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tuvieren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algún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defecto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físico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tienen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prohibido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acercarse</a:t>
            </a:r>
            <a:r>
              <a:rPr lang="en-US" sz="2400" i="1" dirty="0" smtClean="0">
                <a:solidFill>
                  <a:srgbClr val="080808"/>
                </a:solidFill>
              </a:rPr>
              <a:t> a un </a:t>
            </a:r>
            <a:r>
              <a:rPr lang="en-US" sz="2400" i="1" dirty="0" err="1" smtClean="0">
                <a:solidFill>
                  <a:srgbClr val="080808"/>
                </a:solidFill>
              </a:rPr>
              <a:t>muerto</a:t>
            </a:r>
            <a:r>
              <a:rPr lang="en-US" sz="2400" i="1" dirty="0" smtClean="0">
                <a:solidFill>
                  <a:srgbClr val="080808"/>
                </a:solidFill>
              </a:rPr>
              <a:t> a fin de no </a:t>
            </a:r>
            <a:r>
              <a:rPr lang="en-US" sz="2400" i="1" dirty="0" err="1" smtClean="0">
                <a:solidFill>
                  <a:srgbClr val="080808"/>
                </a:solidFill>
              </a:rPr>
              <a:t>impurificarse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a </a:t>
            </a:r>
            <a:r>
              <a:rPr lang="en-US" sz="2400" i="1" dirty="0" err="1" smtClean="0">
                <a:solidFill>
                  <a:srgbClr val="080808"/>
                </a:solidFill>
              </a:rPr>
              <a:t>menos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se </a:t>
            </a:r>
            <a:r>
              <a:rPr lang="en-US" sz="2400" i="1" dirty="0" err="1" smtClean="0">
                <a:solidFill>
                  <a:srgbClr val="080808"/>
                </a:solidFill>
              </a:rPr>
              <a:t>trate</a:t>
            </a:r>
            <a:r>
              <a:rPr lang="en-US" sz="2400" i="1" dirty="0" smtClean="0">
                <a:solidFill>
                  <a:srgbClr val="080808"/>
                </a:solidFill>
              </a:rPr>
              <a:t> de un </a:t>
            </a:r>
            <a:r>
              <a:rPr lang="en-US" sz="2400" i="1" dirty="0" err="1" smtClean="0">
                <a:solidFill>
                  <a:srgbClr val="080808"/>
                </a:solidFill>
              </a:rPr>
              <a:t>muerto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hallado</a:t>
            </a:r>
            <a:r>
              <a:rPr lang="en-US" sz="2400" i="1" dirty="0" smtClean="0">
                <a:solidFill>
                  <a:srgbClr val="080808"/>
                </a:solidFill>
              </a:rPr>
              <a:t> en un </a:t>
            </a:r>
            <a:r>
              <a:rPr lang="en-US" sz="2400" i="1" dirty="0" err="1" smtClean="0">
                <a:solidFill>
                  <a:srgbClr val="080808"/>
                </a:solidFill>
              </a:rPr>
              <a:t>lugar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donde</a:t>
            </a:r>
            <a:r>
              <a:rPr lang="en-US" sz="2400" i="1" dirty="0" smtClean="0">
                <a:solidFill>
                  <a:srgbClr val="080808"/>
                </a:solidFill>
              </a:rPr>
              <a:t> no hay </a:t>
            </a:r>
            <a:r>
              <a:rPr lang="en-US" sz="2400" i="1" dirty="0" err="1" smtClean="0">
                <a:solidFill>
                  <a:srgbClr val="080808"/>
                </a:solidFill>
              </a:rPr>
              <a:t>nadie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lo </a:t>
            </a:r>
            <a:r>
              <a:rPr lang="en-US" sz="2400" i="1" dirty="0" err="1" smtClean="0">
                <a:solidFill>
                  <a:srgbClr val="080808"/>
                </a:solidFill>
              </a:rPr>
              <a:t>entierre</a:t>
            </a:r>
            <a:r>
              <a:rPr lang="en-US" sz="2400" i="1" dirty="0" smtClean="0">
                <a:solidFill>
                  <a:srgbClr val="080808"/>
                </a:solidFill>
              </a:rPr>
              <a:t>, lo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se llama en </a:t>
            </a:r>
            <a:r>
              <a:rPr lang="en-US" sz="2400" i="1" dirty="0" err="1" smtClean="0">
                <a:solidFill>
                  <a:srgbClr val="080808"/>
                </a:solidFill>
              </a:rPr>
              <a:t>hebreo</a:t>
            </a:r>
            <a:r>
              <a:rPr lang="en-US" sz="2400" i="1" dirty="0" smtClean="0">
                <a:solidFill>
                  <a:srgbClr val="080808"/>
                </a:solidFill>
              </a:rPr>
              <a:t> met mitzvah;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o </a:t>
            </a:r>
            <a:r>
              <a:rPr lang="en-US" sz="2400" i="1" dirty="0" smtClean="0">
                <a:solidFill>
                  <a:srgbClr val="080808"/>
                </a:solidFill>
              </a:rPr>
              <a:t>en el </a:t>
            </a:r>
            <a:r>
              <a:rPr lang="en-US" sz="2400" i="1" dirty="0" err="1" smtClean="0">
                <a:solidFill>
                  <a:srgbClr val="080808"/>
                </a:solidFill>
              </a:rPr>
              <a:t>caso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difunto</a:t>
            </a:r>
            <a:r>
              <a:rPr lang="en-US" sz="2400" i="1" dirty="0" smtClean="0">
                <a:solidFill>
                  <a:srgbClr val="080808"/>
                </a:solidFill>
              </a:rPr>
              <a:t> sea </a:t>
            </a:r>
            <a:r>
              <a:rPr lang="en-US" sz="2400" i="1" dirty="0" err="1" smtClean="0">
                <a:solidFill>
                  <a:srgbClr val="080808"/>
                </a:solidFill>
              </a:rPr>
              <a:t>su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esposa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madre</a:t>
            </a:r>
            <a:r>
              <a:rPr lang="en-US" sz="2400" i="1" dirty="0" smtClean="0">
                <a:solidFill>
                  <a:srgbClr val="080808"/>
                </a:solidFill>
              </a:rPr>
              <a:t>, padre, </a:t>
            </a:r>
            <a:r>
              <a:rPr lang="en-US" sz="2400" i="1" dirty="0" err="1" smtClean="0">
                <a:solidFill>
                  <a:srgbClr val="080808"/>
                </a:solidFill>
              </a:rPr>
              <a:t>hijo</a:t>
            </a:r>
            <a:r>
              <a:rPr lang="en-US" sz="2400" i="1" dirty="0" smtClean="0">
                <a:solidFill>
                  <a:srgbClr val="080808"/>
                </a:solidFill>
              </a:rPr>
              <a:t> o </a:t>
            </a:r>
            <a:r>
              <a:rPr lang="en-US" sz="2400" i="1" dirty="0" err="1" smtClean="0">
                <a:solidFill>
                  <a:srgbClr val="080808"/>
                </a:solidFill>
              </a:rPr>
              <a:t>hija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desde</a:t>
            </a:r>
            <a:r>
              <a:rPr lang="en-US" sz="2400" i="1" dirty="0" smtClean="0">
                <a:solidFill>
                  <a:srgbClr val="080808"/>
                </a:solidFill>
              </a:rPr>
              <a:t> los 30 </a:t>
            </a:r>
            <a:r>
              <a:rPr lang="en-US" sz="2400" i="1" dirty="0" err="1" smtClean="0">
                <a:solidFill>
                  <a:srgbClr val="080808"/>
                </a:solidFill>
              </a:rPr>
              <a:t>días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nacidos</a:t>
            </a:r>
            <a:r>
              <a:rPr lang="en-US" sz="2400" i="1" dirty="0" smtClean="0">
                <a:solidFill>
                  <a:srgbClr val="080808"/>
                </a:solidFill>
              </a:rPr>
              <a:t>, y </a:t>
            </a:r>
            <a:r>
              <a:rPr lang="en-US" sz="2400" i="1" dirty="0" err="1" smtClean="0">
                <a:solidFill>
                  <a:srgbClr val="080808"/>
                </a:solidFill>
              </a:rPr>
              <a:t>hermano</a:t>
            </a:r>
            <a:r>
              <a:rPr lang="en-US" sz="2400" i="1" dirty="0" smtClean="0">
                <a:solidFill>
                  <a:srgbClr val="080808"/>
                </a:solidFill>
              </a:rPr>
              <a:t> o </a:t>
            </a:r>
            <a:r>
              <a:rPr lang="en-US" sz="2400" i="1" dirty="0" err="1" smtClean="0">
                <a:solidFill>
                  <a:srgbClr val="080808"/>
                </a:solidFill>
              </a:rPr>
              <a:t>hermana</a:t>
            </a:r>
            <a:r>
              <a:rPr lang="en-US" sz="2400" i="1" dirty="0" smtClean="0">
                <a:solidFill>
                  <a:srgbClr val="080808"/>
                </a:solidFill>
              </a:rPr>
              <a:t> de padre </a:t>
            </a:r>
            <a:r>
              <a:rPr lang="en-US" sz="2400" i="1" dirty="0" err="1" smtClean="0">
                <a:solidFill>
                  <a:srgbClr val="080808"/>
                </a:solidFill>
              </a:rPr>
              <a:t>siendo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ésta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virgen</a:t>
            </a:r>
            <a:r>
              <a:rPr lang="en-US" sz="2400" i="1" dirty="0" smtClean="0">
                <a:solidFill>
                  <a:srgbClr val="080808"/>
                </a:solidFill>
              </a:rPr>
              <a:t>.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Los </a:t>
            </a:r>
            <a:r>
              <a:rPr lang="en-US" sz="2400" i="1" dirty="0" err="1" smtClean="0">
                <a:solidFill>
                  <a:srgbClr val="080808"/>
                </a:solidFill>
              </a:rPr>
              <a:t>sacerdotes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tienen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prohibido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igualmente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contraer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matrimonio</a:t>
            </a:r>
            <a:r>
              <a:rPr lang="en-US" sz="2400" i="1" dirty="0" smtClean="0">
                <a:solidFill>
                  <a:srgbClr val="080808"/>
                </a:solidFill>
              </a:rPr>
              <a:t> con </a:t>
            </a:r>
            <a:r>
              <a:rPr lang="en-US" sz="2400" i="1" dirty="0" err="1" smtClean="0">
                <a:solidFill>
                  <a:srgbClr val="080808"/>
                </a:solidFill>
              </a:rPr>
              <a:t>una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mujer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israelita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tuvo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una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vida</a:t>
            </a:r>
            <a:r>
              <a:rPr lang="en-US" sz="2400" i="1" dirty="0" smtClean="0">
                <a:solidFill>
                  <a:srgbClr val="080808"/>
                </a:solidFill>
              </a:rPr>
              <a:t> irregular y </a:t>
            </a:r>
            <a:r>
              <a:rPr lang="en-US" sz="2400" i="1" dirty="0" err="1" smtClean="0">
                <a:solidFill>
                  <a:srgbClr val="080808"/>
                </a:solidFill>
              </a:rPr>
              <a:t>poco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honesta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endParaRPr lang="en-US" sz="2400" i="1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buFont typeface="Arial" pitchFamily="34" charset="0"/>
              <a:buChar char="•"/>
            </a:pPr>
            <a:r>
              <a:rPr lang="en-US" sz="2400" i="1" dirty="0" err="1" smtClean="0">
                <a:solidFill>
                  <a:srgbClr val="080808"/>
                </a:solidFill>
              </a:rPr>
              <a:t>También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prohibido</a:t>
            </a:r>
            <a:r>
              <a:rPr lang="en-US" sz="2400" i="1" dirty="0" smtClean="0">
                <a:solidFill>
                  <a:srgbClr val="080808"/>
                </a:solidFill>
              </a:rPr>
              <a:t> con </a:t>
            </a:r>
            <a:r>
              <a:rPr lang="en-US" sz="2400" i="1" dirty="0" smtClean="0">
                <a:solidFill>
                  <a:srgbClr val="080808"/>
                </a:solidFill>
              </a:rPr>
              <a:t>la </a:t>
            </a:r>
            <a:r>
              <a:rPr lang="en-US" sz="2400" i="1" dirty="0" err="1" smtClean="0">
                <a:solidFill>
                  <a:srgbClr val="080808"/>
                </a:solidFill>
              </a:rPr>
              <a:t>hija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otro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sacerdote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siendo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ella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jalalá</a:t>
            </a:r>
            <a:r>
              <a:rPr lang="en-US" sz="2400" i="1" dirty="0" smtClean="0">
                <a:solidFill>
                  <a:srgbClr val="080808"/>
                </a:solidFill>
              </a:rPr>
              <a:t> (</a:t>
            </a:r>
            <a:r>
              <a:rPr lang="en-US" sz="2400" i="1" dirty="0" err="1" smtClean="0">
                <a:solidFill>
                  <a:srgbClr val="080808"/>
                </a:solidFill>
              </a:rPr>
              <a:t>profana</a:t>
            </a:r>
            <a:r>
              <a:rPr lang="en-US" sz="2400" i="1" dirty="0" smtClean="0">
                <a:solidFill>
                  <a:srgbClr val="080808"/>
                </a:solidFill>
              </a:rPr>
              <a:t> o </a:t>
            </a:r>
            <a:r>
              <a:rPr lang="en-US" sz="2400" i="1" dirty="0" err="1" smtClean="0">
                <a:solidFill>
                  <a:srgbClr val="080808"/>
                </a:solidFill>
              </a:rPr>
              <a:t>fruto</a:t>
            </a:r>
            <a:r>
              <a:rPr lang="en-US" sz="2400" i="1" dirty="0" smtClean="0">
                <a:solidFill>
                  <a:srgbClr val="080808"/>
                </a:solidFill>
              </a:rPr>
              <a:t> de un </a:t>
            </a:r>
            <a:r>
              <a:rPr lang="en-US" sz="2400" i="1" dirty="0" err="1" smtClean="0">
                <a:solidFill>
                  <a:srgbClr val="080808"/>
                </a:solidFill>
              </a:rPr>
              <a:t>matrimonio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prohibido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para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cohén</a:t>
            </a:r>
            <a:r>
              <a:rPr lang="en-US" sz="2400" i="1" dirty="0" smtClean="0">
                <a:solidFill>
                  <a:srgbClr val="080808"/>
                </a:solidFill>
              </a:rPr>
              <a:t>), o con </a:t>
            </a:r>
            <a:r>
              <a:rPr lang="en-US" sz="2400" i="1" dirty="0" err="1" smtClean="0">
                <a:solidFill>
                  <a:srgbClr val="080808"/>
                </a:solidFill>
              </a:rPr>
              <a:t>una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divorciada</a:t>
            </a:r>
            <a:r>
              <a:rPr lang="en-US" sz="2400" i="1" dirty="0" smtClean="0">
                <a:solidFill>
                  <a:srgbClr val="080808"/>
                </a:solidFill>
              </a:rPr>
              <a:t>; </a:t>
            </a:r>
            <a:r>
              <a:rPr lang="en-US" sz="2400" i="1" dirty="0" err="1" smtClean="0">
                <a:solidFill>
                  <a:srgbClr val="080808"/>
                </a:solidFill>
              </a:rPr>
              <a:t>aún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siendo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mujer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quien</a:t>
            </a:r>
            <a:r>
              <a:rPr lang="en-US" sz="2400" i="1" dirty="0" smtClean="0">
                <a:solidFill>
                  <a:srgbClr val="080808"/>
                </a:solidFill>
              </a:rPr>
              <a:t> se </a:t>
            </a:r>
            <a:r>
              <a:rPr lang="en-US" sz="2400" i="1" dirty="0" err="1" smtClean="0">
                <a:solidFill>
                  <a:srgbClr val="080808"/>
                </a:solidFill>
              </a:rPr>
              <a:t>divorció</a:t>
            </a:r>
            <a:r>
              <a:rPr lang="en-US" sz="2400" i="1" dirty="0" smtClean="0">
                <a:solidFill>
                  <a:srgbClr val="080808"/>
                </a:solidFill>
              </a:rPr>
              <a:t>, no </a:t>
            </a:r>
            <a:r>
              <a:rPr lang="en-US" sz="2400" i="1" dirty="0" err="1" smtClean="0">
                <a:solidFill>
                  <a:srgbClr val="080808"/>
                </a:solidFill>
              </a:rPr>
              <a:t>podrá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tomarla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nuevo</a:t>
            </a:r>
            <a:r>
              <a:rPr lang="en-US" sz="2400" i="1" dirty="0" smtClean="0">
                <a:solidFill>
                  <a:srgbClr val="080808"/>
                </a:solidFill>
              </a:rPr>
              <a:t>.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i="1" dirty="0" err="1" smtClean="0">
                <a:solidFill>
                  <a:srgbClr val="080808"/>
                </a:solidFill>
              </a:rPr>
              <a:t>Pero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smtClean="0">
                <a:solidFill>
                  <a:srgbClr val="080808"/>
                </a:solidFill>
              </a:rPr>
              <a:t>un </a:t>
            </a:r>
            <a:r>
              <a:rPr lang="en-US" sz="2400" i="1" dirty="0" err="1" smtClean="0">
                <a:solidFill>
                  <a:srgbClr val="080808"/>
                </a:solidFill>
              </a:rPr>
              <a:t>sacerdote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cohén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puede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casarse</a:t>
            </a:r>
            <a:r>
              <a:rPr lang="en-US" sz="2400" i="1" dirty="0" smtClean="0">
                <a:solidFill>
                  <a:srgbClr val="080808"/>
                </a:solidFill>
              </a:rPr>
              <a:t> con </a:t>
            </a:r>
            <a:r>
              <a:rPr lang="en-US" sz="2400" i="1" dirty="0" err="1" smtClean="0">
                <a:solidFill>
                  <a:srgbClr val="080808"/>
                </a:solidFill>
              </a:rPr>
              <a:t>una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viuda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ya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sólo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cohen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gadol</a:t>
            </a:r>
            <a:r>
              <a:rPr lang="en-US" sz="2400" i="1" dirty="0" smtClean="0">
                <a:solidFill>
                  <a:srgbClr val="080808"/>
                </a:solidFill>
              </a:rPr>
              <a:t> (sumo </a:t>
            </a:r>
            <a:r>
              <a:rPr lang="en-US" sz="2400" i="1" dirty="0" err="1" smtClean="0">
                <a:solidFill>
                  <a:srgbClr val="080808"/>
                </a:solidFill>
              </a:rPr>
              <a:t>sacerdote</a:t>
            </a:r>
            <a:r>
              <a:rPr lang="en-US" sz="2400" i="1" dirty="0" smtClean="0">
                <a:solidFill>
                  <a:srgbClr val="080808"/>
                </a:solidFill>
              </a:rPr>
              <a:t>) </a:t>
            </a:r>
            <a:r>
              <a:rPr lang="en-US" sz="2400" i="1" dirty="0" err="1" smtClean="0">
                <a:solidFill>
                  <a:srgbClr val="080808"/>
                </a:solidFill>
              </a:rPr>
              <a:t>es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quien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debía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casarse</a:t>
            </a:r>
            <a:r>
              <a:rPr lang="en-US" sz="2400" i="1" dirty="0" smtClean="0">
                <a:solidFill>
                  <a:srgbClr val="080808"/>
                </a:solidFill>
              </a:rPr>
              <a:t> con </a:t>
            </a:r>
            <a:r>
              <a:rPr lang="en-US" sz="2400" i="1" dirty="0" err="1" smtClean="0">
                <a:solidFill>
                  <a:srgbClr val="080808"/>
                </a:solidFill>
              </a:rPr>
              <a:t>una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virgen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080808"/>
                </a:solidFill>
              </a:rPr>
              <a:t>22:6  </a:t>
            </a:r>
            <a:r>
              <a:rPr lang="en-US" sz="2400" i="1" dirty="0" err="1" smtClean="0">
                <a:solidFill>
                  <a:srgbClr val="080808"/>
                </a:solidFill>
              </a:rPr>
              <a:t>Nefesh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asher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tiga-bo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vetam'ah</a:t>
            </a:r>
            <a:r>
              <a:rPr lang="en-US" sz="2400" i="1" dirty="0" smtClean="0">
                <a:solidFill>
                  <a:srgbClr val="080808"/>
                </a:solidFill>
              </a:rPr>
              <a:t> ad-</a:t>
            </a:r>
            <a:r>
              <a:rPr lang="en-US" sz="2400" i="1" dirty="0" err="1" smtClean="0">
                <a:solidFill>
                  <a:srgbClr val="080808"/>
                </a:solidFill>
              </a:rPr>
              <a:t>ha'arev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velo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yojal</a:t>
            </a:r>
            <a:r>
              <a:rPr lang="en-US" sz="2400" i="1" dirty="0" smtClean="0">
                <a:solidFill>
                  <a:srgbClr val="080808"/>
                </a:solidFill>
              </a:rPr>
              <a:t> min-</a:t>
            </a:r>
            <a:r>
              <a:rPr lang="en-US" sz="2400" i="1" dirty="0" err="1" smtClean="0">
                <a:solidFill>
                  <a:srgbClr val="080808"/>
                </a:solidFill>
              </a:rPr>
              <a:t>hakodashim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ki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im-rajats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besaro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bamayim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la </a:t>
            </a:r>
            <a:r>
              <a:rPr lang="en-US" sz="2400" i="1" dirty="0" smtClean="0">
                <a:solidFill>
                  <a:srgbClr val="080808"/>
                </a:solidFill>
              </a:rPr>
              <a:t>persona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tal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tocare</a:t>
            </a:r>
            <a:r>
              <a:rPr lang="en-US" sz="2400" i="1" dirty="0" smtClean="0">
                <a:solidFill>
                  <a:srgbClr val="080808"/>
                </a:solidFill>
              </a:rPr>
              <a:t> </a:t>
            </a:r>
            <a:r>
              <a:rPr lang="en-US" sz="2400" i="1" dirty="0" err="1" smtClean="0">
                <a:solidFill>
                  <a:srgbClr val="080808"/>
                </a:solidFill>
              </a:rPr>
              <a:t>quedará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impura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hasta</a:t>
            </a:r>
            <a:r>
              <a:rPr lang="en-US" sz="2400" i="1" dirty="0" smtClean="0">
                <a:solidFill>
                  <a:srgbClr val="080808"/>
                </a:solidFill>
              </a:rPr>
              <a:t> la </a:t>
            </a:r>
            <a:r>
              <a:rPr lang="en-US" sz="2400" i="1" dirty="0" err="1" smtClean="0">
                <a:solidFill>
                  <a:srgbClr val="080808"/>
                </a:solidFill>
              </a:rPr>
              <a:t>tarde</a:t>
            </a:r>
            <a:r>
              <a:rPr lang="en-US" sz="2400" i="1" dirty="0" smtClean="0">
                <a:solidFill>
                  <a:srgbClr val="080808"/>
                </a:solidFill>
              </a:rPr>
              <a:t>, y no </a:t>
            </a:r>
            <a:r>
              <a:rPr lang="en-US" sz="2400" i="1" dirty="0" err="1" smtClean="0">
                <a:solidFill>
                  <a:srgbClr val="080808"/>
                </a:solidFill>
              </a:rPr>
              <a:t>comerá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las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cosas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santas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hasta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haya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bañado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cuerpo</a:t>
            </a:r>
            <a:r>
              <a:rPr lang="en-US" sz="2400" i="1" dirty="0" smtClean="0">
                <a:solidFill>
                  <a:srgbClr val="080808"/>
                </a:solidFill>
              </a:rPr>
              <a:t> en </a:t>
            </a:r>
            <a:r>
              <a:rPr lang="en-US" sz="2400" i="1" dirty="0" err="1" smtClean="0">
                <a:solidFill>
                  <a:srgbClr val="080808"/>
                </a:solidFill>
              </a:rPr>
              <a:t>agua</a:t>
            </a:r>
            <a:r>
              <a:rPr lang="en-US" sz="2400" i="1" dirty="0" smtClean="0">
                <a:solidFill>
                  <a:srgbClr val="080808"/>
                </a:solidFill>
              </a:rPr>
              <a:t>;</a:t>
            </a: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i="1" dirty="0" err="1" smtClean="0">
                <a:solidFill>
                  <a:srgbClr val="080808"/>
                </a:solidFill>
              </a:rPr>
              <a:t>Reglas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pureza</a:t>
            </a:r>
            <a:r>
              <a:rPr lang="en-US" sz="2400" i="1" dirty="0" smtClean="0">
                <a:solidFill>
                  <a:srgbClr val="080808"/>
                </a:solidFill>
              </a:rPr>
              <a:t> corporal </a:t>
            </a:r>
            <a:r>
              <a:rPr lang="en-US" sz="2400" i="1" dirty="0" err="1" smtClean="0">
                <a:solidFill>
                  <a:srgbClr val="080808"/>
                </a:solidFill>
              </a:rPr>
              <a:t>muy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severas</a:t>
            </a:r>
            <a:r>
              <a:rPr lang="en-US" sz="2400" i="1" dirty="0" smtClean="0">
                <a:solidFill>
                  <a:srgbClr val="080808"/>
                </a:solidFill>
              </a:rPr>
              <a:t> se </a:t>
            </a:r>
            <a:r>
              <a:rPr lang="en-US" sz="2400" i="1" dirty="0" err="1" smtClean="0">
                <a:solidFill>
                  <a:srgbClr val="080808"/>
                </a:solidFill>
              </a:rPr>
              <a:t>impusieron</a:t>
            </a:r>
            <a:r>
              <a:rPr lang="en-US" sz="2400" i="1" dirty="0" smtClean="0">
                <a:solidFill>
                  <a:srgbClr val="080808"/>
                </a:solidFill>
              </a:rPr>
              <a:t> al </a:t>
            </a:r>
            <a:r>
              <a:rPr lang="en-US" sz="2400" i="1" dirty="0" err="1" smtClean="0">
                <a:solidFill>
                  <a:srgbClr val="080808"/>
                </a:solidFill>
              </a:rPr>
              <a:t>sacerdote</a:t>
            </a:r>
            <a:r>
              <a:rPr lang="en-US" sz="2400" i="1" dirty="0" smtClean="0">
                <a:solidFill>
                  <a:srgbClr val="080808"/>
                </a:solidFill>
              </a:rPr>
              <a:t>.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Este </a:t>
            </a:r>
            <a:r>
              <a:rPr lang="en-US" sz="2400" i="1" dirty="0" smtClean="0">
                <a:solidFill>
                  <a:srgbClr val="080808"/>
                </a:solidFill>
              </a:rPr>
              <a:t>no </a:t>
            </a:r>
            <a:r>
              <a:rPr lang="en-US" sz="2400" i="1" dirty="0" err="1" smtClean="0">
                <a:solidFill>
                  <a:srgbClr val="080808"/>
                </a:solidFill>
              </a:rPr>
              <a:t>podía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tocar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las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porciones</a:t>
            </a:r>
            <a:r>
              <a:rPr lang="en-US" sz="2400" i="1" dirty="0" smtClean="0">
                <a:solidFill>
                  <a:srgbClr val="080808"/>
                </a:solidFill>
              </a:rPr>
              <a:t> de los </a:t>
            </a:r>
            <a:r>
              <a:rPr lang="en-US" sz="2400" i="1" dirty="0" err="1" smtClean="0">
                <a:solidFill>
                  <a:srgbClr val="080808"/>
                </a:solidFill>
              </a:rPr>
              <a:t>sacrificios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estando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impuro</a:t>
            </a:r>
            <a:r>
              <a:rPr lang="en-US" sz="2400" i="1" dirty="0" smtClean="0">
                <a:solidFill>
                  <a:srgbClr val="080808"/>
                </a:solidFill>
              </a:rPr>
              <a:t>; no </a:t>
            </a:r>
            <a:r>
              <a:rPr lang="en-US" sz="2400" i="1" dirty="0" err="1" smtClean="0">
                <a:solidFill>
                  <a:srgbClr val="080808"/>
                </a:solidFill>
              </a:rPr>
              <a:t>podía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beber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vino</a:t>
            </a:r>
            <a:r>
              <a:rPr lang="en-US" sz="2400" i="1" dirty="0" smtClean="0">
                <a:solidFill>
                  <a:srgbClr val="080808"/>
                </a:solidFill>
              </a:rPr>
              <a:t> o </a:t>
            </a:r>
            <a:r>
              <a:rPr lang="en-US" sz="2400" i="1" dirty="0" err="1" smtClean="0">
                <a:solidFill>
                  <a:srgbClr val="080808"/>
                </a:solidFill>
              </a:rPr>
              <a:t>cualquier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otra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bebida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fuerte</a:t>
            </a:r>
            <a:r>
              <a:rPr lang="en-US" sz="2400" i="1" dirty="0" smtClean="0">
                <a:solidFill>
                  <a:srgbClr val="080808"/>
                </a:solidFill>
              </a:rPr>
              <a:t> antes de </a:t>
            </a:r>
            <a:r>
              <a:rPr lang="en-US" sz="2400" i="1" dirty="0" err="1" smtClean="0">
                <a:solidFill>
                  <a:srgbClr val="080808"/>
                </a:solidFill>
              </a:rPr>
              <a:t>entrar</a:t>
            </a:r>
            <a:r>
              <a:rPr lang="en-US" sz="2400" i="1" dirty="0" smtClean="0">
                <a:solidFill>
                  <a:srgbClr val="080808"/>
                </a:solidFill>
              </a:rPr>
              <a:t> al </a:t>
            </a:r>
            <a:r>
              <a:rPr lang="en-US" sz="2400" i="1" dirty="0" err="1" smtClean="0">
                <a:solidFill>
                  <a:srgbClr val="080808"/>
                </a:solidFill>
              </a:rPr>
              <a:t>Tabernáculo</a:t>
            </a:r>
            <a:r>
              <a:rPr lang="en-US" sz="2400" i="1" dirty="0" smtClean="0">
                <a:solidFill>
                  <a:srgbClr val="080808"/>
                </a:solidFill>
              </a:rPr>
              <a:t> (</a:t>
            </a:r>
            <a:r>
              <a:rPr lang="en-US" sz="2400" i="1" dirty="0" err="1" smtClean="0">
                <a:solidFill>
                  <a:srgbClr val="080808"/>
                </a:solidFill>
              </a:rPr>
              <a:t>Levíticos</a:t>
            </a:r>
            <a:r>
              <a:rPr lang="en-US" sz="2400" i="1" dirty="0" smtClean="0">
                <a:solidFill>
                  <a:srgbClr val="080808"/>
                </a:solidFill>
              </a:rPr>
              <a:t> 10, 9). </a:t>
            </a:r>
            <a:endParaRPr lang="en-US" sz="2400" i="1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Al </a:t>
            </a:r>
            <a:r>
              <a:rPr lang="en-US" sz="2400" i="1" dirty="0" err="1" smtClean="0">
                <a:solidFill>
                  <a:srgbClr val="080808"/>
                </a:solidFill>
              </a:rPr>
              <a:t>lado</a:t>
            </a:r>
            <a:r>
              <a:rPr lang="en-US" sz="2400" i="1" dirty="0" smtClean="0">
                <a:solidFill>
                  <a:srgbClr val="080808"/>
                </a:solidFill>
              </a:rPr>
              <a:t> de la </a:t>
            </a:r>
            <a:r>
              <a:rPr lang="en-US" sz="2400" i="1" dirty="0" err="1" smtClean="0">
                <a:solidFill>
                  <a:srgbClr val="080808"/>
                </a:solidFill>
              </a:rPr>
              <a:t>pureza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física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estaba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también</a:t>
            </a:r>
            <a:r>
              <a:rPr lang="en-US" sz="2400" i="1" dirty="0" smtClean="0">
                <a:solidFill>
                  <a:srgbClr val="080808"/>
                </a:solidFill>
              </a:rPr>
              <a:t> la </a:t>
            </a:r>
            <a:r>
              <a:rPr lang="en-US" sz="2400" i="1" dirty="0" err="1" smtClean="0">
                <a:solidFill>
                  <a:srgbClr val="080808"/>
                </a:solidFill>
              </a:rPr>
              <a:t>pureza</a:t>
            </a:r>
            <a:r>
              <a:rPr lang="en-US" sz="2400" i="1" dirty="0" smtClean="0">
                <a:solidFill>
                  <a:srgbClr val="080808"/>
                </a:solidFill>
              </a:rPr>
              <a:t> moral y la </a:t>
            </a:r>
            <a:r>
              <a:rPr lang="en-US" sz="2400" i="1" dirty="0" err="1" smtClean="0">
                <a:solidFill>
                  <a:srgbClr val="080808"/>
                </a:solidFill>
              </a:rPr>
              <a:t>prohibición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realizase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cualquier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clase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comercio</a:t>
            </a:r>
            <a:r>
              <a:rPr lang="en-US" sz="2400" i="1" dirty="0" smtClean="0">
                <a:solidFill>
                  <a:srgbClr val="080808"/>
                </a:solidFill>
              </a:rPr>
              <a:t> con </a:t>
            </a:r>
            <a:r>
              <a:rPr lang="en-US" sz="2400" i="1" dirty="0" err="1" smtClean="0">
                <a:solidFill>
                  <a:srgbClr val="080808"/>
                </a:solidFill>
              </a:rPr>
              <a:t>las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porciones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sagradas</a:t>
            </a:r>
            <a:r>
              <a:rPr lang="en-US" sz="2400" i="1" dirty="0" smtClean="0">
                <a:solidFill>
                  <a:srgbClr val="080808"/>
                </a:solidFill>
              </a:rPr>
              <a:t>.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i="1" dirty="0" err="1" smtClean="0">
                <a:solidFill>
                  <a:srgbClr val="080808"/>
                </a:solidFill>
              </a:rPr>
              <a:t>Actualmente</a:t>
            </a:r>
            <a:r>
              <a:rPr lang="en-US" sz="2400" i="1" dirty="0" smtClean="0">
                <a:solidFill>
                  <a:srgbClr val="080808"/>
                </a:solidFill>
              </a:rPr>
              <a:t>, el </a:t>
            </a:r>
            <a:r>
              <a:rPr lang="en-US" sz="2400" i="1" dirty="0" err="1" smtClean="0">
                <a:solidFill>
                  <a:srgbClr val="080808"/>
                </a:solidFill>
              </a:rPr>
              <a:t>cohén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practica</a:t>
            </a:r>
            <a:r>
              <a:rPr lang="en-US" sz="2400" i="1" dirty="0" smtClean="0">
                <a:solidFill>
                  <a:srgbClr val="080808"/>
                </a:solidFill>
              </a:rPr>
              <a:t> un </a:t>
            </a:r>
            <a:r>
              <a:rPr lang="en-US" sz="2400" i="1" dirty="0" err="1" smtClean="0">
                <a:solidFill>
                  <a:srgbClr val="080808"/>
                </a:solidFill>
              </a:rPr>
              <a:t>pequeño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reflejo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sus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antiguas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atribuciones</a:t>
            </a:r>
            <a:r>
              <a:rPr lang="en-US" sz="2400" i="1" dirty="0" smtClean="0">
                <a:solidFill>
                  <a:srgbClr val="080808"/>
                </a:solidFill>
              </a:rPr>
              <a:t>.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i="1" dirty="0" err="1" smtClean="0">
                <a:solidFill>
                  <a:srgbClr val="080808"/>
                </a:solidFill>
              </a:rPr>
              <a:t>Cuando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está</a:t>
            </a:r>
            <a:r>
              <a:rPr lang="en-US" sz="2400" i="1" dirty="0" smtClean="0">
                <a:solidFill>
                  <a:srgbClr val="080808"/>
                </a:solidFill>
              </a:rPr>
              <a:t> en </a:t>
            </a:r>
            <a:r>
              <a:rPr lang="en-US" sz="2400" i="1" dirty="0" err="1" smtClean="0">
                <a:solidFill>
                  <a:srgbClr val="080808"/>
                </a:solidFill>
              </a:rPr>
              <a:t>condiciones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según</a:t>
            </a:r>
            <a:r>
              <a:rPr lang="en-US" sz="2400" i="1" dirty="0" smtClean="0">
                <a:solidFill>
                  <a:srgbClr val="080808"/>
                </a:solidFill>
              </a:rPr>
              <a:t> la </a:t>
            </a:r>
            <a:r>
              <a:rPr lang="en-US" sz="2400" i="1" dirty="0" err="1" smtClean="0">
                <a:solidFill>
                  <a:srgbClr val="080808"/>
                </a:solidFill>
              </a:rPr>
              <a:t>ley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ejercer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sacerdocio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hace</a:t>
            </a:r>
            <a:r>
              <a:rPr lang="en-US" sz="2400" i="1" dirty="0" smtClean="0">
                <a:solidFill>
                  <a:srgbClr val="080808"/>
                </a:solidFill>
              </a:rPr>
              <a:t> </a:t>
            </a:r>
            <a:r>
              <a:rPr lang="en-US" sz="2400" b="1" i="1" dirty="0" err="1" smtClean="0">
                <a:solidFill>
                  <a:srgbClr val="080808"/>
                </a:solidFill>
              </a:rPr>
              <a:t>nesiut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capáqim</a:t>
            </a:r>
            <a:r>
              <a:rPr lang="en-US" sz="2400" i="1" dirty="0" smtClean="0">
                <a:solidFill>
                  <a:srgbClr val="080808"/>
                </a:solidFill>
              </a:rPr>
              <a:t> (</a:t>
            </a:r>
            <a:r>
              <a:rPr lang="en-US" sz="2400" i="1" dirty="0" err="1" smtClean="0">
                <a:solidFill>
                  <a:srgbClr val="080808"/>
                </a:solidFill>
              </a:rPr>
              <a:t>bendice</a:t>
            </a:r>
            <a:r>
              <a:rPr lang="en-US" sz="2400" i="1" dirty="0" smtClean="0">
                <a:solidFill>
                  <a:srgbClr val="080808"/>
                </a:solidFill>
              </a:rPr>
              <a:t> al pueblo) (</a:t>
            </a:r>
            <a:r>
              <a:rPr lang="en-US" sz="2400" i="1" dirty="0" err="1" smtClean="0">
                <a:solidFill>
                  <a:srgbClr val="080808"/>
                </a:solidFill>
              </a:rPr>
              <a:t>Números</a:t>
            </a:r>
            <a:r>
              <a:rPr lang="en-US" sz="2400" i="1" dirty="0" smtClean="0">
                <a:solidFill>
                  <a:srgbClr val="080808"/>
                </a:solidFill>
              </a:rPr>
              <a:t> 6, 22), </a:t>
            </a:r>
            <a:r>
              <a:rPr lang="en-US" sz="2400" i="1" dirty="0" err="1" smtClean="0">
                <a:solidFill>
                  <a:srgbClr val="080808"/>
                </a:solidFill>
              </a:rPr>
              <a:t>observa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las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leyes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pureza</a:t>
            </a:r>
            <a:r>
              <a:rPr lang="en-US" sz="2400" i="1" dirty="0" smtClean="0">
                <a:solidFill>
                  <a:srgbClr val="080808"/>
                </a:solidFill>
              </a:rPr>
              <a:t> en </a:t>
            </a:r>
            <a:r>
              <a:rPr lang="en-US" sz="2400" i="1" dirty="0" err="1" smtClean="0">
                <a:solidFill>
                  <a:srgbClr val="080808"/>
                </a:solidFill>
              </a:rPr>
              <a:t>relación</a:t>
            </a:r>
            <a:r>
              <a:rPr lang="en-US" sz="2400" i="1" dirty="0" smtClean="0">
                <a:solidFill>
                  <a:srgbClr val="080808"/>
                </a:solidFill>
              </a:rPr>
              <a:t> a los </a:t>
            </a:r>
            <a:r>
              <a:rPr lang="en-US" sz="2400" i="1" dirty="0" err="1" smtClean="0">
                <a:solidFill>
                  <a:srgbClr val="080808"/>
                </a:solidFill>
              </a:rPr>
              <a:t>muertos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las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restricciones</a:t>
            </a:r>
            <a:r>
              <a:rPr lang="en-US" sz="2400" i="1" dirty="0" smtClean="0">
                <a:solidFill>
                  <a:srgbClr val="080808"/>
                </a:solidFill>
              </a:rPr>
              <a:t> del </a:t>
            </a:r>
            <a:r>
              <a:rPr lang="en-US" sz="2400" i="1" dirty="0" err="1" smtClean="0">
                <a:solidFill>
                  <a:srgbClr val="080808"/>
                </a:solidFill>
              </a:rPr>
              <a:t>casamiento</a:t>
            </a:r>
            <a:r>
              <a:rPr lang="en-US" sz="2400" i="1" dirty="0" smtClean="0">
                <a:solidFill>
                  <a:srgbClr val="080808"/>
                </a:solidFill>
              </a:rPr>
              <a:t>; </a:t>
            </a:r>
            <a:r>
              <a:rPr lang="en-US" sz="2400" i="1" dirty="0" err="1" smtClean="0">
                <a:solidFill>
                  <a:srgbClr val="080808"/>
                </a:solidFill>
              </a:rPr>
              <a:t>realiza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rescate</a:t>
            </a:r>
            <a:r>
              <a:rPr lang="en-US" sz="2400" i="1" dirty="0" smtClean="0">
                <a:solidFill>
                  <a:srgbClr val="080808"/>
                </a:solidFill>
              </a:rPr>
              <a:t> de los </a:t>
            </a:r>
            <a:r>
              <a:rPr lang="en-US" sz="2400" i="1" dirty="0" err="1" smtClean="0">
                <a:solidFill>
                  <a:srgbClr val="080808"/>
                </a:solidFill>
              </a:rPr>
              <a:t>primogénitos</a:t>
            </a:r>
            <a:r>
              <a:rPr lang="en-US" sz="2400" i="1" dirty="0" smtClean="0">
                <a:solidFill>
                  <a:srgbClr val="080808"/>
                </a:solidFill>
              </a:rPr>
              <a:t> (</a:t>
            </a:r>
            <a:r>
              <a:rPr lang="en-US" sz="2400" b="1" i="1" dirty="0" err="1" smtClean="0">
                <a:solidFill>
                  <a:srgbClr val="080808"/>
                </a:solidFill>
              </a:rPr>
              <a:t>pidión</a:t>
            </a:r>
            <a:r>
              <a:rPr lang="en-US" sz="2400" b="1" i="1" dirty="0" smtClean="0">
                <a:solidFill>
                  <a:srgbClr val="080808"/>
                </a:solidFill>
              </a:rPr>
              <a:t> </a:t>
            </a:r>
            <a:r>
              <a:rPr lang="en-US" sz="2400" b="1" i="1" dirty="0" err="1" smtClean="0">
                <a:solidFill>
                  <a:srgbClr val="080808"/>
                </a:solidFill>
              </a:rPr>
              <a:t>habén</a:t>
            </a:r>
            <a:r>
              <a:rPr lang="en-US" sz="2400" i="1" dirty="0" smtClean="0">
                <a:solidFill>
                  <a:srgbClr val="080808"/>
                </a:solidFill>
              </a:rPr>
              <a:t>) y </a:t>
            </a:r>
            <a:r>
              <a:rPr lang="en-US" sz="2400" i="1" dirty="0" err="1" smtClean="0">
                <a:solidFill>
                  <a:srgbClr val="080808"/>
                </a:solidFill>
              </a:rPr>
              <a:t>es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llamado</a:t>
            </a:r>
            <a:r>
              <a:rPr lang="en-US" sz="2400" i="1" dirty="0" smtClean="0">
                <a:solidFill>
                  <a:srgbClr val="080808"/>
                </a:solidFill>
              </a:rPr>
              <a:t> en primer </a:t>
            </a:r>
            <a:r>
              <a:rPr lang="en-US" sz="2400" i="1" dirty="0" err="1" smtClean="0">
                <a:solidFill>
                  <a:srgbClr val="080808"/>
                </a:solidFill>
              </a:rPr>
              <a:t>lugar</a:t>
            </a:r>
            <a:r>
              <a:rPr lang="en-US" sz="2400" i="1" dirty="0" smtClean="0">
                <a:solidFill>
                  <a:srgbClr val="080808"/>
                </a:solidFill>
              </a:rPr>
              <a:t> a la </a:t>
            </a:r>
            <a:r>
              <a:rPr lang="en-US" sz="2400" i="1" dirty="0" err="1" smtClean="0">
                <a:solidFill>
                  <a:srgbClr val="080808"/>
                </a:solidFill>
              </a:rPr>
              <a:t>lectura</a:t>
            </a:r>
            <a:r>
              <a:rPr lang="en-US" sz="2400" i="1" dirty="0" smtClean="0">
                <a:solidFill>
                  <a:srgbClr val="080808"/>
                </a:solidFill>
              </a:rPr>
              <a:t> de la Torah.</a:t>
            </a: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buFont typeface="Arial" pitchFamily="34" charset="0"/>
              <a:buChar char="•"/>
            </a:pPr>
            <a:r>
              <a:rPr lang="es-ES" sz="2400" b="1" i="1" dirty="0" smtClean="0">
                <a:solidFill>
                  <a:srgbClr val="080808"/>
                </a:solidFill>
              </a:rPr>
              <a:t>22:10   </a:t>
            </a:r>
            <a:r>
              <a:rPr lang="es-ES" sz="2400" i="1" dirty="0" err="1" smtClean="0">
                <a:solidFill>
                  <a:srgbClr val="080808"/>
                </a:solidFill>
              </a:rPr>
              <a:t>Vejol</a:t>
            </a:r>
            <a:r>
              <a:rPr lang="es-ES" sz="2400" i="1" dirty="0" smtClean="0">
                <a:solidFill>
                  <a:srgbClr val="080808"/>
                </a:solidFill>
              </a:rPr>
              <a:t>-zar </a:t>
            </a:r>
            <a:r>
              <a:rPr lang="es-ES" sz="2400" i="1" dirty="0" smtClean="0">
                <a:solidFill>
                  <a:srgbClr val="080808"/>
                </a:solidFill>
              </a:rPr>
              <a:t>lo-</a:t>
            </a:r>
            <a:r>
              <a:rPr lang="es-ES" sz="2400" i="1" dirty="0" err="1" smtClean="0">
                <a:solidFill>
                  <a:srgbClr val="080808"/>
                </a:solidFill>
              </a:rPr>
              <a:t>yojal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err="1" smtClean="0">
                <a:solidFill>
                  <a:srgbClr val="080808"/>
                </a:solidFill>
              </a:rPr>
              <a:t>kodesh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err="1" smtClean="0">
                <a:solidFill>
                  <a:srgbClr val="080808"/>
                </a:solidFill>
              </a:rPr>
              <a:t>toshav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err="1" smtClean="0">
                <a:solidFill>
                  <a:srgbClr val="080808"/>
                </a:solidFill>
              </a:rPr>
              <a:t>kohen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err="1" smtClean="0">
                <a:solidFill>
                  <a:srgbClr val="080808"/>
                </a:solidFill>
              </a:rPr>
              <a:t>vesajir</a:t>
            </a:r>
            <a:r>
              <a:rPr lang="es-ES" sz="2400" i="1" dirty="0" smtClean="0">
                <a:solidFill>
                  <a:srgbClr val="080808"/>
                </a:solidFill>
              </a:rPr>
              <a:t> lo-</a:t>
            </a:r>
            <a:r>
              <a:rPr lang="es-ES" sz="2400" i="1" dirty="0" err="1" smtClean="0">
                <a:solidFill>
                  <a:srgbClr val="080808"/>
                </a:solidFill>
              </a:rPr>
              <a:t>yojal</a:t>
            </a:r>
            <a:r>
              <a:rPr lang="es-ES" sz="2400" i="1" dirty="0" smtClean="0">
                <a:solidFill>
                  <a:srgbClr val="080808"/>
                </a:solidFill>
              </a:rPr>
              <a:t> </a:t>
            </a:r>
            <a:r>
              <a:rPr lang="es-ES" sz="2400" i="1" dirty="0" err="1" smtClean="0">
                <a:solidFill>
                  <a:srgbClr val="080808"/>
                </a:solidFill>
              </a:rPr>
              <a:t>kodesh</a:t>
            </a:r>
            <a:r>
              <a:rPr lang="es-ES" sz="2400" i="1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400" i="1" dirty="0" smtClean="0">
                <a:solidFill>
                  <a:srgbClr val="080808"/>
                </a:solidFill>
              </a:rPr>
              <a:t>Y </a:t>
            </a:r>
            <a:r>
              <a:rPr lang="es-ES" sz="2400" i="1" dirty="0" smtClean="0">
                <a:solidFill>
                  <a:srgbClr val="080808"/>
                </a:solidFill>
              </a:rPr>
              <a:t>ningún extraño comerá de cosa santa; aquel que mora con el sacerdote, o el jornalero, no comerán cosa santa</a:t>
            </a:r>
            <a:r>
              <a:rPr lang="es-ES" sz="2400" i="1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"</a:t>
            </a:r>
            <a:r>
              <a:rPr lang="en-US" sz="2400" i="1" dirty="0" err="1" smtClean="0">
                <a:solidFill>
                  <a:srgbClr val="080808"/>
                </a:solidFill>
              </a:rPr>
              <a:t>Aquel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mora</a:t>
            </a:r>
            <a:r>
              <a:rPr lang="en-US" sz="2400" i="1" dirty="0" smtClean="0">
                <a:solidFill>
                  <a:srgbClr val="080808"/>
                </a:solidFill>
              </a:rPr>
              <a:t>" </a:t>
            </a:r>
            <a:r>
              <a:rPr lang="en-US" sz="2400" i="1" dirty="0" err="1" smtClean="0">
                <a:solidFill>
                  <a:srgbClr val="080808"/>
                </a:solidFill>
              </a:rPr>
              <a:t>significa</a:t>
            </a:r>
            <a:r>
              <a:rPr lang="en-US" sz="2400" i="1" dirty="0" smtClean="0">
                <a:solidFill>
                  <a:srgbClr val="080808"/>
                </a:solidFill>
              </a:rPr>
              <a:t> en </a:t>
            </a:r>
            <a:r>
              <a:rPr lang="en-US" sz="2400" i="1" dirty="0" err="1" smtClean="0">
                <a:solidFill>
                  <a:srgbClr val="080808"/>
                </a:solidFill>
              </a:rPr>
              <a:t>este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versículo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esclavo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hebreo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sirve</a:t>
            </a:r>
            <a:r>
              <a:rPr lang="en-US" sz="2400" i="1" dirty="0" smtClean="0">
                <a:solidFill>
                  <a:srgbClr val="080808"/>
                </a:solidFill>
              </a:rPr>
              <a:t> al </a:t>
            </a:r>
            <a:r>
              <a:rPr lang="en-US" sz="2400" i="1" dirty="0" err="1" smtClean="0">
                <a:solidFill>
                  <a:srgbClr val="080808"/>
                </a:solidFill>
              </a:rPr>
              <a:t>sacerdote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hasta</a:t>
            </a:r>
            <a:r>
              <a:rPr lang="en-US" sz="2400" i="1" dirty="0" smtClean="0">
                <a:solidFill>
                  <a:srgbClr val="080808"/>
                </a:solidFill>
              </a:rPr>
              <a:t> el "</a:t>
            </a:r>
            <a:r>
              <a:rPr lang="en-US" sz="2400" i="1" dirty="0" err="1" smtClean="0">
                <a:solidFill>
                  <a:srgbClr val="080808"/>
                </a:solidFill>
              </a:rPr>
              <a:t>año</a:t>
            </a:r>
            <a:r>
              <a:rPr lang="en-US" sz="2400" i="1" dirty="0" smtClean="0">
                <a:solidFill>
                  <a:srgbClr val="080808"/>
                </a:solidFill>
              </a:rPr>
              <a:t> del </a:t>
            </a:r>
            <a:r>
              <a:rPr lang="en-US" sz="2400" i="1" dirty="0" err="1" smtClean="0">
                <a:solidFill>
                  <a:srgbClr val="080808"/>
                </a:solidFill>
              </a:rPr>
              <a:t>jubileo</a:t>
            </a:r>
            <a:r>
              <a:rPr lang="en-US" sz="2400" i="1" dirty="0" smtClean="0">
                <a:solidFill>
                  <a:srgbClr val="080808"/>
                </a:solidFill>
              </a:rPr>
              <a:t>", y el "</a:t>
            </a:r>
            <a:r>
              <a:rPr lang="en-US" sz="2400" i="1" dirty="0" err="1" smtClean="0">
                <a:solidFill>
                  <a:srgbClr val="080808"/>
                </a:solidFill>
              </a:rPr>
              <a:t>jornalero</a:t>
            </a:r>
            <a:r>
              <a:rPr lang="en-US" sz="2400" i="1" dirty="0" smtClean="0">
                <a:solidFill>
                  <a:srgbClr val="080808"/>
                </a:solidFill>
              </a:rPr>
              <a:t>" </a:t>
            </a:r>
            <a:r>
              <a:rPr lang="en-US" sz="2400" i="1" dirty="0" err="1" smtClean="0">
                <a:solidFill>
                  <a:srgbClr val="080808"/>
                </a:solidFill>
              </a:rPr>
              <a:t>significa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esclavo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le </a:t>
            </a:r>
            <a:r>
              <a:rPr lang="en-US" sz="2400" i="1" dirty="0" err="1" smtClean="0">
                <a:solidFill>
                  <a:srgbClr val="080808"/>
                </a:solidFill>
              </a:rPr>
              <a:t>sirve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hasta</a:t>
            </a:r>
            <a:r>
              <a:rPr lang="en-US" sz="2400" i="1" dirty="0" smtClean="0">
                <a:solidFill>
                  <a:srgbClr val="080808"/>
                </a:solidFill>
              </a:rPr>
              <a:t> el '</a:t>
            </a:r>
            <a:r>
              <a:rPr lang="en-US" sz="2400" i="1" dirty="0" err="1" smtClean="0">
                <a:solidFill>
                  <a:srgbClr val="080808"/>
                </a:solidFill>
              </a:rPr>
              <a:t>año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sabático</a:t>
            </a:r>
            <a:r>
              <a:rPr lang="en-US" sz="2400" i="1" dirty="0" smtClean="0">
                <a:solidFill>
                  <a:srgbClr val="080808"/>
                </a:solidFill>
              </a:rPr>
              <a:t>".</a:t>
            </a: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080808"/>
                </a:solidFill>
              </a:rPr>
              <a:t>22:27   </a:t>
            </a:r>
            <a:r>
              <a:rPr lang="en-US" sz="2400" i="1" dirty="0" err="1" smtClean="0">
                <a:solidFill>
                  <a:srgbClr val="080808"/>
                </a:solidFill>
              </a:rPr>
              <a:t>Shor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smtClean="0">
                <a:solidFill>
                  <a:srgbClr val="080808"/>
                </a:solidFill>
              </a:rPr>
              <a:t>o-</a:t>
            </a:r>
            <a:r>
              <a:rPr lang="en-US" sz="2400" i="1" dirty="0" err="1" smtClean="0">
                <a:solidFill>
                  <a:srgbClr val="080808"/>
                </a:solidFill>
              </a:rPr>
              <a:t>jesev</a:t>
            </a:r>
            <a:r>
              <a:rPr lang="en-US" sz="2400" i="1" dirty="0" smtClean="0">
                <a:solidFill>
                  <a:srgbClr val="080808"/>
                </a:solidFill>
              </a:rPr>
              <a:t> o-</a:t>
            </a:r>
            <a:r>
              <a:rPr lang="en-US" sz="2400" i="1" dirty="0" err="1" smtClean="0">
                <a:solidFill>
                  <a:srgbClr val="080808"/>
                </a:solidFill>
              </a:rPr>
              <a:t>ez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ki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yivaled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vehayah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shiv'at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yamim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tajat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imo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umiyom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hashmini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vahal'ah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yeratseh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lekorban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isheh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l'Adonay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i="1" dirty="0" err="1" smtClean="0">
                <a:solidFill>
                  <a:srgbClr val="080808"/>
                </a:solidFill>
              </a:rPr>
              <a:t>Cuando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hubiere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nacido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buey</a:t>
            </a:r>
            <a:r>
              <a:rPr lang="en-US" sz="2400" i="1" dirty="0" smtClean="0">
                <a:solidFill>
                  <a:srgbClr val="080808"/>
                </a:solidFill>
              </a:rPr>
              <a:t>, o </a:t>
            </a:r>
            <a:r>
              <a:rPr lang="en-US" sz="2400" i="1" dirty="0" err="1" smtClean="0">
                <a:solidFill>
                  <a:srgbClr val="080808"/>
                </a:solidFill>
              </a:rPr>
              <a:t>cordero</a:t>
            </a:r>
            <a:r>
              <a:rPr lang="en-US" sz="2400" i="1" dirty="0" smtClean="0">
                <a:solidFill>
                  <a:srgbClr val="080808"/>
                </a:solidFill>
              </a:rPr>
              <a:t>, o </a:t>
            </a:r>
            <a:r>
              <a:rPr lang="en-US" sz="2400" i="1" dirty="0" err="1" smtClean="0">
                <a:solidFill>
                  <a:srgbClr val="080808"/>
                </a:solidFill>
              </a:rPr>
              <a:t>cabra</a:t>
            </a:r>
            <a:r>
              <a:rPr lang="en-US" sz="2400" i="1" dirty="0" smtClean="0">
                <a:solidFill>
                  <a:srgbClr val="080808"/>
                </a:solidFill>
              </a:rPr>
              <a:t>, </a:t>
            </a:r>
            <a:r>
              <a:rPr lang="en-US" sz="2400" i="1" dirty="0" err="1" smtClean="0">
                <a:solidFill>
                  <a:srgbClr val="080808"/>
                </a:solidFill>
              </a:rPr>
              <a:t>estará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siete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días</a:t>
            </a:r>
            <a:r>
              <a:rPr lang="en-US" sz="2400" i="1" dirty="0" smtClean="0">
                <a:solidFill>
                  <a:srgbClr val="080808"/>
                </a:solidFill>
              </a:rPr>
              <a:t> con </a:t>
            </a:r>
            <a:r>
              <a:rPr lang="en-US" sz="2400" i="1" dirty="0" err="1" smtClean="0">
                <a:solidFill>
                  <a:srgbClr val="080808"/>
                </a:solidFill>
              </a:rPr>
              <a:t>su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madre</a:t>
            </a:r>
            <a:r>
              <a:rPr lang="en-US" sz="2400" i="1" dirty="0" smtClean="0">
                <a:solidFill>
                  <a:srgbClr val="080808"/>
                </a:solidFill>
              </a:rPr>
              <a:t>; </a:t>
            </a:r>
            <a:r>
              <a:rPr lang="en-US" sz="2400" i="1" dirty="0" err="1" smtClean="0">
                <a:solidFill>
                  <a:srgbClr val="080808"/>
                </a:solidFill>
              </a:rPr>
              <a:t>mas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desde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día</a:t>
            </a:r>
            <a:r>
              <a:rPr lang="en-US" sz="2400" i="1" dirty="0" smtClean="0">
                <a:solidFill>
                  <a:srgbClr val="080808"/>
                </a:solidFill>
              </a:rPr>
              <a:t> octavo en </a:t>
            </a:r>
            <a:r>
              <a:rPr lang="en-US" sz="2400" i="1" dirty="0" err="1" smtClean="0">
                <a:solidFill>
                  <a:srgbClr val="080808"/>
                </a:solidFill>
              </a:rPr>
              <a:t>adelante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será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aceptado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por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sacrificio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como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ofrenda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fuego</a:t>
            </a:r>
            <a:r>
              <a:rPr lang="en-US" sz="2400" i="1" dirty="0" smtClean="0">
                <a:solidFill>
                  <a:srgbClr val="080808"/>
                </a:solidFill>
              </a:rPr>
              <a:t> al </a:t>
            </a:r>
            <a:r>
              <a:rPr lang="en-US" sz="2400" i="1" dirty="0" err="1" smtClean="0">
                <a:solidFill>
                  <a:srgbClr val="080808"/>
                </a:solidFill>
              </a:rPr>
              <a:t>Eterno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La Torah </a:t>
            </a:r>
            <a:r>
              <a:rPr lang="en-US" sz="2400" i="1" dirty="0" err="1" smtClean="0">
                <a:solidFill>
                  <a:srgbClr val="080808"/>
                </a:solidFill>
              </a:rPr>
              <a:t>ordena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dejar</a:t>
            </a:r>
            <a:r>
              <a:rPr lang="en-US" sz="2400" i="1" dirty="0" smtClean="0">
                <a:solidFill>
                  <a:srgbClr val="080808"/>
                </a:solidFill>
              </a:rPr>
              <a:t> la </a:t>
            </a:r>
            <a:r>
              <a:rPr lang="en-US" sz="2400" i="1" dirty="0" err="1" smtClean="0">
                <a:solidFill>
                  <a:srgbClr val="080808"/>
                </a:solidFill>
              </a:rPr>
              <a:t>cría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durante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siete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días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cerca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su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madre</a:t>
            </a:r>
            <a:r>
              <a:rPr lang="en-US" sz="2400" i="1" dirty="0" smtClean="0">
                <a:solidFill>
                  <a:srgbClr val="080808"/>
                </a:solidFill>
              </a:rPr>
              <a:t>; y </a:t>
            </a:r>
            <a:r>
              <a:rPr lang="en-US" sz="2400" i="1" dirty="0" err="1" smtClean="0">
                <a:solidFill>
                  <a:srgbClr val="080808"/>
                </a:solidFill>
              </a:rPr>
              <a:t>nos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enseña</a:t>
            </a:r>
            <a:r>
              <a:rPr lang="en-US" sz="2400" i="1" dirty="0" smtClean="0">
                <a:solidFill>
                  <a:srgbClr val="080808"/>
                </a:solidFill>
              </a:rPr>
              <a:t> con </a:t>
            </a:r>
            <a:r>
              <a:rPr lang="en-US" sz="2400" i="1" dirty="0" err="1" smtClean="0">
                <a:solidFill>
                  <a:srgbClr val="080808"/>
                </a:solidFill>
              </a:rPr>
              <a:t>esto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debemos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tratar</a:t>
            </a:r>
            <a:r>
              <a:rPr lang="en-US" sz="2400" i="1" dirty="0" smtClean="0">
                <a:solidFill>
                  <a:srgbClr val="080808"/>
                </a:solidFill>
              </a:rPr>
              <a:t> a los </a:t>
            </a:r>
            <a:r>
              <a:rPr lang="en-US" sz="2400" i="1" dirty="0" err="1" smtClean="0">
                <a:solidFill>
                  <a:srgbClr val="080808"/>
                </a:solidFill>
              </a:rPr>
              <a:t>animales</a:t>
            </a:r>
            <a:r>
              <a:rPr lang="en-US" sz="2400" i="1" dirty="0" smtClean="0">
                <a:solidFill>
                  <a:srgbClr val="080808"/>
                </a:solidFill>
              </a:rPr>
              <a:t> de la </a:t>
            </a:r>
            <a:r>
              <a:rPr lang="en-US" sz="2400" i="1" dirty="0" err="1" smtClean="0">
                <a:solidFill>
                  <a:srgbClr val="080808"/>
                </a:solidFill>
              </a:rPr>
              <a:t>misma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manera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lo </a:t>
            </a:r>
            <a:r>
              <a:rPr lang="en-US" sz="2400" i="1" dirty="0" err="1" smtClean="0">
                <a:solidFill>
                  <a:srgbClr val="080808"/>
                </a:solidFill>
              </a:rPr>
              <a:t>hacemos</a:t>
            </a:r>
            <a:r>
              <a:rPr lang="en-US" sz="2400" i="1" dirty="0" smtClean="0">
                <a:solidFill>
                  <a:srgbClr val="080808"/>
                </a:solidFill>
              </a:rPr>
              <a:t> con los </a:t>
            </a:r>
            <a:r>
              <a:rPr lang="en-US" sz="2400" i="1" dirty="0" err="1" smtClean="0">
                <a:solidFill>
                  <a:srgbClr val="080808"/>
                </a:solidFill>
              </a:rPr>
              <a:t>seres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humanos</a:t>
            </a:r>
            <a:r>
              <a:rPr lang="en-US" sz="2400" i="1" dirty="0" smtClean="0">
                <a:solidFill>
                  <a:srgbClr val="080808"/>
                </a:solidFill>
              </a:rPr>
              <a:t>. </a:t>
            </a:r>
            <a:endParaRPr lang="en-US" sz="2400" i="1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El </a:t>
            </a:r>
            <a:r>
              <a:rPr lang="en-US" sz="2400" i="1" dirty="0" err="1" smtClean="0">
                <a:solidFill>
                  <a:srgbClr val="080808"/>
                </a:solidFill>
              </a:rPr>
              <a:t>niño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recién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nacido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queda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siete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días</a:t>
            </a:r>
            <a:r>
              <a:rPr lang="en-US" sz="2400" i="1" dirty="0" smtClean="0">
                <a:solidFill>
                  <a:srgbClr val="080808"/>
                </a:solidFill>
              </a:rPr>
              <a:t> con </a:t>
            </a:r>
            <a:r>
              <a:rPr lang="en-US" sz="2400" i="1" dirty="0" err="1" smtClean="0">
                <a:solidFill>
                  <a:srgbClr val="080808"/>
                </a:solidFill>
              </a:rPr>
              <a:t>su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madre</a:t>
            </a:r>
            <a:r>
              <a:rPr lang="en-US" sz="2400" i="1" dirty="0" smtClean="0">
                <a:solidFill>
                  <a:srgbClr val="080808"/>
                </a:solidFill>
              </a:rPr>
              <a:t> antes de </a:t>
            </a:r>
            <a:r>
              <a:rPr lang="en-US" sz="2400" i="1" dirty="0" err="1" smtClean="0">
                <a:solidFill>
                  <a:srgbClr val="080808"/>
                </a:solidFill>
              </a:rPr>
              <a:t>entrar</a:t>
            </a:r>
            <a:r>
              <a:rPr lang="en-US" sz="2400" i="1" dirty="0" smtClean="0">
                <a:solidFill>
                  <a:srgbClr val="080808"/>
                </a:solidFill>
              </a:rPr>
              <a:t> en la </a:t>
            </a:r>
            <a:r>
              <a:rPr lang="en-US" sz="2400" i="1" dirty="0" err="1" smtClean="0">
                <a:solidFill>
                  <a:srgbClr val="080808"/>
                </a:solidFill>
              </a:rPr>
              <a:t>alianza</a:t>
            </a:r>
            <a:r>
              <a:rPr lang="en-US" sz="2400" i="1" dirty="0" smtClean="0">
                <a:solidFill>
                  <a:srgbClr val="080808"/>
                </a:solidFill>
              </a:rPr>
              <a:t> del </a:t>
            </a:r>
            <a:r>
              <a:rPr lang="en-US" sz="2400" i="1" dirty="0" err="1" smtClean="0">
                <a:solidFill>
                  <a:srgbClr val="080808"/>
                </a:solidFill>
              </a:rPr>
              <a:t>patriarca</a:t>
            </a:r>
            <a:r>
              <a:rPr lang="en-US" sz="2400" i="1" dirty="0" smtClean="0">
                <a:solidFill>
                  <a:srgbClr val="080808"/>
                </a:solidFill>
              </a:rPr>
              <a:t> Abraham (</a:t>
            </a:r>
            <a:r>
              <a:rPr lang="en-US" sz="2400" i="1" dirty="0" err="1" smtClean="0">
                <a:solidFill>
                  <a:srgbClr val="080808"/>
                </a:solidFill>
              </a:rPr>
              <a:t>circuncisión</a:t>
            </a:r>
            <a:r>
              <a:rPr lang="en-US" sz="2400" i="1" dirty="0" smtClean="0">
                <a:solidFill>
                  <a:srgbClr val="080808"/>
                </a:solidFill>
              </a:rPr>
              <a:t>); del </a:t>
            </a:r>
            <a:r>
              <a:rPr lang="en-US" sz="2400" i="1" dirty="0" err="1" smtClean="0">
                <a:solidFill>
                  <a:srgbClr val="080808"/>
                </a:solidFill>
              </a:rPr>
              <a:t>mismo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modo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becerro</a:t>
            </a:r>
            <a:r>
              <a:rPr lang="en-US" sz="2400" i="1" dirty="0" smtClean="0">
                <a:solidFill>
                  <a:srgbClr val="080808"/>
                </a:solidFill>
              </a:rPr>
              <a:t>, el </a:t>
            </a:r>
            <a:r>
              <a:rPr lang="en-US" sz="2400" i="1" dirty="0" err="1" smtClean="0">
                <a:solidFill>
                  <a:srgbClr val="080808"/>
                </a:solidFill>
              </a:rPr>
              <a:t>cordero</a:t>
            </a:r>
            <a:r>
              <a:rPr lang="en-US" sz="2400" i="1" dirty="0" smtClean="0">
                <a:solidFill>
                  <a:srgbClr val="080808"/>
                </a:solidFill>
              </a:rPr>
              <a:t> y el </a:t>
            </a:r>
            <a:r>
              <a:rPr lang="en-US" sz="2400" i="1" dirty="0" err="1" smtClean="0">
                <a:solidFill>
                  <a:srgbClr val="080808"/>
                </a:solidFill>
              </a:rPr>
              <a:t>cabrito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deben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quedar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una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semana</a:t>
            </a:r>
            <a:r>
              <a:rPr lang="en-US" sz="2400" i="1" dirty="0" smtClean="0">
                <a:solidFill>
                  <a:srgbClr val="080808"/>
                </a:solidFill>
              </a:rPr>
              <a:t> con </a:t>
            </a:r>
            <a:r>
              <a:rPr lang="en-US" sz="2400" i="1" dirty="0" err="1" smtClean="0">
                <a:solidFill>
                  <a:srgbClr val="080808"/>
                </a:solidFill>
              </a:rPr>
              <a:t>sus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madres</a:t>
            </a:r>
            <a:r>
              <a:rPr lang="en-US" sz="2400" i="1" dirty="0" smtClean="0">
                <a:solidFill>
                  <a:srgbClr val="080808"/>
                </a:solidFill>
              </a:rPr>
              <a:t> antes de </a:t>
            </a:r>
            <a:r>
              <a:rPr lang="en-US" sz="2400" i="1" dirty="0" err="1" smtClean="0">
                <a:solidFill>
                  <a:srgbClr val="080808"/>
                </a:solidFill>
              </a:rPr>
              <a:t>comparecer</a:t>
            </a:r>
            <a:r>
              <a:rPr lang="en-US" sz="2400" i="1" dirty="0" smtClean="0">
                <a:solidFill>
                  <a:srgbClr val="080808"/>
                </a:solidFill>
              </a:rPr>
              <a:t> al altar. </a:t>
            </a: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Dios </a:t>
            </a:r>
            <a:r>
              <a:rPr lang="en-US" sz="2400" i="1" dirty="0" err="1" smtClean="0">
                <a:solidFill>
                  <a:srgbClr val="080808"/>
                </a:solidFill>
              </a:rPr>
              <a:t>escogió</a:t>
            </a:r>
            <a:r>
              <a:rPr lang="en-US" sz="2400" i="1" dirty="0" smtClean="0">
                <a:solidFill>
                  <a:srgbClr val="080808"/>
                </a:solidFill>
              </a:rPr>
              <a:t> al </a:t>
            </a:r>
            <a:r>
              <a:rPr lang="en-US" sz="2400" i="1" dirty="0" err="1" smtClean="0">
                <a:solidFill>
                  <a:srgbClr val="080808"/>
                </a:solidFill>
              </a:rPr>
              <a:t>buey</a:t>
            </a:r>
            <a:r>
              <a:rPr lang="en-US" sz="2400" i="1" dirty="0" smtClean="0">
                <a:solidFill>
                  <a:srgbClr val="080808"/>
                </a:solidFill>
              </a:rPr>
              <a:t>, al </a:t>
            </a:r>
            <a:r>
              <a:rPr lang="en-US" sz="2400" i="1" dirty="0" err="1" smtClean="0">
                <a:solidFill>
                  <a:srgbClr val="080808"/>
                </a:solidFill>
              </a:rPr>
              <a:t>carnero</a:t>
            </a:r>
            <a:r>
              <a:rPr lang="en-US" sz="2400" i="1" dirty="0" smtClean="0">
                <a:solidFill>
                  <a:srgbClr val="080808"/>
                </a:solidFill>
              </a:rPr>
              <a:t> y a la </a:t>
            </a:r>
            <a:r>
              <a:rPr lang="en-US" sz="2400" i="1" dirty="0" err="1" smtClean="0">
                <a:solidFill>
                  <a:srgbClr val="080808"/>
                </a:solidFill>
              </a:rPr>
              <a:t>cabra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como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ofrenda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para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sacrificio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porque</a:t>
            </a:r>
            <a:r>
              <a:rPr lang="en-US" sz="2400" i="1" dirty="0" smtClean="0">
                <a:solidFill>
                  <a:srgbClr val="080808"/>
                </a:solidFill>
              </a:rPr>
              <a:t> son los </a:t>
            </a:r>
            <a:r>
              <a:rPr lang="en-US" sz="2400" i="1" dirty="0" err="1" smtClean="0">
                <a:solidFill>
                  <a:srgbClr val="080808"/>
                </a:solidFill>
              </a:rPr>
              <a:t>más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perseguidos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por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otros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animales</a:t>
            </a:r>
            <a:r>
              <a:rPr lang="en-US" sz="2400" i="1" dirty="0" smtClean="0">
                <a:solidFill>
                  <a:srgbClr val="080808"/>
                </a:solidFill>
              </a:rPr>
              <a:t>, y El </a:t>
            </a:r>
            <a:r>
              <a:rPr lang="en-US" sz="2400" i="1" dirty="0" err="1" smtClean="0">
                <a:solidFill>
                  <a:srgbClr val="080808"/>
                </a:solidFill>
              </a:rPr>
              <a:t>prefiere</a:t>
            </a:r>
            <a:r>
              <a:rPr lang="en-US" sz="2400" i="1" dirty="0" smtClean="0">
                <a:solidFill>
                  <a:srgbClr val="080808"/>
                </a:solidFill>
              </a:rPr>
              <a:t> a los </a:t>
            </a:r>
            <a:r>
              <a:rPr lang="en-US" sz="2400" i="1" dirty="0" err="1" smtClean="0">
                <a:solidFill>
                  <a:srgbClr val="080808"/>
                </a:solidFill>
              </a:rPr>
              <a:t>oprimidos</a:t>
            </a:r>
            <a:r>
              <a:rPr lang="en-US" sz="2400" i="1" dirty="0" smtClean="0">
                <a:solidFill>
                  <a:srgbClr val="080808"/>
                </a:solidFill>
              </a:rPr>
              <a:t>. </a:t>
            </a:r>
            <a:endParaRPr lang="en-US" sz="2400" i="1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"</a:t>
            </a:r>
            <a:r>
              <a:rPr lang="en-US" sz="2400" i="1" dirty="0" smtClean="0">
                <a:solidFill>
                  <a:srgbClr val="080808"/>
                </a:solidFill>
              </a:rPr>
              <a:t>Si un </a:t>
            </a:r>
            <a:r>
              <a:rPr lang="en-US" sz="2400" i="1" dirty="0" err="1" smtClean="0">
                <a:solidFill>
                  <a:srgbClr val="080808"/>
                </a:solidFill>
              </a:rPr>
              <a:t>malvado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persigue</a:t>
            </a:r>
            <a:r>
              <a:rPr lang="en-US" sz="2400" i="1" dirty="0" smtClean="0">
                <a:solidFill>
                  <a:srgbClr val="080808"/>
                </a:solidFill>
              </a:rPr>
              <a:t> a un </a:t>
            </a:r>
            <a:r>
              <a:rPr lang="en-US" sz="2400" i="1" dirty="0" err="1" smtClean="0">
                <a:solidFill>
                  <a:srgbClr val="080808"/>
                </a:solidFill>
              </a:rPr>
              <a:t>justo</a:t>
            </a:r>
            <a:r>
              <a:rPr lang="en-US" sz="2400" i="1" dirty="0" smtClean="0">
                <a:solidFill>
                  <a:srgbClr val="080808"/>
                </a:solidFill>
              </a:rPr>
              <a:t>, Dios se pone al </a:t>
            </a:r>
            <a:r>
              <a:rPr lang="en-US" sz="2400" i="1" dirty="0" err="1" smtClean="0">
                <a:solidFill>
                  <a:srgbClr val="080808"/>
                </a:solidFill>
              </a:rPr>
              <a:t>lado</a:t>
            </a:r>
            <a:r>
              <a:rPr lang="en-US" sz="2400" i="1" dirty="0" smtClean="0">
                <a:solidFill>
                  <a:srgbClr val="080808"/>
                </a:solidFill>
              </a:rPr>
              <a:t> del </a:t>
            </a:r>
            <a:r>
              <a:rPr lang="en-US" sz="2400" i="1" dirty="0" err="1" smtClean="0">
                <a:solidFill>
                  <a:srgbClr val="080808"/>
                </a:solidFill>
              </a:rPr>
              <a:t>justo</a:t>
            </a:r>
            <a:r>
              <a:rPr lang="en-US" sz="2400" i="1" dirty="0" smtClean="0">
                <a:solidFill>
                  <a:srgbClr val="080808"/>
                </a:solidFill>
              </a:rPr>
              <a:t>; </a:t>
            </a:r>
            <a:r>
              <a:rPr lang="en-US" sz="2400" i="1" dirty="0" err="1" smtClean="0">
                <a:solidFill>
                  <a:srgbClr val="080808"/>
                </a:solidFill>
              </a:rPr>
              <a:t>si</a:t>
            </a:r>
            <a:r>
              <a:rPr lang="en-US" sz="2400" i="1" dirty="0" smtClean="0">
                <a:solidFill>
                  <a:srgbClr val="080808"/>
                </a:solidFill>
              </a:rPr>
              <a:t> un </a:t>
            </a:r>
            <a:r>
              <a:rPr lang="en-US" sz="2400" i="1" dirty="0" err="1" smtClean="0">
                <a:solidFill>
                  <a:srgbClr val="080808"/>
                </a:solidFill>
              </a:rPr>
              <a:t>justo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persigue</a:t>
            </a:r>
            <a:r>
              <a:rPr lang="en-US" sz="2400" i="1" dirty="0" smtClean="0">
                <a:solidFill>
                  <a:srgbClr val="080808"/>
                </a:solidFill>
              </a:rPr>
              <a:t> a </a:t>
            </a:r>
            <a:r>
              <a:rPr lang="en-US" sz="2400" i="1" dirty="0" err="1" smtClean="0">
                <a:solidFill>
                  <a:srgbClr val="080808"/>
                </a:solidFill>
              </a:rPr>
              <a:t>otro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justo</a:t>
            </a:r>
            <a:r>
              <a:rPr lang="en-US" sz="2400" i="1" dirty="0" smtClean="0">
                <a:solidFill>
                  <a:srgbClr val="080808"/>
                </a:solidFill>
              </a:rPr>
              <a:t>, Dios </a:t>
            </a:r>
            <a:r>
              <a:rPr lang="en-US" sz="2400" i="1" dirty="0" err="1" smtClean="0">
                <a:solidFill>
                  <a:srgbClr val="080808"/>
                </a:solidFill>
              </a:rPr>
              <a:t>está</a:t>
            </a:r>
            <a:r>
              <a:rPr lang="en-US" sz="2400" i="1" dirty="0" smtClean="0">
                <a:solidFill>
                  <a:srgbClr val="080808"/>
                </a:solidFill>
              </a:rPr>
              <a:t> con el </a:t>
            </a:r>
            <a:r>
              <a:rPr lang="en-US" sz="2400" i="1" dirty="0" err="1" smtClean="0">
                <a:solidFill>
                  <a:srgbClr val="080808"/>
                </a:solidFill>
              </a:rPr>
              <a:t>perseguido</a:t>
            </a:r>
            <a:r>
              <a:rPr lang="en-US" sz="2400" i="1" dirty="0" smtClean="0">
                <a:solidFill>
                  <a:srgbClr val="080808"/>
                </a:solidFill>
              </a:rPr>
              <a:t>; </a:t>
            </a:r>
            <a:r>
              <a:rPr lang="en-US" sz="2400" i="1" dirty="0" err="1" smtClean="0">
                <a:solidFill>
                  <a:srgbClr val="080808"/>
                </a:solidFill>
              </a:rPr>
              <a:t>si</a:t>
            </a:r>
            <a:r>
              <a:rPr lang="en-US" sz="2400" i="1" dirty="0" smtClean="0">
                <a:solidFill>
                  <a:srgbClr val="080808"/>
                </a:solidFill>
              </a:rPr>
              <a:t> un </a:t>
            </a:r>
            <a:r>
              <a:rPr lang="en-US" sz="2400" i="1" dirty="0" err="1" smtClean="0">
                <a:solidFill>
                  <a:srgbClr val="080808"/>
                </a:solidFill>
              </a:rPr>
              <a:t>malvado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persigue</a:t>
            </a:r>
            <a:r>
              <a:rPr lang="en-US" sz="2400" i="1" dirty="0" smtClean="0">
                <a:solidFill>
                  <a:srgbClr val="080808"/>
                </a:solidFill>
              </a:rPr>
              <a:t> a </a:t>
            </a:r>
            <a:r>
              <a:rPr lang="en-US" sz="2400" i="1" dirty="0" err="1" smtClean="0">
                <a:solidFill>
                  <a:srgbClr val="080808"/>
                </a:solidFill>
              </a:rPr>
              <a:t>otro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malvado</a:t>
            </a:r>
            <a:r>
              <a:rPr lang="en-US" sz="2400" i="1" dirty="0" smtClean="0">
                <a:solidFill>
                  <a:srgbClr val="080808"/>
                </a:solidFill>
              </a:rPr>
              <a:t>, Dios </a:t>
            </a:r>
            <a:r>
              <a:rPr lang="en-US" sz="2400" i="1" dirty="0" err="1" smtClean="0">
                <a:solidFill>
                  <a:srgbClr val="080808"/>
                </a:solidFill>
              </a:rPr>
              <a:t>está</a:t>
            </a:r>
            <a:r>
              <a:rPr lang="en-US" sz="2400" i="1" dirty="0" smtClean="0">
                <a:solidFill>
                  <a:srgbClr val="080808"/>
                </a:solidFill>
              </a:rPr>
              <a:t> con el </a:t>
            </a:r>
            <a:r>
              <a:rPr lang="en-US" sz="2400" i="1" dirty="0" err="1" smtClean="0">
                <a:solidFill>
                  <a:srgbClr val="080808"/>
                </a:solidFill>
              </a:rPr>
              <a:t>perseguido</a:t>
            </a:r>
            <a:r>
              <a:rPr lang="en-US" sz="2400" i="1" dirty="0" smtClean="0">
                <a:solidFill>
                  <a:srgbClr val="080808"/>
                </a:solidFill>
              </a:rPr>
              <a:t>; y </a:t>
            </a:r>
            <a:r>
              <a:rPr lang="en-US" sz="2400" i="1" dirty="0" err="1" smtClean="0">
                <a:solidFill>
                  <a:srgbClr val="080808"/>
                </a:solidFill>
              </a:rPr>
              <a:t>si</a:t>
            </a:r>
            <a:r>
              <a:rPr lang="en-US" sz="2400" i="1" dirty="0" smtClean="0">
                <a:solidFill>
                  <a:srgbClr val="080808"/>
                </a:solidFill>
              </a:rPr>
              <a:t> un </a:t>
            </a:r>
            <a:r>
              <a:rPr lang="en-US" sz="2400" i="1" dirty="0" err="1" smtClean="0">
                <a:solidFill>
                  <a:srgbClr val="080808"/>
                </a:solidFill>
              </a:rPr>
              <a:t>justo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persigue</a:t>
            </a:r>
            <a:r>
              <a:rPr lang="en-US" sz="2400" i="1" dirty="0" smtClean="0">
                <a:solidFill>
                  <a:srgbClr val="080808"/>
                </a:solidFill>
              </a:rPr>
              <a:t> a un </a:t>
            </a:r>
            <a:r>
              <a:rPr lang="en-US" sz="2400" i="1" dirty="0" err="1" smtClean="0">
                <a:solidFill>
                  <a:srgbClr val="080808"/>
                </a:solidFill>
              </a:rPr>
              <a:t>malvado</a:t>
            </a:r>
            <a:r>
              <a:rPr lang="en-US" sz="2400" i="1" dirty="0" smtClean="0">
                <a:solidFill>
                  <a:srgbClr val="080808"/>
                </a:solidFill>
              </a:rPr>
              <a:t>, Dios </a:t>
            </a:r>
            <a:r>
              <a:rPr lang="en-US" sz="2400" i="1" dirty="0" err="1" smtClean="0">
                <a:solidFill>
                  <a:srgbClr val="080808"/>
                </a:solidFill>
              </a:rPr>
              <a:t>toma</a:t>
            </a:r>
            <a:r>
              <a:rPr lang="en-US" sz="2400" i="1" dirty="0" smtClean="0">
                <a:solidFill>
                  <a:srgbClr val="080808"/>
                </a:solidFill>
              </a:rPr>
              <a:t> en </a:t>
            </a:r>
            <a:r>
              <a:rPr lang="en-US" sz="2400" i="1" dirty="0" err="1" smtClean="0">
                <a:solidFill>
                  <a:srgbClr val="080808"/>
                </a:solidFill>
              </a:rPr>
              <a:t>este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caso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también</a:t>
            </a:r>
            <a:r>
              <a:rPr lang="en-US" sz="2400" i="1" dirty="0" smtClean="0">
                <a:solidFill>
                  <a:srgbClr val="080808"/>
                </a:solidFill>
              </a:rPr>
              <a:t>, el </a:t>
            </a:r>
            <a:r>
              <a:rPr lang="en-US" sz="2400" i="1" dirty="0" err="1" smtClean="0">
                <a:solidFill>
                  <a:srgbClr val="080808"/>
                </a:solidFill>
              </a:rPr>
              <a:t>partido</a:t>
            </a:r>
            <a:r>
              <a:rPr lang="en-US" sz="2400" i="1" dirty="0" smtClean="0">
                <a:solidFill>
                  <a:srgbClr val="080808"/>
                </a:solidFill>
              </a:rPr>
              <a:t> del </a:t>
            </a:r>
            <a:r>
              <a:rPr lang="en-US" sz="2400" i="1" dirty="0" err="1" smtClean="0">
                <a:solidFill>
                  <a:srgbClr val="080808"/>
                </a:solidFill>
              </a:rPr>
              <a:t>malvado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por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estar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perseguido</a:t>
            </a:r>
            <a:r>
              <a:rPr lang="en-US" sz="2400" i="1" dirty="0" smtClean="0">
                <a:solidFill>
                  <a:srgbClr val="080808"/>
                </a:solidFill>
              </a:rPr>
              <a:t>" (</a:t>
            </a:r>
            <a:r>
              <a:rPr lang="en-US" sz="2400" i="1" dirty="0" err="1" smtClean="0">
                <a:solidFill>
                  <a:srgbClr val="080808"/>
                </a:solidFill>
              </a:rPr>
              <a:t>Vayikráh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Rabá</a:t>
            </a:r>
            <a:r>
              <a:rPr lang="en-US" sz="2400" i="1" dirty="0" smtClean="0">
                <a:solidFill>
                  <a:srgbClr val="080808"/>
                </a:solidFill>
              </a:rPr>
              <a:t>, 27).</a:t>
            </a: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080808"/>
                </a:solidFill>
              </a:rPr>
              <a:t>23:10   </a:t>
            </a:r>
            <a:r>
              <a:rPr lang="en-US" sz="2400" i="1" dirty="0" err="1" smtClean="0">
                <a:solidFill>
                  <a:srgbClr val="080808"/>
                </a:solidFill>
              </a:rPr>
              <a:t>Daber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smtClean="0">
                <a:solidFill>
                  <a:srgbClr val="080808"/>
                </a:solidFill>
              </a:rPr>
              <a:t>el-</a:t>
            </a:r>
            <a:r>
              <a:rPr lang="en-US" sz="2400" i="1" dirty="0" err="1" smtClean="0">
                <a:solidFill>
                  <a:srgbClr val="080808"/>
                </a:solidFill>
              </a:rPr>
              <a:t>beney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Yisra'el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ve'amarta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alehem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ki-tavo'u</a:t>
            </a:r>
            <a:r>
              <a:rPr lang="en-US" sz="2400" i="1" dirty="0" smtClean="0">
                <a:solidFill>
                  <a:srgbClr val="080808"/>
                </a:solidFill>
              </a:rPr>
              <a:t> el-</a:t>
            </a:r>
            <a:r>
              <a:rPr lang="en-US" sz="2400" i="1" dirty="0" err="1" smtClean="0">
                <a:solidFill>
                  <a:srgbClr val="080808"/>
                </a:solidFill>
              </a:rPr>
              <a:t>ha'arets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asher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ani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noten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lajem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uktsartem</a:t>
            </a:r>
            <a:r>
              <a:rPr lang="en-US" sz="2400" i="1" dirty="0" smtClean="0">
                <a:solidFill>
                  <a:srgbClr val="080808"/>
                </a:solidFill>
              </a:rPr>
              <a:t> et-</a:t>
            </a:r>
            <a:r>
              <a:rPr lang="en-US" sz="2400" i="1" dirty="0" err="1" smtClean="0">
                <a:solidFill>
                  <a:srgbClr val="080808"/>
                </a:solidFill>
              </a:rPr>
              <a:t>ketsirah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vahavetem</a:t>
            </a:r>
            <a:r>
              <a:rPr lang="en-US" sz="2400" i="1" dirty="0" smtClean="0">
                <a:solidFill>
                  <a:srgbClr val="080808"/>
                </a:solidFill>
              </a:rPr>
              <a:t> et-</a:t>
            </a:r>
            <a:r>
              <a:rPr lang="en-US" sz="2400" i="1" dirty="0" err="1" smtClean="0">
                <a:solidFill>
                  <a:srgbClr val="080808"/>
                </a:solidFill>
              </a:rPr>
              <a:t>omer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reshit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ketsirjem</a:t>
            </a:r>
            <a:r>
              <a:rPr lang="en-US" sz="2400" i="1" dirty="0" smtClean="0">
                <a:solidFill>
                  <a:srgbClr val="080808"/>
                </a:solidFill>
              </a:rPr>
              <a:t> el-</a:t>
            </a:r>
            <a:r>
              <a:rPr lang="en-US" sz="2400" i="1" dirty="0" err="1" smtClean="0">
                <a:solidFill>
                  <a:srgbClr val="080808"/>
                </a:solidFill>
              </a:rPr>
              <a:t>hakohen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080808"/>
                </a:solidFill>
              </a:rPr>
              <a:t>23:11   </a:t>
            </a:r>
            <a:r>
              <a:rPr lang="en-US" sz="2400" i="1" dirty="0" err="1" smtClean="0">
                <a:solidFill>
                  <a:srgbClr val="080808"/>
                </a:solidFill>
              </a:rPr>
              <a:t>Vehenif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smtClean="0">
                <a:solidFill>
                  <a:srgbClr val="080808"/>
                </a:solidFill>
              </a:rPr>
              <a:t>et-</a:t>
            </a:r>
            <a:r>
              <a:rPr lang="en-US" sz="2400" i="1" dirty="0" err="1" smtClean="0">
                <a:solidFill>
                  <a:srgbClr val="080808"/>
                </a:solidFill>
              </a:rPr>
              <a:t>ha'omer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lifney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Adonay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lirtsonjem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mimojorat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haShabat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yenifenu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hakohen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i="1" dirty="0" err="1" smtClean="0">
                <a:solidFill>
                  <a:srgbClr val="080808"/>
                </a:solidFill>
              </a:rPr>
              <a:t>Habla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smtClean="0">
                <a:solidFill>
                  <a:srgbClr val="080808"/>
                </a:solidFill>
              </a:rPr>
              <a:t>a los </a:t>
            </a:r>
            <a:r>
              <a:rPr lang="en-US" sz="2400" i="1" dirty="0" err="1" smtClean="0">
                <a:solidFill>
                  <a:srgbClr val="080808"/>
                </a:solidFill>
              </a:rPr>
              <a:t>hijos</a:t>
            </a:r>
            <a:r>
              <a:rPr lang="en-US" sz="2400" i="1" dirty="0" smtClean="0">
                <a:solidFill>
                  <a:srgbClr val="080808"/>
                </a:solidFill>
              </a:rPr>
              <a:t> de Israel y </a:t>
            </a:r>
            <a:r>
              <a:rPr lang="en-US" sz="2400" i="1" dirty="0" err="1" smtClean="0">
                <a:solidFill>
                  <a:srgbClr val="080808"/>
                </a:solidFill>
              </a:rPr>
              <a:t>diles</a:t>
            </a:r>
            <a:r>
              <a:rPr lang="en-US" sz="2400" i="1" dirty="0" smtClean="0">
                <a:solidFill>
                  <a:srgbClr val="080808"/>
                </a:solidFill>
              </a:rPr>
              <a:t>: </a:t>
            </a:r>
            <a:r>
              <a:rPr lang="en-US" sz="2400" i="1" dirty="0" err="1" smtClean="0">
                <a:solidFill>
                  <a:srgbClr val="080808"/>
                </a:solidFill>
              </a:rPr>
              <a:t>Cuando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hubiereis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entrado</a:t>
            </a:r>
            <a:r>
              <a:rPr lang="en-US" sz="2400" i="1" dirty="0" smtClean="0">
                <a:solidFill>
                  <a:srgbClr val="080808"/>
                </a:solidFill>
              </a:rPr>
              <a:t> en la </a:t>
            </a:r>
            <a:r>
              <a:rPr lang="en-US" sz="2400" i="1" dirty="0" err="1" smtClean="0">
                <a:solidFill>
                  <a:srgbClr val="080808"/>
                </a:solidFill>
              </a:rPr>
              <a:t>tierra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os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voy</a:t>
            </a:r>
            <a:r>
              <a:rPr lang="en-US" sz="2400" i="1" dirty="0" smtClean="0">
                <a:solidFill>
                  <a:srgbClr val="080808"/>
                </a:solidFill>
              </a:rPr>
              <a:t> a </a:t>
            </a:r>
            <a:r>
              <a:rPr lang="en-US" sz="2400" i="1" dirty="0" err="1" smtClean="0">
                <a:solidFill>
                  <a:srgbClr val="080808"/>
                </a:solidFill>
              </a:rPr>
              <a:t>dar</a:t>
            </a:r>
            <a:r>
              <a:rPr lang="en-US" sz="2400" i="1" dirty="0" smtClean="0">
                <a:solidFill>
                  <a:srgbClr val="080808"/>
                </a:solidFill>
              </a:rPr>
              <a:t>, y </a:t>
            </a:r>
            <a:r>
              <a:rPr lang="en-US" sz="2400" i="1" dirty="0" err="1" smtClean="0">
                <a:solidFill>
                  <a:srgbClr val="080808"/>
                </a:solidFill>
              </a:rPr>
              <a:t>segareis</a:t>
            </a:r>
            <a:r>
              <a:rPr lang="en-US" sz="2400" i="1" dirty="0" smtClean="0">
                <a:solidFill>
                  <a:srgbClr val="080808"/>
                </a:solidFill>
              </a:rPr>
              <a:t> la </a:t>
            </a:r>
            <a:r>
              <a:rPr lang="en-US" sz="2400" i="1" dirty="0" err="1" smtClean="0">
                <a:solidFill>
                  <a:srgbClr val="080808"/>
                </a:solidFill>
              </a:rPr>
              <a:t>mies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ella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traeréis</a:t>
            </a:r>
            <a:r>
              <a:rPr lang="en-US" sz="2400" i="1" dirty="0" smtClean="0">
                <a:solidFill>
                  <a:srgbClr val="080808"/>
                </a:solidFill>
              </a:rPr>
              <a:t> </a:t>
            </a:r>
            <a:r>
              <a:rPr lang="en-US" sz="2400" i="1" dirty="0" err="1" smtClean="0">
                <a:solidFill>
                  <a:srgbClr val="080808"/>
                </a:solidFill>
              </a:rPr>
              <a:t>una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gavilla</a:t>
            </a:r>
            <a:r>
              <a:rPr lang="en-US" sz="2400" i="1" dirty="0" smtClean="0">
                <a:solidFill>
                  <a:srgbClr val="080808"/>
                </a:solidFill>
              </a:rPr>
              <a:t>, </a:t>
            </a:r>
            <a:r>
              <a:rPr lang="en-US" sz="2400" i="1" dirty="0" err="1" smtClean="0">
                <a:solidFill>
                  <a:srgbClr val="080808"/>
                </a:solidFill>
              </a:rPr>
              <a:t>por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las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primicias</a:t>
            </a:r>
            <a:r>
              <a:rPr lang="en-US" sz="2400" i="1" dirty="0" smtClean="0">
                <a:solidFill>
                  <a:srgbClr val="080808"/>
                </a:solidFill>
              </a:rPr>
              <a:t> de </a:t>
            </a:r>
            <a:r>
              <a:rPr lang="en-US" sz="2400" i="1" dirty="0" err="1" smtClean="0">
                <a:solidFill>
                  <a:srgbClr val="080808"/>
                </a:solidFill>
              </a:rPr>
              <a:t>vuestra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siega</a:t>
            </a:r>
            <a:r>
              <a:rPr lang="en-US" sz="2400" i="1" dirty="0" smtClean="0">
                <a:solidFill>
                  <a:srgbClr val="080808"/>
                </a:solidFill>
              </a:rPr>
              <a:t>, al </a:t>
            </a:r>
            <a:r>
              <a:rPr lang="en-US" sz="2400" i="1" dirty="0" err="1" smtClean="0">
                <a:solidFill>
                  <a:srgbClr val="080808"/>
                </a:solidFill>
              </a:rPr>
              <a:t>sacerdote</a:t>
            </a:r>
            <a:r>
              <a:rPr lang="en-US" sz="2400" i="1" dirty="0" smtClean="0">
                <a:solidFill>
                  <a:srgbClr val="080808"/>
                </a:solidFill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es-ES" sz="2400" i="1" dirty="0" smtClean="0">
                <a:solidFill>
                  <a:srgbClr val="080808"/>
                </a:solidFill>
              </a:rPr>
              <a:t>el cual hará con la gavilla el rito de la </a:t>
            </a:r>
            <a:r>
              <a:rPr lang="es-ES" sz="2400" i="1" dirty="0" err="1" smtClean="0">
                <a:solidFill>
                  <a:srgbClr val="080808"/>
                </a:solidFill>
              </a:rPr>
              <a:t>tenufá</a:t>
            </a:r>
            <a:r>
              <a:rPr lang="es-ES" sz="2400" i="1" dirty="0" smtClean="0">
                <a:solidFill>
                  <a:srgbClr val="080808"/>
                </a:solidFill>
              </a:rPr>
              <a:t> ante el Eterno, para que sea aceptada a favor vuestro; al día siguiente del primer día festivo de la pascua, el sacerdote hará con ella el rito de la </a:t>
            </a:r>
            <a:r>
              <a:rPr lang="es-ES" sz="2400" i="1" dirty="0" err="1" smtClean="0">
                <a:solidFill>
                  <a:srgbClr val="080808"/>
                </a:solidFill>
              </a:rPr>
              <a:t>tenufá</a:t>
            </a:r>
            <a:r>
              <a:rPr lang="es-ES" sz="2400" i="1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CO" sz="2400" i="1" dirty="0" smtClean="0">
                <a:solidFill>
                  <a:srgbClr val="080808"/>
                </a:solidFill>
              </a:rPr>
              <a:t>La gavilla deberá tener el peso de un </a:t>
            </a:r>
            <a:r>
              <a:rPr lang="es-CO" sz="2400" i="1" dirty="0" err="1" smtClean="0">
                <a:solidFill>
                  <a:srgbClr val="080808"/>
                </a:solidFill>
              </a:rPr>
              <a:t>ómer</a:t>
            </a:r>
            <a:r>
              <a:rPr lang="es-CO" sz="2400" i="1" dirty="0" smtClean="0">
                <a:solidFill>
                  <a:srgbClr val="080808"/>
                </a:solidFill>
              </a:rPr>
              <a:t>, o sea la décima parte de una </a:t>
            </a:r>
            <a:r>
              <a:rPr lang="es-CO" sz="2400" i="1" dirty="0" err="1" smtClean="0">
                <a:solidFill>
                  <a:srgbClr val="080808"/>
                </a:solidFill>
              </a:rPr>
              <a:t>efá</a:t>
            </a:r>
            <a:r>
              <a:rPr lang="es-CO" sz="2400" i="1" dirty="0" smtClean="0">
                <a:solidFill>
                  <a:srgbClr val="080808"/>
                </a:solidFill>
              </a:rPr>
              <a:t>.</a:t>
            </a:r>
          </a:p>
          <a:p>
            <a:endParaRPr lang="es-CO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CO" sz="2400" i="1" dirty="0" smtClean="0">
                <a:solidFill>
                  <a:srgbClr val="080808"/>
                </a:solidFill>
              </a:rPr>
              <a:t>Aunque en el versículo se dice "al día siguiente del sábado", la palabra "sábado" se emplea aquí en el sentido de "día festivo". </a:t>
            </a:r>
          </a:p>
          <a:p>
            <a:pPr>
              <a:buFont typeface="Arial" pitchFamily="34" charset="0"/>
              <a:buChar char="•"/>
            </a:pPr>
            <a:endParaRPr lang="es-CO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CO" sz="2400" i="1" dirty="0" smtClean="0">
                <a:solidFill>
                  <a:srgbClr val="080808"/>
                </a:solidFill>
              </a:rPr>
              <a:t>La interpretación de esta frase dio lugar a una controversia entre los fariseos y saduceos, los cuales traducen la palabra </a:t>
            </a:r>
            <a:r>
              <a:rPr lang="es-CO" sz="2400" i="1" dirty="0" err="1" smtClean="0">
                <a:solidFill>
                  <a:srgbClr val="080808"/>
                </a:solidFill>
              </a:rPr>
              <a:t>shabbat</a:t>
            </a:r>
            <a:r>
              <a:rPr lang="es-CO" sz="2400" i="1" dirty="0" smtClean="0">
                <a:solidFill>
                  <a:srgbClr val="080808"/>
                </a:solidFill>
              </a:rPr>
              <a:t> únicamente como "día séptimo de la semana".</a:t>
            </a: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smtClean="0">
                <a:solidFill>
                  <a:srgbClr val="080808"/>
                </a:solidFill>
              </a:rPr>
              <a:t>23:15   </a:t>
            </a:r>
            <a:r>
              <a:rPr lang="en-US" sz="2400" i="1" dirty="0" err="1" smtClean="0">
                <a:solidFill>
                  <a:srgbClr val="080808"/>
                </a:solidFill>
              </a:rPr>
              <a:t>Usfartem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lajem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mimojorat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haShabat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miyom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havi'ajem</a:t>
            </a:r>
            <a:r>
              <a:rPr lang="en-US" sz="2400" i="1" dirty="0" smtClean="0">
                <a:solidFill>
                  <a:srgbClr val="080808"/>
                </a:solidFill>
              </a:rPr>
              <a:t> et-</a:t>
            </a:r>
            <a:r>
              <a:rPr lang="en-US" sz="2400" i="1" dirty="0" err="1" smtClean="0">
                <a:solidFill>
                  <a:srgbClr val="080808"/>
                </a:solidFill>
              </a:rPr>
              <a:t>omer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hatnufah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sheva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Shabatot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tmimot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tihyeynah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endParaRPr lang="en-US" sz="2400" i="1" dirty="0" smtClean="0">
              <a:solidFill>
                <a:srgbClr val="080808"/>
              </a:solidFill>
            </a:endParaRPr>
          </a:p>
          <a:p>
            <a:r>
              <a:rPr lang="en-US" sz="2400" i="1" dirty="0" smtClean="0">
                <a:solidFill>
                  <a:srgbClr val="080808"/>
                </a:solidFill>
              </a:rPr>
              <a:t>Y </a:t>
            </a:r>
            <a:r>
              <a:rPr lang="en-US" sz="2400" i="1" dirty="0" err="1" smtClean="0">
                <a:solidFill>
                  <a:srgbClr val="080808"/>
                </a:solidFill>
              </a:rPr>
              <a:t>contaréis</a:t>
            </a:r>
            <a:r>
              <a:rPr lang="en-US" sz="2400" i="1" dirty="0" smtClean="0">
                <a:solidFill>
                  <a:srgbClr val="080808"/>
                </a:solidFill>
              </a:rPr>
              <a:t> </a:t>
            </a:r>
            <a:r>
              <a:rPr lang="en-US" sz="2400" i="1" dirty="0" err="1" smtClean="0">
                <a:solidFill>
                  <a:srgbClr val="080808"/>
                </a:solidFill>
              </a:rPr>
              <a:t>para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vosotros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desde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día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siguiente</a:t>
            </a:r>
            <a:r>
              <a:rPr lang="en-US" sz="2400" i="1" dirty="0" smtClean="0">
                <a:solidFill>
                  <a:srgbClr val="080808"/>
                </a:solidFill>
              </a:rPr>
              <a:t> al primer </a:t>
            </a:r>
            <a:r>
              <a:rPr lang="en-US" sz="2400" i="1" dirty="0" err="1" smtClean="0">
                <a:solidFill>
                  <a:srgbClr val="080808"/>
                </a:solidFill>
              </a:rPr>
              <a:t>día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festivo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desde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día</a:t>
            </a:r>
            <a:r>
              <a:rPr lang="en-US" sz="2400" i="1" dirty="0" smtClean="0">
                <a:solidFill>
                  <a:srgbClr val="080808"/>
                </a:solidFill>
              </a:rPr>
              <a:t> en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hubiereis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traído</a:t>
            </a:r>
            <a:r>
              <a:rPr lang="en-US" sz="2400" i="1" dirty="0" smtClean="0">
                <a:solidFill>
                  <a:srgbClr val="080808"/>
                </a:solidFill>
              </a:rPr>
              <a:t> la </a:t>
            </a:r>
            <a:r>
              <a:rPr lang="en-US" sz="2400" i="1" dirty="0" err="1" smtClean="0">
                <a:solidFill>
                  <a:srgbClr val="080808"/>
                </a:solidFill>
              </a:rPr>
              <a:t>gavilla</a:t>
            </a:r>
            <a:r>
              <a:rPr lang="en-US" sz="2400" i="1" dirty="0" smtClean="0">
                <a:solidFill>
                  <a:srgbClr val="080808"/>
                </a:solidFill>
              </a:rPr>
              <a:t> de la </a:t>
            </a:r>
            <a:r>
              <a:rPr lang="en-US" sz="2400" i="1" dirty="0" err="1" smtClean="0">
                <a:solidFill>
                  <a:srgbClr val="080808"/>
                </a:solidFill>
              </a:rPr>
              <a:t>tenufá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siete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semanas</a:t>
            </a:r>
            <a:r>
              <a:rPr lang="en-US" sz="2400" i="1" dirty="0" smtClean="0">
                <a:solidFill>
                  <a:srgbClr val="080808"/>
                </a:solidFill>
              </a:rPr>
              <a:t>; (</a:t>
            </a:r>
            <a:r>
              <a:rPr lang="en-US" sz="2400" i="1" dirty="0" err="1" smtClean="0">
                <a:solidFill>
                  <a:srgbClr val="080808"/>
                </a:solidFill>
              </a:rPr>
              <a:t>siete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semanas</a:t>
            </a:r>
            <a:r>
              <a:rPr lang="en-US" sz="2400" i="1" dirty="0" smtClean="0">
                <a:solidFill>
                  <a:srgbClr val="080808"/>
                </a:solidFill>
              </a:rPr>
              <a:t>) </a:t>
            </a:r>
            <a:r>
              <a:rPr lang="en-US" sz="2400" i="1" dirty="0" err="1" smtClean="0">
                <a:solidFill>
                  <a:srgbClr val="080808"/>
                </a:solidFill>
              </a:rPr>
              <a:t>completas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serán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endParaRPr lang="en-US" sz="2400" i="1" dirty="0" smtClean="0">
              <a:solidFill>
                <a:srgbClr val="080808"/>
              </a:solidFill>
            </a:endParaRPr>
          </a:p>
          <a:p>
            <a:r>
              <a:rPr lang="en-US" sz="2400" i="1" dirty="0" smtClean="0">
                <a:solidFill>
                  <a:srgbClr val="080808"/>
                </a:solidFill>
              </a:rPr>
              <a:t>El </a:t>
            </a:r>
            <a:r>
              <a:rPr lang="en-US" sz="2400" i="1" dirty="0" err="1" smtClean="0">
                <a:solidFill>
                  <a:srgbClr val="080808"/>
                </a:solidFill>
              </a:rPr>
              <a:t>Zohar</a:t>
            </a:r>
            <a:r>
              <a:rPr lang="en-US" sz="2400" i="1" dirty="0" smtClean="0">
                <a:solidFill>
                  <a:srgbClr val="080808"/>
                </a:solidFill>
              </a:rPr>
              <a:t> (</a:t>
            </a:r>
            <a:r>
              <a:rPr lang="en-US" sz="2400" i="1" dirty="0" err="1" smtClean="0">
                <a:solidFill>
                  <a:srgbClr val="080808"/>
                </a:solidFill>
              </a:rPr>
              <a:t>Parashat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emor</a:t>
            </a:r>
            <a:r>
              <a:rPr lang="en-US" sz="2400" i="1" dirty="0" smtClean="0">
                <a:solidFill>
                  <a:srgbClr val="080808"/>
                </a:solidFill>
              </a:rPr>
              <a:t>) </a:t>
            </a:r>
            <a:r>
              <a:rPr lang="en-US" sz="2400" i="1" dirty="0" err="1" smtClean="0">
                <a:solidFill>
                  <a:srgbClr val="080808"/>
                </a:solidFill>
              </a:rPr>
              <a:t>escribe</a:t>
            </a:r>
            <a:r>
              <a:rPr lang="en-US" sz="2400" i="1" dirty="0" smtClean="0">
                <a:solidFill>
                  <a:srgbClr val="080808"/>
                </a:solidFill>
              </a:rPr>
              <a:t> lo </a:t>
            </a:r>
            <a:r>
              <a:rPr lang="en-US" sz="2400" i="1" dirty="0" err="1" smtClean="0">
                <a:solidFill>
                  <a:srgbClr val="080808"/>
                </a:solidFill>
              </a:rPr>
              <a:t>siguiente</a:t>
            </a:r>
            <a:r>
              <a:rPr lang="en-US" sz="2400" i="1" dirty="0" smtClean="0">
                <a:solidFill>
                  <a:srgbClr val="080808"/>
                </a:solidFill>
              </a:rPr>
              <a:t> a </a:t>
            </a:r>
            <a:r>
              <a:rPr lang="en-US" sz="2400" i="1" dirty="0" err="1" smtClean="0">
                <a:solidFill>
                  <a:srgbClr val="080808"/>
                </a:solidFill>
              </a:rPr>
              <a:t>propósito</a:t>
            </a:r>
            <a:r>
              <a:rPr lang="en-US" sz="2400" i="1" dirty="0" smtClean="0">
                <a:solidFill>
                  <a:srgbClr val="080808"/>
                </a:solidFill>
              </a:rPr>
              <a:t> de la </a:t>
            </a:r>
            <a:r>
              <a:rPr lang="en-US" sz="2400" i="1" dirty="0" err="1" smtClean="0">
                <a:solidFill>
                  <a:srgbClr val="080808"/>
                </a:solidFill>
              </a:rPr>
              <a:t>cuenta</a:t>
            </a:r>
            <a:r>
              <a:rPr lang="en-US" sz="2400" i="1" dirty="0" smtClean="0">
                <a:solidFill>
                  <a:srgbClr val="080808"/>
                </a:solidFill>
              </a:rPr>
              <a:t> del </a:t>
            </a:r>
            <a:r>
              <a:rPr lang="en-US" sz="2400" i="1" dirty="0" err="1" smtClean="0">
                <a:solidFill>
                  <a:srgbClr val="080808"/>
                </a:solidFill>
              </a:rPr>
              <a:t>ómer</a:t>
            </a:r>
            <a:r>
              <a:rPr lang="en-US" sz="2400" i="1" dirty="0" smtClean="0">
                <a:solidFill>
                  <a:srgbClr val="080808"/>
                </a:solidFill>
              </a:rPr>
              <a:t>: "¿</a:t>
            </a:r>
            <a:r>
              <a:rPr lang="en-US" sz="2400" i="1" dirty="0" err="1" smtClean="0">
                <a:solidFill>
                  <a:srgbClr val="080808"/>
                </a:solidFill>
              </a:rPr>
              <a:t>Por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qué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contar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siete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semanas</a:t>
            </a:r>
            <a:r>
              <a:rPr lang="en-US" sz="2400" i="1" dirty="0" smtClean="0">
                <a:solidFill>
                  <a:srgbClr val="080808"/>
                </a:solidFill>
              </a:rPr>
              <a:t>?, </a:t>
            </a:r>
            <a:r>
              <a:rPr lang="en-US" sz="2400" i="1" dirty="0" err="1" smtClean="0">
                <a:solidFill>
                  <a:srgbClr val="080808"/>
                </a:solidFill>
              </a:rPr>
              <a:t>pregunta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Rabí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Jiyá</a:t>
            </a:r>
            <a:r>
              <a:rPr lang="en-US" sz="2400" i="1" dirty="0" smtClean="0">
                <a:solidFill>
                  <a:srgbClr val="080808"/>
                </a:solidFill>
              </a:rPr>
              <a:t>. Y </a:t>
            </a:r>
            <a:r>
              <a:rPr lang="en-US" sz="2400" i="1" dirty="0" err="1" smtClean="0">
                <a:solidFill>
                  <a:srgbClr val="080808"/>
                </a:solidFill>
              </a:rPr>
              <a:t>él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mismo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responde</a:t>
            </a:r>
            <a:r>
              <a:rPr lang="en-US" sz="2400" i="1" dirty="0" smtClean="0">
                <a:solidFill>
                  <a:srgbClr val="080808"/>
                </a:solidFill>
              </a:rPr>
              <a:t>: </a:t>
            </a:r>
            <a:r>
              <a:rPr lang="en-US" sz="2400" i="1" dirty="0" err="1" smtClean="0">
                <a:solidFill>
                  <a:srgbClr val="080808"/>
                </a:solidFill>
              </a:rPr>
              <a:t>es</a:t>
            </a:r>
            <a:r>
              <a:rPr lang="en-US" sz="2400" i="1" dirty="0" smtClean="0">
                <a:solidFill>
                  <a:srgbClr val="080808"/>
                </a:solidFill>
              </a:rPr>
              <a:t> con </a:t>
            </a:r>
            <a:r>
              <a:rPr lang="en-US" sz="2400" i="1" dirty="0" err="1" smtClean="0">
                <a:solidFill>
                  <a:srgbClr val="080808"/>
                </a:solidFill>
              </a:rPr>
              <a:t>referencia</a:t>
            </a:r>
            <a:r>
              <a:rPr lang="en-US" sz="2400" i="1" dirty="0" smtClean="0">
                <a:solidFill>
                  <a:srgbClr val="080808"/>
                </a:solidFill>
              </a:rPr>
              <a:t> a la </a:t>
            </a:r>
            <a:r>
              <a:rPr lang="en-US" sz="2400" i="1" dirty="0" err="1" smtClean="0">
                <a:solidFill>
                  <a:srgbClr val="080808"/>
                </a:solidFill>
              </a:rPr>
              <a:t>mujer</a:t>
            </a:r>
            <a:r>
              <a:rPr lang="en-US" sz="2400" i="1" dirty="0" smtClean="0">
                <a:solidFill>
                  <a:srgbClr val="080808"/>
                </a:solidFill>
              </a:rPr>
              <a:t>: </a:t>
            </a:r>
            <a:endParaRPr lang="en-US" sz="2400" i="1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CO" sz="2400" i="1" dirty="0" smtClean="0">
                <a:solidFill>
                  <a:srgbClr val="080808"/>
                </a:solidFill>
              </a:rPr>
              <a:t>"Y cuando esté limpia de su impureza, contará para sí siete días y después será pura" (Levíticos 15, 177),</a:t>
            </a:r>
          </a:p>
          <a:p>
            <a:endParaRPr lang="es-CO" sz="2400" i="1" dirty="0" smtClean="0">
              <a:solidFill>
                <a:srgbClr val="080808"/>
              </a:solidFill>
            </a:endParaRPr>
          </a:p>
          <a:p>
            <a:r>
              <a:rPr lang="es-CO" sz="2400" i="1" dirty="0" smtClean="0">
                <a:solidFill>
                  <a:srgbClr val="080808"/>
                </a:solidFill>
              </a:rPr>
              <a:t> Ahora bien, el pueblo de Israel, antes de la revelación en el monte de Sinaí, no estaba aún limpio de las impurezas de la tierra de Egipto; su permanencia en esta tierra idólatra había contaminado su cuerpo y su alma.</a:t>
            </a:r>
          </a:p>
          <a:p>
            <a:endParaRPr lang="es-CO" sz="2400" i="1" dirty="0" smtClean="0">
              <a:solidFill>
                <a:srgbClr val="080808"/>
              </a:solidFill>
            </a:endParaRPr>
          </a:p>
          <a:p>
            <a:r>
              <a:rPr lang="es-CO" sz="2400" i="1" dirty="0" smtClean="0">
                <a:solidFill>
                  <a:srgbClr val="080808"/>
                </a:solidFill>
              </a:rPr>
              <a:t> Para ser juzgado digno de recibir la Ley, tuvo que despojarse en primer lugar de sus impurezas físicas y morales, y contar siete semanas (49 días), que representan el número cuadrado de los siete días de espera de la mujer antes de su purificación completa."</a:t>
            </a:r>
          </a:p>
          <a:p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smtClean="0">
                <a:solidFill>
                  <a:srgbClr val="080808"/>
                </a:solidFill>
              </a:rPr>
              <a:t>23:15   </a:t>
            </a:r>
            <a:r>
              <a:rPr lang="en-US" sz="2400" i="1" dirty="0" err="1" smtClean="0">
                <a:solidFill>
                  <a:srgbClr val="080808"/>
                </a:solidFill>
              </a:rPr>
              <a:t>Usfartem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lajem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mimojorat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haShabat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miyom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havi'ajem</a:t>
            </a:r>
            <a:r>
              <a:rPr lang="en-US" sz="2400" i="1" dirty="0" smtClean="0">
                <a:solidFill>
                  <a:srgbClr val="080808"/>
                </a:solidFill>
              </a:rPr>
              <a:t> et-</a:t>
            </a:r>
            <a:r>
              <a:rPr lang="en-US" sz="2400" i="1" dirty="0" err="1" smtClean="0">
                <a:solidFill>
                  <a:srgbClr val="080808"/>
                </a:solidFill>
              </a:rPr>
              <a:t>omer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hatnufah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sheva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Shabatot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tmimot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tihyeynah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endParaRPr lang="en-US" sz="2400" i="1" dirty="0" smtClean="0">
              <a:solidFill>
                <a:srgbClr val="080808"/>
              </a:solidFill>
            </a:endParaRPr>
          </a:p>
          <a:p>
            <a:r>
              <a:rPr lang="en-US" sz="2400" i="1" dirty="0" smtClean="0">
                <a:solidFill>
                  <a:srgbClr val="080808"/>
                </a:solidFill>
              </a:rPr>
              <a:t>Y </a:t>
            </a:r>
            <a:r>
              <a:rPr lang="en-US" sz="2400" i="1" dirty="0" err="1" smtClean="0">
                <a:solidFill>
                  <a:srgbClr val="080808"/>
                </a:solidFill>
              </a:rPr>
              <a:t>contaréis</a:t>
            </a:r>
            <a:r>
              <a:rPr lang="en-US" sz="2400" i="1" dirty="0" smtClean="0">
                <a:solidFill>
                  <a:srgbClr val="080808"/>
                </a:solidFill>
              </a:rPr>
              <a:t> </a:t>
            </a:r>
            <a:r>
              <a:rPr lang="en-US" sz="2400" i="1" dirty="0" err="1" smtClean="0">
                <a:solidFill>
                  <a:srgbClr val="080808"/>
                </a:solidFill>
              </a:rPr>
              <a:t>para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vosotros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desde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día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siguiente</a:t>
            </a:r>
            <a:r>
              <a:rPr lang="en-US" sz="2400" i="1" dirty="0" smtClean="0">
                <a:solidFill>
                  <a:srgbClr val="080808"/>
                </a:solidFill>
              </a:rPr>
              <a:t> al primer </a:t>
            </a:r>
            <a:r>
              <a:rPr lang="en-US" sz="2400" i="1" dirty="0" err="1" smtClean="0">
                <a:solidFill>
                  <a:srgbClr val="080808"/>
                </a:solidFill>
              </a:rPr>
              <a:t>día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festivo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desde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día</a:t>
            </a:r>
            <a:r>
              <a:rPr lang="en-US" sz="2400" i="1" dirty="0" smtClean="0">
                <a:solidFill>
                  <a:srgbClr val="080808"/>
                </a:solidFill>
              </a:rPr>
              <a:t> en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hubiereis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traído</a:t>
            </a:r>
            <a:r>
              <a:rPr lang="en-US" sz="2400" i="1" dirty="0" smtClean="0">
                <a:solidFill>
                  <a:srgbClr val="080808"/>
                </a:solidFill>
              </a:rPr>
              <a:t> la </a:t>
            </a:r>
            <a:r>
              <a:rPr lang="en-US" sz="2400" i="1" dirty="0" err="1" smtClean="0">
                <a:solidFill>
                  <a:srgbClr val="080808"/>
                </a:solidFill>
              </a:rPr>
              <a:t>gavilla</a:t>
            </a:r>
            <a:r>
              <a:rPr lang="en-US" sz="2400" i="1" dirty="0" smtClean="0">
                <a:solidFill>
                  <a:srgbClr val="080808"/>
                </a:solidFill>
              </a:rPr>
              <a:t> de la </a:t>
            </a:r>
            <a:r>
              <a:rPr lang="en-US" sz="2400" i="1" dirty="0" err="1" smtClean="0">
                <a:solidFill>
                  <a:srgbClr val="080808"/>
                </a:solidFill>
              </a:rPr>
              <a:t>tenufá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siete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semanas</a:t>
            </a:r>
            <a:r>
              <a:rPr lang="en-US" sz="2400" i="1" dirty="0" smtClean="0">
                <a:solidFill>
                  <a:srgbClr val="080808"/>
                </a:solidFill>
              </a:rPr>
              <a:t>; (</a:t>
            </a:r>
            <a:r>
              <a:rPr lang="en-US" sz="2400" i="1" dirty="0" err="1" smtClean="0">
                <a:solidFill>
                  <a:srgbClr val="080808"/>
                </a:solidFill>
              </a:rPr>
              <a:t>siete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semanas</a:t>
            </a:r>
            <a:r>
              <a:rPr lang="en-US" sz="2400" i="1" dirty="0" smtClean="0">
                <a:solidFill>
                  <a:srgbClr val="080808"/>
                </a:solidFill>
              </a:rPr>
              <a:t>) </a:t>
            </a:r>
            <a:r>
              <a:rPr lang="en-US" sz="2400" i="1" dirty="0" err="1" smtClean="0">
                <a:solidFill>
                  <a:srgbClr val="080808"/>
                </a:solidFill>
              </a:rPr>
              <a:t>completas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serán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endParaRPr lang="en-US" sz="2400" i="1" dirty="0" smtClean="0">
              <a:solidFill>
                <a:srgbClr val="080808"/>
              </a:solidFill>
            </a:endParaRPr>
          </a:p>
          <a:p>
            <a:r>
              <a:rPr lang="en-US" sz="2400" dirty="0" smtClean="0">
                <a:solidFill>
                  <a:srgbClr val="080808"/>
                </a:solidFill>
              </a:rPr>
              <a:t>La Torá no </a:t>
            </a:r>
            <a:r>
              <a:rPr lang="en-US" sz="2400" dirty="0" err="1" smtClean="0">
                <a:solidFill>
                  <a:srgbClr val="080808"/>
                </a:solidFill>
              </a:rPr>
              <a:t>especifica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fecha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entrega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porque</a:t>
            </a:r>
            <a:r>
              <a:rPr lang="en-US" sz="2400" dirty="0" smtClean="0">
                <a:solidFill>
                  <a:srgbClr val="080808"/>
                </a:solidFill>
              </a:rPr>
              <a:t> no </a:t>
            </a:r>
            <a:r>
              <a:rPr lang="en-US" sz="2400" dirty="0" err="1" smtClean="0">
                <a:solidFill>
                  <a:srgbClr val="080808"/>
                </a:solidFill>
              </a:rPr>
              <a:t>quiere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sintamos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entrega</a:t>
            </a:r>
            <a:r>
              <a:rPr lang="en-US" sz="2400" dirty="0" smtClean="0">
                <a:solidFill>
                  <a:srgbClr val="080808"/>
                </a:solidFill>
              </a:rPr>
              <a:t> de la Torá </a:t>
            </a:r>
            <a:r>
              <a:rPr lang="en-US" sz="2400" dirty="0" err="1" smtClean="0">
                <a:solidFill>
                  <a:srgbClr val="080808"/>
                </a:solidFill>
              </a:rPr>
              <a:t>fue</a:t>
            </a:r>
            <a:r>
              <a:rPr lang="en-US" sz="2400" dirty="0" smtClean="0">
                <a:solidFill>
                  <a:srgbClr val="080808"/>
                </a:solidFill>
              </a:rPr>
              <a:t> un </a:t>
            </a:r>
            <a:r>
              <a:rPr lang="en-US" sz="2400" dirty="0" err="1" smtClean="0">
                <a:solidFill>
                  <a:srgbClr val="080808"/>
                </a:solidFill>
              </a:rPr>
              <a:t>acontecimiento</a:t>
            </a:r>
            <a:r>
              <a:rPr lang="en-US" sz="2400" dirty="0" smtClean="0">
                <a:solidFill>
                  <a:srgbClr val="080808"/>
                </a:solidFill>
              </a:rPr>
              <a:t> "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única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vez</a:t>
            </a:r>
            <a:r>
              <a:rPr lang="en-US" sz="2400" dirty="0" smtClean="0">
                <a:solidFill>
                  <a:srgbClr val="080808"/>
                </a:solidFill>
              </a:rPr>
              <a:t>". 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dirty="0" smtClean="0">
                <a:solidFill>
                  <a:srgbClr val="080808"/>
                </a:solidFill>
              </a:rPr>
              <a:t>No</a:t>
            </a:r>
            <a:r>
              <a:rPr lang="en-US" sz="2400" dirty="0" smtClean="0">
                <a:solidFill>
                  <a:srgbClr val="080808"/>
                </a:solidFill>
              </a:rPr>
              <a:t>: la Torá </a:t>
            </a:r>
            <a:r>
              <a:rPr lang="en-US" sz="2400" dirty="0" err="1" smtClean="0">
                <a:solidFill>
                  <a:srgbClr val="080808"/>
                </a:solidFill>
              </a:rPr>
              <a:t>quiere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sintamos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dada </a:t>
            </a:r>
            <a:r>
              <a:rPr lang="en-US" sz="2400" dirty="0" err="1" smtClean="0">
                <a:solidFill>
                  <a:srgbClr val="080808"/>
                </a:solidFill>
              </a:rPr>
              <a:t>cada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día</a:t>
            </a:r>
            <a:r>
              <a:rPr lang="en-US" sz="2400" dirty="0" smtClean="0">
                <a:solidFill>
                  <a:srgbClr val="080808"/>
                </a:solidFill>
              </a:rPr>
              <a:t>, y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recibimos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cada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día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si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estuviéramos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oyendo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primera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vez</a:t>
            </a:r>
            <a:r>
              <a:rPr lang="en-US" sz="2400" dirty="0" smtClean="0">
                <a:solidFill>
                  <a:srgbClr val="080808"/>
                </a:solidFill>
              </a:rPr>
              <a:t> en el </a:t>
            </a:r>
            <a:r>
              <a:rPr lang="en-US" sz="2400" dirty="0" err="1" smtClean="0">
                <a:solidFill>
                  <a:srgbClr val="080808"/>
                </a:solidFill>
              </a:rPr>
              <a:t>Sinaí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endParaRPr lang="en-US" sz="2400" dirty="0" smtClean="0">
              <a:solidFill>
                <a:srgbClr val="080808"/>
              </a:solidFill>
            </a:endParaRPr>
          </a:p>
          <a:p>
            <a:r>
              <a:rPr lang="en-US" sz="2400" dirty="0" smtClean="0">
                <a:solidFill>
                  <a:srgbClr val="080808"/>
                </a:solidFill>
              </a:rPr>
              <a:t>La </a:t>
            </a:r>
            <a:r>
              <a:rPr lang="en-US" sz="2400" dirty="0" smtClean="0">
                <a:solidFill>
                  <a:srgbClr val="080808"/>
                </a:solidFill>
              </a:rPr>
              <a:t>Torá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nuestro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aliento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vida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r>
              <a:rPr lang="en-US" sz="2400" dirty="0" err="1" smtClean="0">
                <a:solidFill>
                  <a:srgbClr val="080808"/>
                </a:solidFill>
              </a:rPr>
              <a:t>Aunque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persona respire </a:t>
            </a:r>
            <a:r>
              <a:rPr lang="en-US" sz="2400" dirty="0" err="1" smtClean="0">
                <a:solidFill>
                  <a:srgbClr val="080808"/>
                </a:solidFill>
              </a:rPr>
              <a:t>millones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veces</a:t>
            </a:r>
            <a:r>
              <a:rPr lang="en-US" sz="2400" dirty="0" smtClean="0">
                <a:solidFill>
                  <a:srgbClr val="080808"/>
                </a:solidFill>
              </a:rPr>
              <a:t> en el </a:t>
            </a:r>
            <a:r>
              <a:rPr lang="en-US" sz="2400" dirty="0" err="1" smtClean="0">
                <a:solidFill>
                  <a:srgbClr val="080808"/>
                </a:solidFill>
              </a:rPr>
              <a:t>curso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vida</a:t>
            </a:r>
            <a:r>
              <a:rPr lang="en-US" sz="2400" dirty="0" smtClean="0">
                <a:solidFill>
                  <a:srgbClr val="080808"/>
                </a:solidFill>
              </a:rPr>
              <a:t>, no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algo</a:t>
            </a:r>
            <a:r>
              <a:rPr lang="en-US" sz="2400" dirty="0" smtClean="0">
                <a:solidFill>
                  <a:srgbClr val="080808"/>
                </a:solidFill>
              </a:rPr>
              <a:t> de lo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pueda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aburrir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endParaRPr lang="en-US" sz="2400" dirty="0" smtClean="0">
              <a:solidFill>
                <a:srgbClr val="080808"/>
              </a:solidFill>
            </a:endParaRPr>
          </a:p>
          <a:p>
            <a:r>
              <a:rPr lang="en-US" sz="2400" dirty="0" smtClean="0">
                <a:solidFill>
                  <a:srgbClr val="080808"/>
                </a:solidFill>
              </a:rPr>
              <a:t>El </a:t>
            </a:r>
            <a:r>
              <a:rPr lang="en-US" sz="2400" dirty="0" err="1" smtClean="0">
                <a:solidFill>
                  <a:srgbClr val="080808"/>
                </a:solidFill>
              </a:rPr>
              <a:t>aburrimiento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sólo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tiene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lugar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cuando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acto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cuestión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optativo</a:t>
            </a:r>
            <a:r>
              <a:rPr lang="en-US" sz="2400" dirty="0" smtClean="0">
                <a:solidFill>
                  <a:srgbClr val="080808"/>
                </a:solidFill>
              </a:rPr>
              <a:t>. El </a:t>
            </a:r>
            <a:r>
              <a:rPr lang="en-US" sz="2400" dirty="0" err="1" smtClean="0">
                <a:solidFill>
                  <a:srgbClr val="080808"/>
                </a:solidFill>
              </a:rPr>
              <a:t>respirar</a:t>
            </a:r>
            <a:r>
              <a:rPr lang="en-US" sz="2400" dirty="0" smtClean="0">
                <a:solidFill>
                  <a:srgbClr val="080808"/>
                </a:solidFill>
              </a:rPr>
              <a:t> no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algo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optativo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sino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obligatorio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</a:p>
          <a:p>
            <a:endParaRPr lang="en-US" sz="2400" dirty="0" smtClean="0">
              <a:solidFill>
                <a:srgbClr val="080808"/>
              </a:solidFill>
            </a:endParaRPr>
          </a:p>
          <a:p>
            <a:r>
              <a:rPr lang="en-US" sz="2400" dirty="0" err="1" smtClean="0">
                <a:solidFill>
                  <a:srgbClr val="080808"/>
                </a:solidFill>
              </a:rPr>
              <a:t>Así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debemos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pensar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respecto</a:t>
            </a:r>
            <a:r>
              <a:rPr lang="en-US" sz="2400" dirty="0" smtClean="0">
                <a:solidFill>
                  <a:srgbClr val="080808"/>
                </a:solidFill>
              </a:rPr>
              <a:t> de la Torá , </a:t>
            </a:r>
            <a:r>
              <a:rPr lang="en-US" sz="2400" dirty="0" err="1" smtClean="0">
                <a:solidFill>
                  <a:srgbClr val="080808"/>
                </a:solidFill>
              </a:rPr>
              <a:t>pues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ella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nuestra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vida</a:t>
            </a:r>
            <a:r>
              <a:rPr lang="en-US" sz="2400" dirty="0" smtClean="0">
                <a:solidFill>
                  <a:srgbClr val="080808"/>
                </a:solidFill>
              </a:rPr>
              <a:t> y la </a:t>
            </a:r>
            <a:r>
              <a:rPr lang="en-US" sz="2400" dirty="0" err="1" smtClean="0">
                <a:solidFill>
                  <a:srgbClr val="080808"/>
                </a:solidFill>
              </a:rPr>
              <a:t>longitud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nuestros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días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CO" sz="2400" b="1" i="1" dirty="0" smtClean="0">
                <a:solidFill>
                  <a:srgbClr val="080808"/>
                </a:solidFill>
              </a:rPr>
              <a:t>23:22   </a:t>
            </a:r>
            <a:r>
              <a:rPr lang="es-CO" sz="2400" i="1" dirty="0" err="1" smtClean="0">
                <a:solidFill>
                  <a:srgbClr val="080808"/>
                </a:solidFill>
              </a:rPr>
              <a:t>Uvekutsrejem</a:t>
            </a:r>
            <a:r>
              <a:rPr lang="es-CO" sz="2400" i="1" dirty="0" smtClean="0">
                <a:solidFill>
                  <a:srgbClr val="080808"/>
                </a:solidFill>
              </a:rPr>
              <a:t> et-</a:t>
            </a:r>
            <a:r>
              <a:rPr lang="es-CO" sz="2400" i="1" dirty="0" err="1" smtClean="0">
                <a:solidFill>
                  <a:srgbClr val="080808"/>
                </a:solidFill>
              </a:rPr>
              <a:t>ketsir</a:t>
            </a:r>
            <a:r>
              <a:rPr lang="es-CO" sz="2400" i="1" dirty="0" smtClean="0">
                <a:solidFill>
                  <a:srgbClr val="080808"/>
                </a:solidFill>
              </a:rPr>
              <a:t> </a:t>
            </a:r>
            <a:r>
              <a:rPr lang="es-CO" sz="2400" i="1" dirty="0" err="1" smtClean="0">
                <a:solidFill>
                  <a:srgbClr val="080808"/>
                </a:solidFill>
              </a:rPr>
              <a:t>artsejem</a:t>
            </a:r>
            <a:r>
              <a:rPr lang="es-CO" sz="2400" i="1" dirty="0" smtClean="0">
                <a:solidFill>
                  <a:srgbClr val="080808"/>
                </a:solidFill>
              </a:rPr>
              <a:t> lo-</a:t>
            </a:r>
            <a:r>
              <a:rPr lang="es-CO" sz="2400" i="1" dirty="0" err="1" smtClean="0">
                <a:solidFill>
                  <a:srgbClr val="080808"/>
                </a:solidFill>
              </a:rPr>
              <a:t>tejaleh</a:t>
            </a:r>
            <a:r>
              <a:rPr lang="es-CO" sz="2400" i="1" dirty="0" smtClean="0">
                <a:solidFill>
                  <a:srgbClr val="080808"/>
                </a:solidFill>
              </a:rPr>
              <a:t> </a:t>
            </a:r>
            <a:r>
              <a:rPr lang="es-CO" sz="2400" i="1" dirty="0" err="1" smtClean="0">
                <a:solidFill>
                  <a:srgbClr val="080808"/>
                </a:solidFill>
              </a:rPr>
              <a:t>pe'at</a:t>
            </a:r>
            <a:r>
              <a:rPr lang="es-CO" sz="2400" i="1" dirty="0" smtClean="0">
                <a:solidFill>
                  <a:srgbClr val="080808"/>
                </a:solidFill>
              </a:rPr>
              <a:t> </a:t>
            </a:r>
            <a:r>
              <a:rPr lang="es-CO" sz="2400" i="1" dirty="0" err="1" smtClean="0">
                <a:solidFill>
                  <a:srgbClr val="080808"/>
                </a:solidFill>
              </a:rPr>
              <a:t>sadja</a:t>
            </a:r>
            <a:r>
              <a:rPr lang="es-CO" sz="2400" i="1" dirty="0" smtClean="0">
                <a:solidFill>
                  <a:srgbClr val="080808"/>
                </a:solidFill>
              </a:rPr>
              <a:t> </a:t>
            </a:r>
            <a:r>
              <a:rPr lang="es-CO" sz="2400" i="1" dirty="0" err="1" smtClean="0">
                <a:solidFill>
                  <a:srgbClr val="080808"/>
                </a:solidFill>
              </a:rPr>
              <a:t>bekutsreja</a:t>
            </a:r>
            <a:r>
              <a:rPr lang="es-CO" sz="2400" i="1" dirty="0" smtClean="0">
                <a:solidFill>
                  <a:srgbClr val="080808"/>
                </a:solidFill>
              </a:rPr>
              <a:t> </a:t>
            </a:r>
            <a:r>
              <a:rPr lang="es-CO" sz="2400" i="1" dirty="0" err="1" smtClean="0">
                <a:solidFill>
                  <a:srgbClr val="080808"/>
                </a:solidFill>
              </a:rPr>
              <a:t>veleket</a:t>
            </a:r>
            <a:r>
              <a:rPr lang="es-CO" sz="2400" i="1" dirty="0" smtClean="0">
                <a:solidFill>
                  <a:srgbClr val="080808"/>
                </a:solidFill>
              </a:rPr>
              <a:t> </a:t>
            </a:r>
            <a:r>
              <a:rPr lang="es-CO" sz="2400" i="1" dirty="0" err="1" smtClean="0">
                <a:solidFill>
                  <a:srgbClr val="080808"/>
                </a:solidFill>
              </a:rPr>
              <a:t>ketsirja</a:t>
            </a:r>
            <a:r>
              <a:rPr lang="es-CO" sz="2400" i="1" dirty="0" smtClean="0">
                <a:solidFill>
                  <a:srgbClr val="080808"/>
                </a:solidFill>
              </a:rPr>
              <a:t> lo </a:t>
            </a:r>
            <a:r>
              <a:rPr lang="es-CO" sz="2400" i="1" dirty="0" err="1" smtClean="0">
                <a:solidFill>
                  <a:srgbClr val="080808"/>
                </a:solidFill>
              </a:rPr>
              <a:t>telaket</a:t>
            </a:r>
            <a:r>
              <a:rPr lang="es-CO" sz="2400" i="1" dirty="0" smtClean="0">
                <a:solidFill>
                  <a:srgbClr val="080808"/>
                </a:solidFill>
              </a:rPr>
              <a:t> </a:t>
            </a:r>
            <a:r>
              <a:rPr lang="es-CO" sz="2400" i="1" dirty="0" err="1" smtClean="0">
                <a:solidFill>
                  <a:srgbClr val="080808"/>
                </a:solidFill>
              </a:rPr>
              <a:t>le'ani</a:t>
            </a:r>
            <a:r>
              <a:rPr lang="es-CO" sz="2400" i="1" dirty="0" smtClean="0">
                <a:solidFill>
                  <a:srgbClr val="080808"/>
                </a:solidFill>
              </a:rPr>
              <a:t> </a:t>
            </a:r>
            <a:r>
              <a:rPr lang="es-CO" sz="2400" i="1" dirty="0" err="1" smtClean="0">
                <a:solidFill>
                  <a:srgbClr val="080808"/>
                </a:solidFill>
              </a:rPr>
              <a:t>velager</a:t>
            </a:r>
            <a:r>
              <a:rPr lang="es-CO" sz="2400" i="1" dirty="0" smtClean="0">
                <a:solidFill>
                  <a:srgbClr val="080808"/>
                </a:solidFill>
              </a:rPr>
              <a:t> </a:t>
            </a:r>
            <a:r>
              <a:rPr lang="es-CO" sz="2400" i="1" dirty="0" err="1" smtClean="0">
                <a:solidFill>
                  <a:srgbClr val="080808"/>
                </a:solidFill>
              </a:rPr>
              <a:t>ta'azov</a:t>
            </a:r>
            <a:r>
              <a:rPr lang="es-CO" sz="2400" i="1" dirty="0" smtClean="0">
                <a:solidFill>
                  <a:srgbClr val="080808"/>
                </a:solidFill>
              </a:rPr>
              <a:t> </a:t>
            </a:r>
            <a:r>
              <a:rPr lang="es-CO" sz="2400" i="1" dirty="0" err="1" smtClean="0">
                <a:solidFill>
                  <a:srgbClr val="080808"/>
                </a:solidFill>
              </a:rPr>
              <a:t>otam</a:t>
            </a:r>
            <a:r>
              <a:rPr lang="es-CO" sz="2400" i="1" dirty="0" smtClean="0">
                <a:solidFill>
                  <a:srgbClr val="080808"/>
                </a:solidFill>
              </a:rPr>
              <a:t> </a:t>
            </a:r>
            <a:r>
              <a:rPr lang="es-CO" sz="2400" i="1" dirty="0" err="1" smtClean="0">
                <a:solidFill>
                  <a:srgbClr val="080808"/>
                </a:solidFill>
              </a:rPr>
              <a:t>ani</a:t>
            </a:r>
            <a:r>
              <a:rPr lang="es-CO" sz="2400" i="1" dirty="0" smtClean="0">
                <a:solidFill>
                  <a:srgbClr val="080808"/>
                </a:solidFill>
              </a:rPr>
              <a:t> Adonay </a:t>
            </a:r>
            <a:r>
              <a:rPr lang="es-CO" sz="2400" i="1" dirty="0" err="1" smtClean="0">
                <a:solidFill>
                  <a:srgbClr val="080808"/>
                </a:solidFill>
              </a:rPr>
              <a:t>Eloheyjem</a:t>
            </a:r>
            <a:r>
              <a:rPr lang="es-CO" sz="2400" i="1" dirty="0" smtClean="0">
                <a:solidFill>
                  <a:srgbClr val="080808"/>
                </a:solidFill>
              </a:rPr>
              <a:t>.</a:t>
            </a:r>
          </a:p>
          <a:p>
            <a:endParaRPr lang="es-CO" sz="2400" i="1" dirty="0" smtClean="0">
              <a:solidFill>
                <a:srgbClr val="080808"/>
              </a:solidFill>
            </a:endParaRPr>
          </a:p>
          <a:p>
            <a:r>
              <a:rPr lang="es-CO" sz="2400" i="1" dirty="0" smtClean="0">
                <a:solidFill>
                  <a:srgbClr val="080808"/>
                </a:solidFill>
              </a:rPr>
              <a:t>Y cuando segares la mies de tu tierra, no acabarás de segar el rincón de tu campo, ni espigarás tu tierra segada; para el pobre y para el peregrino lo dejarás; Yo soy el Eterno, vuestro Dios.</a:t>
            </a:r>
          </a:p>
          <a:p>
            <a:endParaRPr lang="es-CO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CO" sz="2400" i="1" dirty="0" smtClean="0">
                <a:solidFill>
                  <a:srgbClr val="080808"/>
                </a:solidFill>
              </a:rPr>
              <a:t>Este rincón llamado en hebreo </a:t>
            </a:r>
            <a:r>
              <a:rPr lang="es-CO" sz="2400" i="1" dirty="0" err="1" smtClean="0">
                <a:solidFill>
                  <a:srgbClr val="080808"/>
                </a:solidFill>
              </a:rPr>
              <a:t>peá</a:t>
            </a:r>
            <a:r>
              <a:rPr lang="es-CO" sz="2400" i="1" dirty="0" smtClean="0">
                <a:solidFill>
                  <a:srgbClr val="080808"/>
                </a:solidFill>
              </a:rPr>
              <a:t>, era una parte de la siega y de la vendimia que el propietario debía dejar en beneficio del pobre, la viuda, huérfano y el peregrino. Según la tradición, la cantidad mínima era de 1 por 60.</a:t>
            </a: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080808"/>
                </a:solidFill>
              </a:rPr>
              <a:t>23:27   </a:t>
            </a:r>
            <a:r>
              <a:rPr lang="en-US" sz="2400" i="1" dirty="0" err="1" smtClean="0">
                <a:solidFill>
                  <a:srgbClr val="080808"/>
                </a:solidFill>
              </a:rPr>
              <a:t>Aj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be'asor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lajodesh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hashevi'i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hazeh</a:t>
            </a:r>
            <a:r>
              <a:rPr lang="en-US" sz="2400" i="1" dirty="0" smtClean="0">
                <a:solidFill>
                  <a:srgbClr val="080808"/>
                </a:solidFill>
              </a:rPr>
              <a:t> Yom </a:t>
            </a:r>
            <a:r>
              <a:rPr lang="en-US" sz="2400" i="1" dirty="0" err="1" smtClean="0">
                <a:solidFill>
                  <a:srgbClr val="080808"/>
                </a:solidFill>
              </a:rPr>
              <a:t>haKipurim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mikra-kodesh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yihyeh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lajem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ve'initem</a:t>
            </a:r>
            <a:r>
              <a:rPr lang="en-US" sz="2400" i="1" dirty="0" smtClean="0">
                <a:solidFill>
                  <a:srgbClr val="080808"/>
                </a:solidFill>
              </a:rPr>
              <a:t> et-</a:t>
            </a:r>
            <a:r>
              <a:rPr lang="en-US" sz="2400" i="1" dirty="0" err="1" smtClean="0">
                <a:solidFill>
                  <a:srgbClr val="080808"/>
                </a:solidFill>
              </a:rPr>
              <a:t>nafshoteyjem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vehikravtem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isheh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l'Adonay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sz="2400" i="1" dirty="0" err="1" smtClean="0">
                <a:solidFill>
                  <a:srgbClr val="080808"/>
                </a:solidFill>
              </a:rPr>
              <a:t>Mas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smtClean="0">
                <a:solidFill>
                  <a:srgbClr val="080808"/>
                </a:solidFill>
              </a:rPr>
              <a:t>el </a:t>
            </a:r>
            <a:r>
              <a:rPr lang="en-US" sz="2400" i="1" dirty="0" err="1" smtClean="0">
                <a:solidFill>
                  <a:srgbClr val="080808"/>
                </a:solidFill>
              </a:rPr>
              <a:t>día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décimo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este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séptimo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mes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será</a:t>
            </a:r>
            <a:r>
              <a:rPr lang="en-US" sz="2400" i="1" dirty="0" smtClean="0">
                <a:solidFill>
                  <a:srgbClr val="080808"/>
                </a:solidFill>
              </a:rPr>
              <a:t> el </a:t>
            </a:r>
            <a:r>
              <a:rPr lang="en-US" sz="2400" i="1" dirty="0" err="1" smtClean="0">
                <a:solidFill>
                  <a:srgbClr val="080808"/>
                </a:solidFill>
              </a:rPr>
              <a:t>día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las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expiaciones</a:t>
            </a:r>
            <a:r>
              <a:rPr lang="en-US" sz="2400" i="1" dirty="0" smtClean="0">
                <a:solidFill>
                  <a:srgbClr val="080808"/>
                </a:solidFill>
              </a:rPr>
              <a:t>; </a:t>
            </a:r>
            <a:r>
              <a:rPr lang="en-US" sz="2400" i="1" dirty="0" err="1" smtClean="0">
                <a:solidFill>
                  <a:srgbClr val="080808"/>
                </a:solidFill>
              </a:rPr>
              <a:t>convocación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santa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será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para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vosotros</a:t>
            </a:r>
            <a:r>
              <a:rPr lang="en-US" sz="2400" i="1" dirty="0" smtClean="0">
                <a:solidFill>
                  <a:srgbClr val="080808"/>
                </a:solidFill>
              </a:rPr>
              <a:t>, y </a:t>
            </a:r>
            <a:r>
              <a:rPr lang="en-US" sz="2400" i="1" dirty="0" err="1" smtClean="0">
                <a:solidFill>
                  <a:srgbClr val="080808"/>
                </a:solidFill>
              </a:rPr>
              <a:t>afligiréis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vuestras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almas</a:t>
            </a:r>
            <a:r>
              <a:rPr lang="en-US" sz="2400" i="1" dirty="0" smtClean="0">
                <a:solidFill>
                  <a:srgbClr val="080808"/>
                </a:solidFill>
              </a:rPr>
              <a:t> y </a:t>
            </a:r>
            <a:r>
              <a:rPr lang="en-US" sz="2400" i="1" dirty="0" err="1" smtClean="0">
                <a:solidFill>
                  <a:srgbClr val="080808"/>
                </a:solidFill>
              </a:rPr>
              <a:t>presentaréis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ofrenda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fuego</a:t>
            </a:r>
            <a:r>
              <a:rPr lang="en-US" sz="2400" i="1" dirty="0" smtClean="0">
                <a:solidFill>
                  <a:srgbClr val="080808"/>
                </a:solidFill>
              </a:rPr>
              <a:t> al </a:t>
            </a:r>
            <a:r>
              <a:rPr lang="en-US" sz="2400" i="1" dirty="0" err="1" smtClean="0">
                <a:solidFill>
                  <a:srgbClr val="080808"/>
                </a:solidFill>
              </a:rPr>
              <a:t>Eterno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080808"/>
                </a:solidFill>
              </a:rPr>
              <a:t>23:28   </a:t>
            </a:r>
            <a:r>
              <a:rPr lang="en-US" sz="2400" i="1" dirty="0" err="1" smtClean="0">
                <a:solidFill>
                  <a:srgbClr val="080808"/>
                </a:solidFill>
              </a:rPr>
              <a:t>Vejol-melajah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smtClean="0">
                <a:solidFill>
                  <a:srgbClr val="080808"/>
                </a:solidFill>
              </a:rPr>
              <a:t>lo-</a:t>
            </a:r>
            <a:r>
              <a:rPr lang="en-US" sz="2400" i="1" dirty="0" err="1" smtClean="0">
                <a:solidFill>
                  <a:srgbClr val="080808"/>
                </a:solidFill>
              </a:rPr>
              <a:t>ta'asu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be'etsem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hayom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hazeh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ki</a:t>
            </a:r>
            <a:r>
              <a:rPr lang="en-US" sz="2400" i="1" dirty="0" smtClean="0">
                <a:solidFill>
                  <a:srgbClr val="080808"/>
                </a:solidFill>
              </a:rPr>
              <a:t> Yom </a:t>
            </a:r>
            <a:r>
              <a:rPr lang="en-US" sz="2400" i="1" dirty="0" err="1" smtClean="0">
                <a:solidFill>
                  <a:srgbClr val="080808"/>
                </a:solidFill>
              </a:rPr>
              <a:t>Kipurim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lejaper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aleyjem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lifney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Adonay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Eloheyjem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Y </a:t>
            </a:r>
            <a:r>
              <a:rPr lang="en-US" sz="2400" i="1" dirty="0" smtClean="0">
                <a:solidFill>
                  <a:srgbClr val="080808"/>
                </a:solidFill>
              </a:rPr>
              <a:t>no </a:t>
            </a:r>
            <a:r>
              <a:rPr lang="en-US" sz="2400" i="1" dirty="0" err="1" smtClean="0">
                <a:solidFill>
                  <a:srgbClr val="080808"/>
                </a:solidFill>
              </a:rPr>
              <a:t>haréis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ninguna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clase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trabajo</a:t>
            </a:r>
            <a:r>
              <a:rPr lang="en-US" sz="2400" i="1" dirty="0" smtClean="0">
                <a:solidFill>
                  <a:srgbClr val="080808"/>
                </a:solidFill>
              </a:rPr>
              <a:t> en </a:t>
            </a:r>
            <a:r>
              <a:rPr lang="en-US" sz="2400" i="1" dirty="0" err="1" smtClean="0">
                <a:solidFill>
                  <a:srgbClr val="080808"/>
                </a:solidFill>
              </a:rPr>
              <a:t>este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mismo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día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porque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día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expiaciones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para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hacer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expiaciones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por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vosotros</a:t>
            </a:r>
            <a:r>
              <a:rPr lang="en-US" sz="2400" i="1" dirty="0" smtClean="0">
                <a:solidFill>
                  <a:srgbClr val="080808"/>
                </a:solidFill>
              </a:rPr>
              <a:t> ante el </a:t>
            </a:r>
            <a:r>
              <a:rPr lang="en-US" sz="2400" i="1" dirty="0" err="1" smtClean="0">
                <a:solidFill>
                  <a:srgbClr val="080808"/>
                </a:solidFill>
              </a:rPr>
              <a:t>Eterno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vuestro</a:t>
            </a:r>
            <a:r>
              <a:rPr lang="en-US" sz="2400" i="1" dirty="0" smtClean="0">
                <a:solidFill>
                  <a:srgbClr val="080808"/>
                </a:solidFill>
              </a:rPr>
              <a:t> Dios.</a:t>
            </a: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smtClean="0">
                <a:solidFill>
                  <a:srgbClr val="080808"/>
                </a:solidFill>
              </a:rPr>
              <a:t>23:29   </a:t>
            </a:r>
            <a:r>
              <a:rPr lang="en-US" sz="2400" i="1" dirty="0" err="1" smtClean="0">
                <a:solidFill>
                  <a:srgbClr val="080808"/>
                </a:solidFill>
              </a:rPr>
              <a:t>Ki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jol-hanefesh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asher</a:t>
            </a:r>
            <a:r>
              <a:rPr lang="en-US" sz="2400" i="1" dirty="0" smtClean="0">
                <a:solidFill>
                  <a:srgbClr val="080808"/>
                </a:solidFill>
              </a:rPr>
              <a:t> lo-</a:t>
            </a:r>
            <a:r>
              <a:rPr lang="en-US" sz="2400" i="1" dirty="0" err="1" smtClean="0">
                <a:solidFill>
                  <a:srgbClr val="080808"/>
                </a:solidFill>
              </a:rPr>
              <a:t>te'uneh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be'etsem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hayom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hazeh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venijretah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me'ameyha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endParaRPr lang="en-US" sz="2400" i="1" dirty="0" smtClean="0">
              <a:solidFill>
                <a:srgbClr val="080808"/>
              </a:solidFill>
            </a:endParaRPr>
          </a:p>
          <a:p>
            <a:r>
              <a:rPr lang="en-US" sz="2400" i="1" dirty="0" err="1" smtClean="0">
                <a:solidFill>
                  <a:srgbClr val="080808"/>
                </a:solidFill>
              </a:rPr>
              <a:t>Porque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toda</a:t>
            </a:r>
            <a:r>
              <a:rPr lang="en-US" sz="2400" i="1" dirty="0" smtClean="0">
                <a:solidFill>
                  <a:srgbClr val="080808"/>
                </a:solidFill>
              </a:rPr>
              <a:t> persona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no se </a:t>
            </a:r>
            <a:r>
              <a:rPr lang="en-US" sz="2400" i="1" dirty="0" err="1" smtClean="0">
                <a:solidFill>
                  <a:srgbClr val="080808"/>
                </a:solidFill>
              </a:rPr>
              <a:t>afligiere</a:t>
            </a:r>
            <a:r>
              <a:rPr lang="en-US" sz="2400" i="1" dirty="0" smtClean="0">
                <a:solidFill>
                  <a:srgbClr val="080808"/>
                </a:solidFill>
              </a:rPr>
              <a:t> en </a:t>
            </a:r>
            <a:r>
              <a:rPr lang="en-US" sz="2400" i="1" dirty="0" err="1" smtClean="0">
                <a:solidFill>
                  <a:srgbClr val="080808"/>
                </a:solidFill>
              </a:rPr>
              <a:t>este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mismo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día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será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segregada</a:t>
            </a:r>
            <a:r>
              <a:rPr lang="en-US" sz="2400" i="1" dirty="0" smtClean="0">
                <a:solidFill>
                  <a:srgbClr val="080808"/>
                </a:solidFill>
              </a:rPr>
              <a:t> de entre </a:t>
            </a:r>
            <a:r>
              <a:rPr lang="en-US" sz="2400" i="1" dirty="0" err="1" smtClean="0">
                <a:solidFill>
                  <a:srgbClr val="080808"/>
                </a:solidFill>
              </a:rPr>
              <a:t>su</a:t>
            </a:r>
            <a:r>
              <a:rPr lang="en-US" sz="2400" i="1" dirty="0" smtClean="0">
                <a:solidFill>
                  <a:srgbClr val="080808"/>
                </a:solidFill>
              </a:rPr>
              <a:t> pueblo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080808"/>
                </a:solidFill>
              </a:rPr>
              <a:t>23:30   </a:t>
            </a:r>
            <a:r>
              <a:rPr lang="en-US" sz="2400" i="1" dirty="0" err="1" smtClean="0">
                <a:solidFill>
                  <a:srgbClr val="080808"/>
                </a:solidFill>
              </a:rPr>
              <a:t>Vejol-hanefesh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asher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ta'aseh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kol-melajah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be'etsem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hayom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hazeh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veha'avadeti</a:t>
            </a:r>
            <a:r>
              <a:rPr lang="en-US" sz="2400" i="1" dirty="0" smtClean="0">
                <a:solidFill>
                  <a:srgbClr val="080808"/>
                </a:solidFill>
              </a:rPr>
              <a:t> et-</a:t>
            </a:r>
            <a:r>
              <a:rPr lang="en-US" sz="2400" i="1" dirty="0" err="1" smtClean="0">
                <a:solidFill>
                  <a:srgbClr val="080808"/>
                </a:solidFill>
              </a:rPr>
              <a:t>hanefesh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hahi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mikerev</a:t>
            </a:r>
            <a:r>
              <a:rPr lang="en-US" sz="2400" i="1" dirty="0" smtClean="0">
                <a:solidFill>
                  <a:srgbClr val="080808"/>
                </a:solidFill>
              </a:rPr>
              <a:t> amah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80808"/>
                </a:solidFill>
              </a:rPr>
              <a:t>Y </a:t>
            </a:r>
            <a:r>
              <a:rPr lang="en-US" sz="2400" i="1" dirty="0" err="1" smtClean="0">
                <a:solidFill>
                  <a:srgbClr val="080808"/>
                </a:solidFill>
              </a:rPr>
              <a:t>toda</a:t>
            </a:r>
            <a:r>
              <a:rPr lang="en-US" sz="2400" i="1" dirty="0" smtClean="0">
                <a:solidFill>
                  <a:srgbClr val="080808"/>
                </a:solidFill>
              </a:rPr>
              <a:t> persona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hiciere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cualquier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clase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obra</a:t>
            </a:r>
            <a:r>
              <a:rPr lang="en-US" sz="2400" i="1" dirty="0" smtClean="0">
                <a:solidFill>
                  <a:srgbClr val="080808"/>
                </a:solidFill>
              </a:rPr>
              <a:t> en </a:t>
            </a:r>
            <a:r>
              <a:rPr lang="en-US" sz="2400" i="1" dirty="0" err="1" smtClean="0">
                <a:solidFill>
                  <a:srgbClr val="080808"/>
                </a:solidFill>
              </a:rPr>
              <a:t>este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mismo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día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Yo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destruiré</a:t>
            </a:r>
            <a:r>
              <a:rPr lang="en-US" sz="2400" i="1" dirty="0" smtClean="0">
                <a:solidFill>
                  <a:srgbClr val="080808"/>
                </a:solidFill>
              </a:rPr>
              <a:t> a la </a:t>
            </a:r>
            <a:r>
              <a:rPr lang="en-US" sz="2400" i="1" dirty="0" err="1" smtClean="0">
                <a:solidFill>
                  <a:srgbClr val="080808"/>
                </a:solidFill>
              </a:rPr>
              <a:t>tal</a:t>
            </a:r>
            <a:r>
              <a:rPr lang="en-US" sz="2400" i="1" dirty="0" smtClean="0">
                <a:solidFill>
                  <a:srgbClr val="080808"/>
                </a:solidFill>
              </a:rPr>
              <a:t> alma de entre </a:t>
            </a:r>
            <a:r>
              <a:rPr lang="en-US" sz="2400" i="1" dirty="0" err="1" smtClean="0">
                <a:solidFill>
                  <a:srgbClr val="080808"/>
                </a:solidFill>
              </a:rPr>
              <a:t>su</a:t>
            </a:r>
            <a:r>
              <a:rPr lang="en-US" sz="2400" i="1" dirty="0" smtClean="0">
                <a:solidFill>
                  <a:srgbClr val="080808"/>
                </a:solidFill>
              </a:rPr>
              <a:t> pueblo.</a:t>
            </a: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/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n-US" sz="2400" b="1" i="1" dirty="0" smtClean="0">
                <a:solidFill>
                  <a:srgbClr val="080808"/>
                </a:solidFill>
              </a:rPr>
              <a:t>23:31</a:t>
            </a:r>
            <a:r>
              <a:rPr lang="en-US" sz="2400" i="1" dirty="0" smtClean="0">
                <a:solidFill>
                  <a:srgbClr val="080808"/>
                </a:solidFill>
              </a:rPr>
              <a:t>   </a:t>
            </a:r>
            <a:r>
              <a:rPr lang="en-US" sz="2400" i="1" dirty="0" err="1" smtClean="0">
                <a:solidFill>
                  <a:srgbClr val="080808"/>
                </a:solidFill>
              </a:rPr>
              <a:t>Kol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melajah</a:t>
            </a:r>
            <a:r>
              <a:rPr lang="en-US" sz="2400" i="1" dirty="0" smtClean="0">
                <a:solidFill>
                  <a:srgbClr val="080808"/>
                </a:solidFill>
              </a:rPr>
              <a:t> lo </a:t>
            </a:r>
            <a:r>
              <a:rPr lang="en-US" sz="2400" i="1" dirty="0" err="1" smtClean="0">
                <a:solidFill>
                  <a:srgbClr val="080808"/>
                </a:solidFill>
              </a:rPr>
              <a:t>ta'asu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jukat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olam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ledoroteyjem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bejol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moshvoteyjem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endParaRPr lang="en-US" sz="2400" i="1" dirty="0" smtClean="0">
              <a:solidFill>
                <a:srgbClr val="080808"/>
              </a:solidFill>
            </a:endParaRPr>
          </a:p>
          <a:p>
            <a:r>
              <a:rPr lang="en-US" sz="2400" i="1" dirty="0" err="1" smtClean="0">
                <a:solidFill>
                  <a:srgbClr val="080808"/>
                </a:solidFill>
              </a:rPr>
              <a:t>Ninguna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clase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obra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habéis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hacer</a:t>
            </a:r>
            <a:r>
              <a:rPr lang="en-US" sz="2400" i="1" dirty="0" smtClean="0">
                <a:solidFill>
                  <a:srgbClr val="080808"/>
                </a:solidFill>
              </a:rPr>
              <a:t>; </a:t>
            </a:r>
            <a:r>
              <a:rPr lang="en-US" sz="2400" i="1" dirty="0" err="1" smtClean="0">
                <a:solidFill>
                  <a:srgbClr val="080808"/>
                </a:solidFill>
              </a:rPr>
              <a:t>estatuto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perpetuo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será</a:t>
            </a:r>
            <a:r>
              <a:rPr lang="en-US" sz="2400" i="1" dirty="0" smtClean="0">
                <a:solidFill>
                  <a:srgbClr val="080808"/>
                </a:solidFill>
              </a:rPr>
              <a:t> en </a:t>
            </a:r>
            <a:r>
              <a:rPr lang="en-US" sz="2400" i="1" dirty="0" err="1" smtClean="0">
                <a:solidFill>
                  <a:srgbClr val="080808"/>
                </a:solidFill>
              </a:rPr>
              <a:t>todas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vuestras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generaciones</a:t>
            </a:r>
            <a:r>
              <a:rPr lang="en-US" sz="2400" i="1" dirty="0" smtClean="0">
                <a:solidFill>
                  <a:srgbClr val="080808"/>
                </a:solidFill>
              </a:rPr>
              <a:t> y en </a:t>
            </a:r>
            <a:r>
              <a:rPr lang="en-US" sz="2400" i="1" dirty="0" err="1" smtClean="0">
                <a:solidFill>
                  <a:srgbClr val="080808"/>
                </a:solidFill>
              </a:rPr>
              <a:t>todas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vuestras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moradas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080808"/>
                </a:solidFill>
              </a:rPr>
              <a:t>23:32   </a:t>
            </a:r>
            <a:r>
              <a:rPr lang="en-US" sz="2400" i="1" dirty="0" err="1" smtClean="0">
                <a:solidFill>
                  <a:srgbClr val="080808"/>
                </a:solidFill>
              </a:rPr>
              <a:t>Shabat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Shabaton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hu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lajem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ve'initem</a:t>
            </a:r>
            <a:r>
              <a:rPr lang="en-US" sz="2400" i="1" dirty="0" smtClean="0">
                <a:solidFill>
                  <a:srgbClr val="080808"/>
                </a:solidFill>
              </a:rPr>
              <a:t> et-</a:t>
            </a:r>
            <a:r>
              <a:rPr lang="en-US" sz="2400" i="1" dirty="0" err="1" smtClean="0">
                <a:solidFill>
                  <a:srgbClr val="080808"/>
                </a:solidFill>
              </a:rPr>
              <a:t>nafshoteyjem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betish'ah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lajodesh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ba'erev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me'erev</a:t>
            </a:r>
            <a:r>
              <a:rPr lang="en-US" sz="2400" i="1" dirty="0" smtClean="0">
                <a:solidFill>
                  <a:srgbClr val="080808"/>
                </a:solidFill>
              </a:rPr>
              <a:t> ad-</a:t>
            </a:r>
            <a:r>
              <a:rPr lang="en-US" sz="2400" i="1" dirty="0" err="1" smtClean="0">
                <a:solidFill>
                  <a:srgbClr val="080808"/>
                </a:solidFill>
              </a:rPr>
              <a:t>erev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tishbetu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Shabatjem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i="1" dirty="0" err="1" smtClean="0">
                <a:solidFill>
                  <a:srgbClr val="080808"/>
                </a:solidFill>
              </a:rPr>
              <a:t>Día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smtClean="0">
                <a:solidFill>
                  <a:srgbClr val="080808"/>
                </a:solidFill>
              </a:rPr>
              <a:t>de </a:t>
            </a:r>
            <a:r>
              <a:rPr lang="en-US" sz="2400" i="1" dirty="0" err="1" smtClean="0">
                <a:solidFill>
                  <a:srgbClr val="080808"/>
                </a:solidFill>
              </a:rPr>
              <a:t>descanso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solemne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será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para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vosotros</a:t>
            </a:r>
            <a:r>
              <a:rPr lang="en-US" sz="2400" i="1" dirty="0" smtClean="0">
                <a:solidFill>
                  <a:srgbClr val="080808"/>
                </a:solidFill>
              </a:rPr>
              <a:t>, en el </a:t>
            </a:r>
            <a:r>
              <a:rPr lang="en-US" sz="2400" i="1" dirty="0" err="1" smtClean="0">
                <a:solidFill>
                  <a:srgbClr val="080808"/>
                </a:solidFill>
              </a:rPr>
              <a:t>cual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afligiréis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vuestras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almas</a:t>
            </a:r>
            <a:r>
              <a:rPr lang="en-US" sz="2400" i="1" dirty="0" smtClean="0">
                <a:solidFill>
                  <a:srgbClr val="080808"/>
                </a:solidFill>
              </a:rPr>
              <a:t>. A los </a:t>
            </a:r>
            <a:r>
              <a:rPr lang="en-US" sz="2400" i="1" dirty="0" err="1" smtClean="0">
                <a:solidFill>
                  <a:srgbClr val="080808"/>
                </a:solidFill>
              </a:rPr>
              <a:t>nueve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días</a:t>
            </a:r>
            <a:r>
              <a:rPr lang="en-US" sz="2400" i="1" dirty="0" smtClean="0">
                <a:solidFill>
                  <a:srgbClr val="080808"/>
                </a:solidFill>
              </a:rPr>
              <a:t> del </a:t>
            </a:r>
            <a:r>
              <a:rPr lang="en-US" sz="2400" i="1" dirty="0" err="1" smtClean="0">
                <a:solidFill>
                  <a:srgbClr val="080808"/>
                </a:solidFill>
              </a:rPr>
              <a:t>mes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por</a:t>
            </a:r>
            <a:r>
              <a:rPr lang="en-US" sz="2400" i="1" dirty="0" smtClean="0">
                <a:solidFill>
                  <a:srgbClr val="080808"/>
                </a:solidFill>
              </a:rPr>
              <a:t> la </a:t>
            </a:r>
            <a:r>
              <a:rPr lang="en-US" sz="2400" i="1" dirty="0" err="1" smtClean="0">
                <a:solidFill>
                  <a:srgbClr val="080808"/>
                </a:solidFill>
              </a:rPr>
              <a:t>tarde</a:t>
            </a:r>
            <a:r>
              <a:rPr lang="en-US" sz="2400" i="1" dirty="0" smtClean="0">
                <a:solidFill>
                  <a:srgbClr val="080808"/>
                </a:solidFill>
              </a:rPr>
              <a:t>, de </a:t>
            </a:r>
            <a:r>
              <a:rPr lang="en-US" sz="2400" i="1" dirty="0" err="1" smtClean="0">
                <a:solidFill>
                  <a:srgbClr val="080808"/>
                </a:solidFill>
              </a:rPr>
              <a:t>tarde</a:t>
            </a:r>
            <a:r>
              <a:rPr lang="en-US" sz="2400" i="1" dirty="0" smtClean="0">
                <a:solidFill>
                  <a:srgbClr val="080808"/>
                </a:solidFill>
              </a:rPr>
              <a:t> a </a:t>
            </a:r>
            <a:r>
              <a:rPr lang="en-US" sz="2400" i="1" dirty="0" err="1" smtClean="0">
                <a:solidFill>
                  <a:srgbClr val="080808"/>
                </a:solidFill>
              </a:rPr>
              <a:t>tarde</a:t>
            </a:r>
            <a:r>
              <a:rPr lang="en-US" sz="2400" i="1" dirty="0" smtClean="0">
                <a:solidFill>
                  <a:srgbClr val="080808"/>
                </a:solidFill>
              </a:rPr>
              <a:t>, </a:t>
            </a:r>
            <a:r>
              <a:rPr lang="en-US" sz="2400" i="1" dirty="0" err="1" smtClean="0">
                <a:solidFill>
                  <a:srgbClr val="080808"/>
                </a:solidFill>
              </a:rPr>
              <a:t>celebraréis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vuestro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día</a:t>
            </a:r>
            <a:r>
              <a:rPr lang="en-US" sz="2400" i="1" dirty="0" smtClean="0">
                <a:solidFill>
                  <a:srgbClr val="080808"/>
                </a:solidFill>
              </a:rPr>
              <a:t> de </a:t>
            </a:r>
            <a:r>
              <a:rPr lang="en-US" sz="2400" i="1" dirty="0" err="1" smtClean="0">
                <a:solidFill>
                  <a:srgbClr val="080808"/>
                </a:solidFill>
              </a:rPr>
              <a:t>descanso</a:t>
            </a:r>
            <a:r>
              <a:rPr lang="en-US" sz="2400" i="1" dirty="0" smtClean="0">
                <a:solidFill>
                  <a:srgbClr val="080808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400" i="1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marL="341313" indent="-339725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5/5/16</a:t>
            </a:r>
          </a:p>
        </p:txBody>
      </p:sp>
      <p:sp>
        <p:nvSpPr>
          <p:cNvPr id="2765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49250"/>
            <a:ext cx="7772400" cy="1470025"/>
          </a:xfrm>
        </p:spPr>
        <p:txBody>
          <a:bodyPr lIns="0" tIns="0" rIns="0" bIns="0"/>
          <a:lstStyle/>
          <a:p>
            <a:pPr eaLnBrk="1"/>
            <a:endParaRPr lang="en-US" smtClean="0"/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765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609600" y="1981200"/>
            <a:ext cx="7924800" cy="4419600"/>
          </a:xfrm>
          <a:prstGeom prst="rect">
            <a:avLst/>
          </a:prstGeom>
          <a:noFill/>
          <a:ln w="9360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lIns="90000" tIns="65160" rIns="90000" bIns="45000"/>
          <a:lstStyle/>
          <a:p>
            <a:pPr algn="ctr" hangingPunct="1">
              <a:lnSpc>
                <a:spcPct val="92000"/>
              </a:lnSpc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Fuentes: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Toráh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, Talmud, Jewish Concepts, Wikipedia,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Kabbalah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 Online,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Zohar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Rambán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, Maimonides, Zev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ben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 Shimon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HaLevi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 “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Kabbalah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 and Exodus”, Rabbi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Yissocher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Frand</a:t>
            </a:r>
            <a:endParaRPr lang="en-US" sz="20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 dirty="0">
                <a:solidFill>
                  <a:srgbClr val="000000"/>
                </a:solidFill>
                <a:latin typeface="Calibri" charset="0"/>
                <a:hlinkClick r:id="rId5"/>
              </a:rPr>
              <a:t>http://failedmessiah.typepad.com/failed_messiahcom/2005/07/rabbi_aryeh_kap.html</a:t>
            </a: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16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16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1600" dirty="0" err="1">
                <a:solidFill>
                  <a:srgbClr val="000000"/>
                </a:solidFill>
                <a:latin typeface="Calibri" charset="0"/>
              </a:rPr>
              <a:t>Derechos</a:t>
            </a:r>
            <a:r>
              <a:rPr lang="en-US" sz="16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charset="0"/>
              </a:rPr>
              <a:t>Reservados</a:t>
            </a:r>
            <a:r>
              <a:rPr lang="en-US" sz="1600" dirty="0">
                <a:solidFill>
                  <a:srgbClr val="000000"/>
                </a:solidFill>
                <a:latin typeface="Calibri" charset="0"/>
              </a:rPr>
              <a:t> Shalom </a:t>
            </a:r>
            <a:r>
              <a:rPr lang="en-US" sz="1600" dirty="0" err="1">
                <a:solidFill>
                  <a:srgbClr val="000000"/>
                </a:solidFill>
                <a:latin typeface="Calibri" charset="0"/>
              </a:rPr>
              <a:t>Haverim</a:t>
            </a:r>
            <a:r>
              <a:rPr lang="en-US" sz="1600" dirty="0">
                <a:solidFill>
                  <a:srgbClr val="000000"/>
                </a:solidFill>
                <a:latin typeface="Calibri" charset="0"/>
              </a:rPr>
              <a:t> Org</a:t>
            </a: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1600" dirty="0">
                <a:solidFill>
                  <a:srgbClr val="CCCCFF"/>
                </a:solidFill>
                <a:latin typeface="Calibri" charset="0"/>
                <a:hlinkClick r:id="rId6"/>
              </a:rPr>
              <a:t>http://www.shalomhaverim.org</a:t>
            </a: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16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800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1300" dirty="0">
                <a:solidFill>
                  <a:srgbClr val="000000"/>
                </a:solidFill>
                <a:latin typeface="Calibri" charset="0"/>
              </a:rPr>
              <a:t>Director: -</a:t>
            </a: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1300" dirty="0">
                <a:solidFill>
                  <a:srgbClr val="000000"/>
                </a:solidFill>
                <a:latin typeface="Calibri" charset="0"/>
              </a:rPr>
              <a:t>ELIYAHU BAYONA BEN YOSEF</a:t>
            </a:r>
          </a:p>
          <a:p>
            <a:pPr algn="ctr" hangingPunct="1">
              <a:lnSpc>
                <a:spcPct val="92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dirty="0" smtClean="0">
                <a:solidFill>
                  <a:srgbClr val="000000"/>
                </a:solidFill>
                <a:latin typeface="Calibri" charset="0"/>
              </a:rPr>
              <a:t>11 </a:t>
            </a:r>
            <a:r>
              <a:rPr lang="en-US" dirty="0" smtClean="0">
                <a:solidFill>
                  <a:srgbClr val="000000"/>
                </a:solidFill>
                <a:latin typeface="Calibri" charset="0"/>
              </a:rPr>
              <a:t>Iyar </a:t>
            </a:r>
            <a:r>
              <a:rPr lang="en-US" dirty="0">
                <a:solidFill>
                  <a:srgbClr val="000000"/>
                </a:solidFill>
                <a:latin typeface="Calibri" charset="0"/>
              </a:rPr>
              <a:t>5776– Mayo </a:t>
            </a:r>
            <a:r>
              <a:rPr lang="en-US" dirty="0" smtClean="0">
                <a:solidFill>
                  <a:srgbClr val="000000"/>
                </a:solidFill>
                <a:latin typeface="Calibri" charset="0"/>
              </a:rPr>
              <a:t>19, </a:t>
            </a:r>
            <a:r>
              <a:rPr lang="en-US" dirty="0">
                <a:solidFill>
                  <a:srgbClr val="000000"/>
                </a:solidFill>
                <a:latin typeface="Calibri" charset="0"/>
              </a:rPr>
              <a:t>2016- Monsey New York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S Gothic"/>
        <a:cs typeface=""/>
      </a:majorFont>
      <a:minorFont>
        <a:latin typeface="Calibri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S Gothic"/>
        <a:cs typeface=""/>
      </a:majorFont>
      <a:minorFont>
        <a:latin typeface="Calibri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2939</TotalTime>
  <Words>1705</Words>
  <Application>Microsoft Office PowerPoint</Application>
  <PresentationFormat>On-screen Show (4:3)</PresentationFormat>
  <Paragraphs>277</Paragraphs>
  <Slides>26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Office Theme</vt:lpstr>
      <vt:lpstr>1_Office Theme</vt:lpstr>
      <vt:lpstr>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ELIYAHU</cp:lastModifiedBy>
  <cp:revision>40</cp:revision>
  <cp:lastPrinted>1601-01-01T00:00:00Z</cp:lastPrinted>
  <dcterms:created xsi:type="dcterms:W3CDTF">1601-01-01T00:00:00Z</dcterms:created>
  <dcterms:modified xsi:type="dcterms:W3CDTF">2016-05-19T22:55:40Z</dcterms:modified>
</cp:coreProperties>
</file>