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34"/>
  </p:notesMasterIdLst>
  <p:sldIdLst>
    <p:sldId id="256" r:id="rId3"/>
    <p:sldId id="257" r:id="rId4"/>
    <p:sldId id="282" r:id="rId5"/>
    <p:sldId id="284" r:id="rId6"/>
    <p:sldId id="285" r:id="rId7"/>
    <p:sldId id="286" r:id="rId8"/>
    <p:sldId id="287" r:id="rId9"/>
    <p:sldId id="288" r:id="rId10"/>
    <p:sldId id="281" r:id="rId11"/>
    <p:sldId id="289" r:id="rId12"/>
    <p:sldId id="290" r:id="rId13"/>
    <p:sldId id="295" r:id="rId14"/>
    <p:sldId id="291" r:id="rId15"/>
    <p:sldId id="292" r:id="rId16"/>
    <p:sldId id="293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5" r:id="rId26"/>
    <p:sldId id="304" r:id="rId27"/>
    <p:sldId id="306" r:id="rId28"/>
    <p:sldId id="307" r:id="rId29"/>
    <p:sldId id="308" r:id="rId30"/>
    <p:sldId id="294" r:id="rId31"/>
    <p:sldId id="309" r:id="rId32"/>
    <p:sldId id="280" r:id="rId33"/>
  </p:sldIdLst>
  <p:sldSz cx="9144000" cy="6858000" type="screen4x3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31" autoAdjust="0"/>
    <p:restoredTop sz="94660"/>
  </p:normalViewPr>
  <p:slideViewPr>
    <p:cSldViewPr>
      <p:cViewPr varScale="1">
        <p:scale>
          <a:sx n="64" d="100"/>
          <a:sy n="64" d="100"/>
        </p:scale>
        <p:origin x="-1478" y="-7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9089E40E-97E6-4F56-A83C-455555C41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51E857-329A-4AAC-A492-81F3893FA82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1B29A0-73C2-4A09-8957-B37EC534C648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DF33AA-4643-4A6B-BB41-71E579B74A94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fld id="{03F410DB-BD64-42BB-B7C5-EDF0F7962DDE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D4EEB5-956E-4A4B-AD36-625C15688E39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F72FC-0998-487E-A0C5-417C428D36A7}" type="slidenum">
              <a:rPr lang="en-US"/>
              <a:pPr>
                <a:defRPr/>
              </a:pPr>
              <a:t>‹#›</a:t>
            </a:fld>
            <a:fld id="{7790F671-FAEA-488A-9D17-9AD964C76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3EFA3-4554-41D6-8F26-823A96110590}" type="slidenum">
              <a:rPr lang="en-US"/>
              <a:pPr>
                <a:defRPr/>
              </a:pPr>
              <a:t>‹#›</a:t>
            </a:fld>
            <a:fld id="{CF336591-98F7-4CBE-8BA7-DEABE7F0B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FD469-5BCF-40F7-B960-C70C7A5318C9}" type="slidenum">
              <a:rPr lang="en-US"/>
              <a:pPr>
                <a:defRPr/>
              </a:pPr>
              <a:t>‹#›</a:t>
            </a:fld>
            <a:fld id="{F8AD7B8C-98DA-4A39-B1C2-5BA61ED34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04E52-C25A-4C6D-9E63-03FE8AB3A9BD}" type="slidenum">
              <a:rPr lang="en-US"/>
              <a:pPr>
                <a:defRPr/>
              </a:pPr>
              <a:t>‹#›</a:t>
            </a:fld>
            <a:fld id="{503D19B2-834A-45AF-B879-09623520C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B69FD-57EA-47A7-801F-5B19B1F8B9C1}" type="slidenum">
              <a:rPr lang="en-US"/>
              <a:pPr>
                <a:defRPr/>
              </a:pPr>
              <a:t>‹#›</a:t>
            </a:fld>
            <a:fld id="{03FA898E-BB2E-4854-89B1-648534244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FE633-6AA2-4987-BC01-22919CF88CDB}" type="slidenum">
              <a:rPr lang="en-US"/>
              <a:pPr>
                <a:defRPr/>
              </a:pPr>
              <a:t>‹#›</a:t>
            </a:fld>
            <a:fld id="{F71F24BC-445D-4698-BFBD-8629A2D7A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6DBCA-4DE6-417E-BC1F-3CD5BDC5E576}" type="slidenum">
              <a:rPr lang="en-US"/>
              <a:pPr>
                <a:defRPr/>
              </a:pPr>
              <a:t>‹#›</a:t>
            </a:fld>
            <a:fld id="{39952BE6-9F2F-4918-A05D-4BD97DEDB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3815D-5C4F-44CB-B994-BB32E96E4346}" type="slidenum">
              <a:rPr lang="en-US"/>
              <a:pPr>
                <a:defRPr/>
              </a:pPr>
              <a:t>‹#›</a:t>
            </a:fld>
            <a:fld id="{893AF801-4B08-468A-9F7E-04BBF710D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E93E5-8EE3-4CBB-BB44-CAD2B2F940D2}" type="slidenum">
              <a:rPr lang="en-US"/>
              <a:pPr>
                <a:defRPr/>
              </a:pPr>
              <a:t>‹#›</a:t>
            </a:fld>
            <a:fld id="{BFB8A6F5-3F5B-4F4B-85F0-A2CF4FDAA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B5B3-4431-4B22-828F-38D9100CF3A7}" type="slidenum">
              <a:rPr lang="en-US"/>
              <a:pPr>
                <a:defRPr/>
              </a:pPr>
              <a:t>‹#›</a:t>
            </a:fld>
            <a:fld id="{87C467C3-220E-4AA6-81C5-9FE4380F9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1604963"/>
            <a:ext cx="2055812" cy="4522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8213" cy="4522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9BA05-7099-4C26-9C41-DD9D231A5A31}" type="slidenum">
              <a:rPr lang="en-US"/>
              <a:pPr>
                <a:defRPr/>
              </a:pPr>
              <a:t>‹#›</a:t>
            </a:fld>
            <a:fld id="{606FD34F-316E-40E9-B87F-6E89A5E8A7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8F0FB-3912-412D-9B98-E1D9F9C9D7B2}" type="slidenum">
              <a:rPr lang="en-US"/>
              <a:pPr>
                <a:defRPr/>
              </a:pPr>
              <a:t>‹#›</a:t>
            </a:fld>
            <a:fld id="{F1AB9981-03DE-4CFF-B93F-7A6E5E2C8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32E87-2A6D-4563-8EB6-BA60ECDEFE8B}" type="slidenum">
              <a:rPr lang="en-US"/>
              <a:pPr>
                <a:defRPr/>
              </a:pPr>
              <a:t>‹#›</a:t>
            </a:fld>
            <a:fld id="{8078DDB6-089E-4CF2-99CA-6E969E109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0E3C3-729E-45F0-BDB0-189EF532DB5A}" type="slidenum">
              <a:rPr lang="en-US"/>
              <a:pPr>
                <a:defRPr/>
              </a:pPr>
              <a:t>‹#›</a:t>
            </a:fld>
            <a:fld id="{C928FE70-E918-4F50-B62A-FC93A255C3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C5162-DCD3-4BCD-9477-3067D767A117}" type="slidenum">
              <a:rPr lang="en-US"/>
              <a:pPr>
                <a:defRPr/>
              </a:pPr>
              <a:t>‹#›</a:t>
            </a:fld>
            <a:fld id="{D0813540-713E-4C7B-88B1-9475798308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30869-C181-4A59-9FF2-2F2B756B15DD}" type="slidenum">
              <a:rPr lang="en-US"/>
              <a:pPr>
                <a:defRPr/>
              </a:pPr>
              <a:t>‹#›</a:t>
            </a:fld>
            <a:fld id="{0C3DCA60-3332-4D5B-97D5-0C9ADA2CF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9EFAA-1778-48B4-BF56-8F2013B49DAA}" type="slidenum">
              <a:rPr lang="en-US"/>
              <a:pPr>
                <a:defRPr/>
              </a:pPr>
              <a:t>‹#›</a:t>
            </a:fld>
            <a:fld id="{33BFDC6F-FFCA-42C2-9538-2397BBA7E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3D4E4-5B23-497E-9FCD-F02491BB90D7}" type="slidenum">
              <a:rPr lang="en-US"/>
              <a:pPr>
                <a:defRPr/>
              </a:pPr>
              <a:t>‹#›</a:t>
            </a:fld>
            <a:fld id="{A60C0467-292C-4D0B-87A0-302FA7598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65350-15A6-474C-8804-DC1A8387A033}" type="slidenum">
              <a:rPr lang="en-US"/>
              <a:pPr>
                <a:defRPr/>
              </a:pPr>
              <a:t>‹#›</a:t>
            </a:fld>
            <a:fld id="{ADD18321-6751-4A3A-8418-14D0053DA0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D30C4-E57F-42E3-8CD9-15A1C2D7920A}" type="slidenum">
              <a:rPr lang="en-US"/>
              <a:pPr>
                <a:defRPr/>
              </a:pPr>
              <a:t>‹#›</a:t>
            </a:fld>
            <a:fld id="{FC5A1CE9-B45A-4C8A-90F4-FCCCF1A8F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4F06-5333-406C-A1C1-0B54D3B13BF5}" type="slidenum">
              <a:rPr lang="en-US"/>
              <a:pPr>
                <a:defRPr/>
              </a:pPr>
              <a:t>‹#›</a:t>
            </a:fld>
            <a:fld id="{18EB762B-0F5C-42BF-A1C4-C44D242A87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5E873-8793-46A3-8BE9-F4EB858B1858}" type="slidenum">
              <a:rPr lang="en-US"/>
              <a:pPr>
                <a:defRPr/>
              </a:pPr>
              <a:t>‹#›</a:t>
            </a:fld>
            <a:fld id="{A04E7375-27BF-4E09-8212-0BC2DB647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42332-2AD9-4F8C-B484-2724B83E5CB1}" type="slidenum">
              <a:rPr lang="en-US"/>
              <a:pPr>
                <a:defRPr/>
              </a:pPr>
              <a:t>‹#›</a:t>
            </a:fld>
            <a:fld id="{7EAFC851-CB81-4D07-9916-AF6D8724C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6240" rIns="90000" bIns="45000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400">
                <a:solidFill>
                  <a:srgbClr val="898989"/>
                </a:solidFill>
              </a:rPr>
              <a:t>Click to edit Master subtitle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598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39A1BC2-8DAD-4532-B79A-7584BCEE0DEF}" type="slidenum">
              <a:rPr lang="en-US"/>
              <a:pPr>
                <a:defRPr/>
              </a:pPr>
              <a:t>‹#›</a:t>
            </a:fld>
            <a:fld id="{7A4E1CA3-85D0-4C1A-8E8F-8E627DE86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76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436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76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CDBF9AB-3BCA-4DAC-ABC2-41021E4E0DED}" type="slidenum">
              <a:rPr lang="en-US"/>
              <a:pPr>
                <a:defRPr/>
              </a:pPr>
              <a:t>‹#›</a:t>
            </a:fld>
            <a:fld id="{0E8E16A3-B5FD-469E-8B2F-91B7B2789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sp>
        <p:nvSpPr>
          <p:cNvPr id="307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Parashat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 </a:t>
            </a: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Vayikrá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4100" dirty="0" err="1" smtClean="0">
                <a:solidFill>
                  <a:srgbClr val="000000"/>
                </a:solidFill>
                <a:latin typeface="Calibri" charset="0"/>
              </a:rPr>
              <a:t>Kedoshim</a:t>
            </a:r>
            <a:endParaRPr lang="en-US" sz="4100" dirty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La </a:t>
            </a:r>
            <a:r>
              <a:rPr lang="en-US" sz="3200" dirty="0" err="1" smtClean="0">
                <a:solidFill>
                  <a:srgbClr val="000000"/>
                </a:solidFill>
                <a:latin typeface="Calibri" charset="0"/>
              </a:rPr>
              <a:t>Regla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 de Oro</a:t>
            </a:r>
            <a:endParaRPr lang="en-US" sz="32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Por: Eliyahu BaYonah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Director Shalom Haverim Org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New York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1313" indent="-339725">
              <a:lnSpc>
                <a:spcPct val="102000"/>
              </a:lnSpc>
              <a:spcBef>
                <a:spcPts val="800"/>
              </a:spcBef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u="sng" dirty="0" err="1">
                <a:solidFill>
                  <a:srgbClr val="000000"/>
                </a:solidFill>
                <a:latin typeface="Calibri" charset="0"/>
              </a:rPr>
              <a:t>Levíticos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19:1 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al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20:27</a:t>
            </a:r>
            <a:endParaRPr lang="en-US" sz="2400" b="1" u="sng" dirty="0">
              <a:solidFill>
                <a:srgbClr val="000000"/>
              </a:solidFill>
              <a:latin typeface="Calibri" charset="0"/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La </a:t>
            </a:r>
            <a:r>
              <a:rPr lang="es-ES" sz="2400" dirty="0" smtClean="0">
                <a:solidFill>
                  <a:schemeClr val="accent4"/>
                </a:solidFill>
              </a:rPr>
              <a:t>Torá detalla la manera en que el Pueblo Judío debe cumplir los mandamientos para ser santos.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Se prohíbe </a:t>
            </a:r>
            <a:r>
              <a:rPr lang="es-ES" sz="2400" dirty="0" smtClean="0">
                <a:solidFill>
                  <a:schemeClr val="accent4"/>
                </a:solidFill>
              </a:rPr>
              <a:t>la idolatría,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comer </a:t>
            </a:r>
            <a:r>
              <a:rPr lang="es-ES" sz="2400" dirty="0" smtClean="0">
                <a:solidFill>
                  <a:schemeClr val="accent4"/>
                </a:solidFill>
              </a:rPr>
              <a:t>de las ofrendas después del tiempo límite</a:t>
            </a:r>
            <a:r>
              <a:rPr lang="es-ES" sz="2400" dirty="0" smtClean="0">
                <a:solidFill>
                  <a:schemeClr val="accent4"/>
                </a:solidFill>
              </a:rPr>
              <a:t>,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smtClean="0">
                <a:solidFill>
                  <a:schemeClr val="accent4"/>
                </a:solidFill>
              </a:rPr>
              <a:t>robar,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negar </a:t>
            </a:r>
            <a:r>
              <a:rPr lang="es-ES" sz="2400" dirty="0" smtClean="0">
                <a:solidFill>
                  <a:schemeClr val="accent4"/>
                </a:solidFill>
              </a:rPr>
              <a:t>que uno robó,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jurar </a:t>
            </a:r>
            <a:r>
              <a:rPr lang="es-ES" sz="2400" dirty="0" smtClean="0">
                <a:solidFill>
                  <a:schemeClr val="accent4"/>
                </a:solidFill>
              </a:rPr>
              <a:t>falsamente,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retener </a:t>
            </a:r>
            <a:r>
              <a:rPr lang="es-ES" sz="2400" dirty="0" smtClean="0">
                <a:solidFill>
                  <a:schemeClr val="accent4"/>
                </a:solidFill>
              </a:rPr>
              <a:t>propiedad ajena,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1313" indent="-339725">
              <a:lnSpc>
                <a:spcPct val="102000"/>
              </a:lnSpc>
              <a:spcBef>
                <a:spcPts val="800"/>
              </a:spcBef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u="sng" dirty="0" err="1">
                <a:solidFill>
                  <a:srgbClr val="000000"/>
                </a:solidFill>
                <a:latin typeface="Calibri" charset="0"/>
              </a:rPr>
              <a:t>Levíticos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19:1 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al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20:27</a:t>
            </a:r>
            <a:endParaRPr lang="en-US" sz="2400" b="1" u="sng" dirty="0">
              <a:solidFill>
                <a:srgbClr val="000000"/>
              </a:solidFill>
              <a:latin typeface="Calibri" charset="0"/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retrasarse </a:t>
            </a:r>
            <a:r>
              <a:rPr lang="es-ES" sz="2400" dirty="0" smtClean="0">
                <a:solidFill>
                  <a:schemeClr val="accent4"/>
                </a:solidFill>
              </a:rPr>
              <a:t>en el pago a los empleados,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odiar </a:t>
            </a:r>
            <a:r>
              <a:rPr lang="es-ES" sz="2400" dirty="0" smtClean="0">
                <a:solidFill>
                  <a:schemeClr val="accent4"/>
                </a:solidFill>
              </a:rPr>
              <a:t>o maldecir a otro judío (especialmente a los padres),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hablar </a:t>
            </a:r>
            <a:r>
              <a:rPr lang="es-ES" sz="2400" dirty="0" smtClean="0">
                <a:solidFill>
                  <a:schemeClr val="accent4"/>
                </a:solidFill>
              </a:rPr>
              <a:t>chismes,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poner </a:t>
            </a:r>
            <a:r>
              <a:rPr lang="es-ES" sz="2400" dirty="0" smtClean="0">
                <a:solidFill>
                  <a:schemeClr val="accent4"/>
                </a:solidFill>
              </a:rPr>
              <a:t>un obstáculo físico o espiritual en frente de otro,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pervertir </a:t>
            </a:r>
            <a:r>
              <a:rPr lang="es-ES" sz="2400" dirty="0" smtClean="0">
                <a:solidFill>
                  <a:schemeClr val="accent4"/>
                </a:solidFill>
              </a:rPr>
              <a:t>la justicia,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no </a:t>
            </a:r>
            <a:r>
              <a:rPr lang="es-ES" sz="2400" dirty="0" smtClean="0">
                <a:solidFill>
                  <a:schemeClr val="accent4"/>
                </a:solidFill>
              </a:rPr>
              <a:t>actuar cuando otros están en peligro,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avergonzar </a:t>
            </a:r>
            <a:r>
              <a:rPr lang="es-ES" sz="2400" dirty="0" smtClean="0">
                <a:solidFill>
                  <a:schemeClr val="accent4"/>
                </a:solidFill>
              </a:rPr>
              <a:t>a otro,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1313" indent="-339725">
              <a:lnSpc>
                <a:spcPct val="102000"/>
              </a:lnSpc>
              <a:spcBef>
                <a:spcPts val="800"/>
              </a:spcBef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u="sng" dirty="0" err="1">
                <a:solidFill>
                  <a:srgbClr val="000000"/>
                </a:solidFill>
                <a:latin typeface="Calibri" charset="0"/>
              </a:rPr>
              <a:t>Levíticos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19:1 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al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20:27</a:t>
            </a:r>
            <a:endParaRPr lang="en-US" sz="2400" b="1" u="sng" dirty="0">
              <a:solidFill>
                <a:srgbClr val="000000"/>
              </a:solidFill>
              <a:latin typeface="Calibri" charset="0"/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tomar </a:t>
            </a:r>
            <a:r>
              <a:rPr lang="es-ES" sz="2400" dirty="0" smtClean="0">
                <a:solidFill>
                  <a:schemeClr val="accent4"/>
                </a:solidFill>
              </a:rPr>
              <a:t>venganza,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guardar </a:t>
            </a:r>
            <a:r>
              <a:rPr lang="es-ES" sz="2400" dirty="0" smtClean="0">
                <a:solidFill>
                  <a:schemeClr val="accent4"/>
                </a:solidFill>
              </a:rPr>
              <a:t>rencor,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mezclar </a:t>
            </a:r>
            <a:r>
              <a:rPr lang="es-ES" sz="2400" dirty="0" smtClean="0">
                <a:solidFill>
                  <a:schemeClr val="accent4"/>
                </a:solidFill>
              </a:rPr>
              <a:t>especies,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vestir </a:t>
            </a:r>
            <a:r>
              <a:rPr lang="es-ES" sz="2400" dirty="0" smtClean="0">
                <a:solidFill>
                  <a:schemeClr val="accent4"/>
                </a:solidFill>
              </a:rPr>
              <a:t>una ropa hecha de lino y lana juntos,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cosechar </a:t>
            </a:r>
            <a:r>
              <a:rPr lang="es-ES" sz="2400" dirty="0" smtClean="0">
                <a:solidFill>
                  <a:schemeClr val="accent4"/>
                </a:solidFill>
              </a:rPr>
              <a:t>un árbol durante sus tres primeros años,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embriagarse</a:t>
            </a:r>
            <a:r>
              <a:rPr lang="es-ES" sz="2400" dirty="0" smtClean="0">
                <a:solidFill>
                  <a:schemeClr val="accent4"/>
                </a:solidFill>
              </a:rPr>
              <a:t>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hacer </a:t>
            </a:r>
            <a:r>
              <a:rPr lang="es-ES" sz="2400" dirty="0" smtClean="0">
                <a:solidFill>
                  <a:schemeClr val="accent4"/>
                </a:solidFill>
              </a:rPr>
              <a:t>práctica de la brujería,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afeitarse </a:t>
            </a:r>
            <a:r>
              <a:rPr lang="es-ES" sz="2400" dirty="0" smtClean="0">
                <a:solidFill>
                  <a:schemeClr val="accent4"/>
                </a:solidFill>
              </a:rPr>
              <a:t>la barba y las patillas,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1313" indent="-339725">
              <a:lnSpc>
                <a:spcPct val="102000"/>
              </a:lnSpc>
              <a:spcBef>
                <a:spcPts val="800"/>
              </a:spcBef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u="sng" dirty="0" err="1">
                <a:solidFill>
                  <a:srgbClr val="000000"/>
                </a:solidFill>
                <a:latin typeface="Calibri" charset="0"/>
              </a:rPr>
              <a:t>Levíticos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19:1 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al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20:27</a:t>
            </a:r>
            <a:endParaRPr lang="en-US" sz="2400" b="1" u="sng" dirty="0">
              <a:solidFill>
                <a:srgbClr val="000000"/>
              </a:solidFill>
              <a:latin typeface="Calibri" charset="0"/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hacerse </a:t>
            </a:r>
            <a:r>
              <a:rPr lang="es-ES" sz="2400" dirty="0" smtClean="0">
                <a:solidFill>
                  <a:schemeClr val="accent4"/>
                </a:solidFill>
              </a:rPr>
              <a:t>tatuajes en la piel.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Las </a:t>
            </a:r>
            <a:r>
              <a:rPr lang="es-ES" sz="2400" dirty="0" err="1" smtClean="0">
                <a:solidFill>
                  <a:schemeClr val="accent4"/>
                </a:solidFill>
              </a:rPr>
              <a:t>mitzvot</a:t>
            </a:r>
            <a:r>
              <a:rPr lang="es-ES" sz="2400" dirty="0" smtClean="0">
                <a:solidFill>
                  <a:schemeClr val="accent4"/>
                </a:solidFill>
              </a:rPr>
              <a:t> positivas son: respetar a los padres y ancianos,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dejar </a:t>
            </a:r>
            <a:r>
              <a:rPr lang="es-ES" sz="2400" dirty="0" smtClean="0">
                <a:solidFill>
                  <a:schemeClr val="accent4"/>
                </a:solidFill>
              </a:rPr>
              <a:t>parte de la cosecha para los pobres</a:t>
            </a:r>
            <a:r>
              <a:rPr lang="es-ES" sz="2400" dirty="0" smtClean="0">
                <a:solidFill>
                  <a:schemeClr val="accent4"/>
                </a:solidFill>
              </a:rPr>
              <a:t>,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smtClean="0">
                <a:solidFill>
                  <a:schemeClr val="accent4"/>
                </a:solidFill>
              </a:rPr>
              <a:t>amar a otros (especialmente a un convertido),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comer </a:t>
            </a:r>
            <a:r>
              <a:rPr lang="es-ES" sz="2400" dirty="0" smtClean="0">
                <a:solidFill>
                  <a:schemeClr val="accent4"/>
                </a:solidFill>
              </a:rPr>
              <a:t>frutas de un árbol en su 4to año en </a:t>
            </a:r>
            <a:r>
              <a:rPr lang="es-ES" sz="2400" dirty="0" smtClean="0">
                <a:solidFill>
                  <a:schemeClr val="accent4"/>
                </a:solidFill>
              </a:rPr>
              <a:t>Jerusalén, 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respetar </a:t>
            </a:r>
            <a:r>
              <a:rPr lang="es-ES" sz="2400" dirty="0" smtClean="0">
                <a:solidFill>
                  <a:schemeClr val="accent4"/>
                </a:solidFill>
              </a:rPr>
              <a:t>el </a:t>
            </a:r>
            <a:r>
              <a:rPr lang="es-ES" sz="2400" dirty="0" err="1" smtClean="0">
                <a:solidFill>
                  <a:schemeClr val="accent4"/>
                </a:solidFill>
              </a:rPr>
              <a:t>Bet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Hamikdash</a:t>
            </a:r>
            <a:r>
              <a:rPr lang="es-ES" sz="2400" dirty="0" smtClean="0">
                <a:solidFill>
                  <a:schemeClr val="accent4"/>
                </a:solidFill>
              </a:rPr>
              <a:t>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respetar </a:t>
            </a:r>
            <a:r>
              <a:rPr lang="es-ES" sz="2400" dirty="0" smtClean="0">
                <a:solidFill>
                  <a:schemeClr val="accent4"/>
                </a:solidFill>
              </a:rPr>
              <a:t>a los Rabinos,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1313" indent="-339725">
              <a:lnSpc>
                <a:spcPct val="102000"/>
              </a:lnSpc>
              <a:spcBef>
                <a:spcPts val="800"/>
              </a:spcBef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u="sng" dirty="0" err="1">
                <a:solidFill>
                  <a:srgbClr val="000000"/>
                </a:solidFill>
                <a:latin typeface="Calibri" charset="0"/>
              </a:rPr>
              <a:t>Levíticos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19:1 </a:t>
            </a:r>
            <a:r>
              <a:rPr lang="en-US" sz="2400" b="1" u="sng" dirty="0">
                <a:solidFill>
                  <a:srgbClr val="000000"/>
                </a:solidFill>
                <a:latin typeface="Calibri" charset="0"/>
              </a:rPr>
              <a:t>al </a:t>
            </a:r>
            <a:r>
              <a:rPr lang="en-US" sz="2400" b="1" u="sng" dirty="0" smtClean="0">
                <a:solidFill>
                  <a:srgbClr val="000000"/>
                </a:solidFill>
                <a:latin typeface="Calibri" charset="0"/>
              </a:rPr>
              <a:t>20:27</a:t>
            </a:r>
            <a:endParaRPr lang="en-US" sz="2400" b="1" u="sng" dirty="0">
              <a:solidFill>
                <a:srgbClr val="000000"/>
              </a:solidFill>
              <a:latin typeface="Calibri" charset="0"/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los </a:t>
            </a:r>
            <a:r>
              <a:rPr lang="es-ES" sz="2400" dirty="0" smtClean="0">
                <a:solidFill>
                  <a:schemeClr val="accent4"/>
                </a:solidFill>
              </a:rPr>
              <a:t>ciegos y los sordos.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La </a:t>
            </a:r>
            <a:r>
              <a:rPr lang="es-ES" sz="2400" dirty="0" smtClean="0">
                <a:solidFill>
                  <a:schemeClr val="accent4"/>
                </a:solidFill>
              </a:rPr>
              <a:t>vida familiar deber ser sagrada.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Se </a:t>
            </a:r>
            <a:r>
              <a:rPr lang="es-ES" sz="2400" dirty="0" smtClean="0">
                <a:solidFill>
                  <a:schemeClr val="accent4"/>
                </a:solidFill>
              </a:rPr>
              <a:t>nos advierte no imitar el comportamiento de los gentiles, para no perder la Tierra de Israel.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Debemos </a:t>
            </a:r>
            <a:r>
              <a:rPr lang="es-ES" sz="2400" dirty="0" smtClean="0">
                <a:solidFill>
                  <a:schemeClr val="accent4"/>
                </a:solidFill>
              </a:rPr>
              <a:t>cumplir con </a:t>
            </a:r>
            <a:r>
              <a:rPr lang="es-ES" sz="2400" dirty="0" err="1" smtClean="0">
                <a:solidFill>
                  <a:schemeClr val="accent4"/>
                </a:solidFill>
              </a:rPr>
              <a:t>kashrut</a:t>
            </a:r>
            <a:r>
              <a:rPr lang="es-ES" sz="2400" dirty="0" smtClean="0">
                <a:solidFill>
                  <a:schemeClr val="accent4"/>
                </a:solidFill>
              </a:rPr>
              <a:t> y mantener nuestro estatus separado y particular.</a:t>
            </a:r>
            <a:endParaRPr lang="en-US" sz="2400" b="1" dirty="0">
              <a:solidFill>
                <a:schemeClr val="accent4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s-ES" sz="2400" b="1" i="1" dirty="0" smtClean="0">
                <a:solidFill>
                  <a:schemeClr val="accent4"/>
                </a:solidFill>
              </a:rPr>
              <a:t>"Ustedes deben ser santos porque Yo Soy santo" (19:2</a:t>
            </a:r>
            <a:r>
              <a:rPr lang="es-ES" sz="2400" b="1" i="1" dirty="0" smtClean="0">
                <a:solidFill>
                  <a:schemeClr val="accent4"/>
                </a:solidFill>
              </a:rPr>
              <a:t>).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Una </a:t>
            </a:r>
            <a:r>
              <a:rPr lang="es-ES" sz="2400" dirty="0" smtClean="0">
                <a:solidFill>
                  <a:schemeClr val="accent4"/>
                </a:solidFill>
              </a:rPr>
              <a:t>persona no puede exigir que otra viva un estilo de vida correcto cuando el mismo no cumple con sus expectativas.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Aun </a:t>
            </a:r>
            <a:r>
              <a:rPr lang="es-ES" sz="2400" dirty="0" smtClean="0">
                <a:solidFill>
                  <a:schemeClr val="accent4"/>
                </a:solidFill>
              </a:rPr>
              <a:t>cuando las personas le </a:t>
            </a:r>
            <a:r>
              <a:rPr lang="es-ES" sz="2400" dirty="0" smtClean="0">
                <a:solidFill>
                  <a:schemeClr val="accent4"/>
                </a:solidFill>
              </a:rPr>
              <a:t>escucharían </a:t>
            </a:r>
            <a:r>
              <a:rPr lang="es-ES" sz="2400" dirty="0" smtClean="0">
                <a:solidFill>
                  <a:schemeClr val="accent4"/>
                </a:solidFill>
              </a:rPr>
              <a:t>el </a:t>
            </a:r>
            <a:r>
              <a:rPr lang="es-ES" sz="2400" dirty="0" smtClean="0">
                <a:solidFill>
                  <a:schemeClr val="accent4"/>
                </a:solidFill>
              </a:rPr>
              <a:t>todavía </a:t>
            </a:r>
            <a:r>
              <a:rPr lang="es-ES" sz="2400" dirty="0" smtClean="0">
                <a:solidFill>
                  <a:schemeClr val="accent4"/>
                </a:solidFill>
              </a:rPr>
              <a:t>no </a:t>
            </a:r>
            <a:r>
              <a:rPr lang="es-ES" sz="2400" dirty="0" smtClean="0">
                <a:solidFill>
                  <a:schemeClr val="accent4"/>
                </a:solidFill>
              </a:rPr>
              <a:t>tendría </a:t>
            </a:r>
            <a:r>
              <a:rPr lang="es-ES" sz="2400" dirty="0" smtClean="0">
                <a:solidFill>
                  <a:schemeClr val="accent4"/>
                </a:solidFill>
              </a:rPr>
              <a:t>el derecho de juzgar a aquellos que no siguieron las directivas que impuso.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A </a:t>
            </a:r>
            <a:r>
              <a:rPr lang="es-ES" sz="2400" dirty="0" smtClean="0">
                <a:solidFill>
                  <a:schemeClr val="accent4"/>
                </a:solidFill>
              </a:rPr>
              <a:t>pesar de que uno debe escuchar el consejo del doctor aunque el doctor mismo no lo siga, las exigencias morales no son las mismas que las medicas.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Nuestro </a:t>
            </a:r>
            <a:r>
              <a:rPr lang="es-ES" sz="2400" dirty="0" smtClean="0">
                <a:solidFill>
                  <a:schemeClr val="accent4"/>
                </a:solidFill>
              </a:rPr>
              <a:t>comportamiento debe ser consistente con los valores que nuestros hijos </a:t>
            </a:r>
            <a:r>
              <a:rPr lang="es-ES" sz="2400" dirty="0" smtClean="0">
                <a:solidFill>
                  <a:schemeClr val="accent4"/>
                </a:solidFill>
              </a:rPr>
              <a:t>están </a:t>
            </a:r>
            <a:r>
              <a:rPr lang="es-ES" sz="2400" dirty="0" smtClean="0">
                <a:solidFill>
                  <a:schemeClr val="accent4"/>
                </a:solidFill>
              </a:rPr>
              <a:t>aprendiendo de la Tora si queremos que ellos desarrollen su </a:t>
            </a:r>
            <a:r>
              <a:rPr lang="es-ES" sz="2400" dirty="0" smtClean="0">
                <a:solidFill>
                  <a:schemeClr val="accent4"/>
                </a:solidFill>
              </a:rPr>
              <a:t>judaísmo </a:t>
            </a:r>
            <a:r>
              <a:rPr lang="es-ES" sz="2400" dirty="0" smtClean="0">
                <a:solidFill>
                  <a:schemeClr val="accent4"/>
                </a:solidFill>
              </a:rPr>
              <a:t>correctamente.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Similarmente </a:t>
            </a:r>
            <a:r>
              <a:rPr lang="es-ES" sz="2400" dirty="0" err="1" smtClean="0">
                <a:solidFill>
                  <a:schemeClr val="accent4"/>
                </a:solidFill>
              </a:rPr>
              <a:t>Hashem</a:t>
            </a:r>
            <a:r>
              <a:rPr lang="es-ES" sz="2400" dirty="0" smtClean="0">
                <a:solidFill>
                  <a:schemeClr val="accent4"/>
                </a:solidFill>
              </a:rPr>
              <a:t> dice que El espera que nosotros seamos santos </a:t>
            </a:r>
            <a:r>
              <a:rPr lang="es-ES" sz="2400" b="1" dirty="0" smtClean="0">
                <a:solidFill>
                  <a:schemeClr val="accent4"/>
                </a:solidFill>
              </a:rPr>
              <a:t>porque El es santo,</a:t>
            </a:r>
            <a:r>
              <a:rPr lang="es-ES" sz="2400" dirty="0" smtClean="0">
                <a:solidFill>
                  <a:schemeClr val="accent4"/>
                </a:solidFill>
              </a:rPr>
              <a:t> y si no fuera por esto, El no hubiera requerido que Israel sea santo.</a:t>
            </a:r>
          </a:p>
          <a:p>
            <a:r>
              <a:rPr lang="es-ES" sz="2400" i="1" dirty="0" err="1" smtClean="0">
                <a:solidFill>
                  <a:schemeClr val="accent4"/>
                </a:solidFill>
              </a:rPr>
              <a:t>Rab</a:t>
            </a:r>
            <a:r>
              <a:rPr lang="es-ES" sz="2400" i="1" dirty="0" smtClean="0">
                <a:solidFill>
                  <a:schemeClr val="accent4"/>
                </a:solidFill>
              </a:rPr>
              <a:t>. </a:t>
            </a:r>
            <a:r>
              <a:rPr lang="es-ES" sz="2400" i="1" dirty="0" err="1" smtClean="0">
                <a:solidFill>
                  <a:schemeClr val="accent4"/>
                </a:solidFill>
              </a:rPr>
              <a:t>Moshe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Feinstein</a:t>
            </a:r>
            <a:endParaRPr lang="es-ES" sz="24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b="1" i="1" dirty="0" smtClean="0">
                <a:solidFill>
                  <a:schemeClr val="accent4"/>
                </a:solidFill>
              </a:rPr>
              <a:t>"Ustedes deben ser santos... Un hombre debe respetar a su padre y a su madre" (19:2-3</a:t>
            </a:r>
            <a:r>
              <a:rPr lang="es-ES" sz="2400" b="1" i="1" dirty="0" smtClean="0">
                <a:solidFill>
                  <a:schemeClr val="accent4"/>
                </a:solidFill>
              </a:rPr>
              <a:t>).</a:t>
            </a:r>
          </a:p>
          <a:p>
            <a:pPr lvl="1">
              <a:buFont typeface="Arial" pitchFamily="34" charset="0"/>
              <a:buChar char="•"/>
            </a:pPr>
            <a:endParaRPr lang="es-ES" sz="2400" b="1" i="1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La </a:t>
            </a:r>
            <a:r>
              <a:rPr lang="es-ES" sz="2400" dirty="0" smtClean="0">
                <a:solidFill>
                  <a:schemeClr val="accent4"/>
                </a:solidFill>
              </a:rPr>
              <a:t>Tora yuxtapone la </a:t>
            </a:r>
            <a:r>
              <a:rPr lang="es-ES" sz="2400" dirty="0" smtClean="0">
                <a:solidFill>
                  <a:schemeClr val="accent4"/>
                </a:solidFill>
              </a:rPr>
              <a:t>mitzvá </a:t>
            </a:r>
            <a:r>
              <a:rPr lang="es-ES" sz="2400" dirty="0" smtClean="0">
                <a:solidFill>
                  <a:schemeClr val="accent4"/>
                </a:solidFill>
              </a:rPr>
              <a:t>de respetar a los padres de uno con la </a:t>
            </a:r>
            <a:r>
              <a:rPr lang="es-ES" sz="2400" dirty="0" smtClean="0">
                <a:solidFill>
                  <a:schemeClr val="accent4"/>
                </a:solidFill>
              </a:rPr>
              <a:t>mitzvá </a:t>
            </a:r>
            <a:r>
              <a:rPr lang="es-ES" sz="2400" dirty="0" smtClean="0">
                <a:solidFill>
                  <a:schemeClr val="accent4"/>
                </a:solidFill>
              </a:rPr>
              <a:t>de ser santo, para indicarnos una </a:t>
            </a:r>
            <a:r>
              <a:rPr lang="es-ES" sz="2400" dirty="0" smtClean="0">
                <a:solidFill>
                  <a:schemeClr val="accent4"/>
                </a:solidFill>
              </a:rPr>
              <a:t>metodología </a:t>
            </a:r>
            <a:r>
              <a:rPr lang="es-ES" sz="2400" dirty="0" smtClean="0">
                <a:solidFill>
                  <a:schemeClr val="accent4"/>
                </a:solidFill>
              </a:rPr>
              <a:t>para prevenir </a:t>
            </a:r>
            <a:r>
              <a:rPr lang="es-ES" sz="2400" dirty="0" smtClean="0">
                <a:solidFill>
                  <a:schemeClr val="accent4"/>
                </a:solidFill>
              </a:rPr>
              <a:t>encuentros ilícitos</a:t>
            </a:r>
            <a:r>
              <a:rPr lang="es-ES" sz="2400" dirty="0" smtClean="0">
                <a:solidFill>
                  <a:schemeClr val="accent4"/>
                </a:solidFill>
              </a:rPr>
              <a:t>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Los </a:t>
            </a:r>
            <a:r>
              <a:rPr lang="es-ES" sz="2400" dirty="0" smtClean="0">
                <a:solidFill>
                  <a:schemeClr val="accent4"/>
                </a:solidFill>
              </a:rPr>
              <a:t>Sabios dicen que Yosef HaTzadik evito un tropiezo fatal con la seductora esposa de Potifar porque el vio la imagen del rostro de su padre.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Los </a:t>
            </a:r>
            <a:r>
              <a:rPr lang="es-ES" sz="2400" dirty="0" err="1" smtClean="0">
                <a:solidFill>
                  <a:schemeClr val="accent4"/>
                </a:solidFill>
              </a:rPr>
              <a:t>kabalistas</a:t>
            </a:r>
            <a:r>
              <a:rPr lang="es-ES" sz="2400" dirty="0" smtClean="0">
                <a:solidFill>
                  <a:schemeClr val="accent4"/>
                </a:solidFill>
              </a:rPr>
              <a:t> dicen que la imagen de un padre aumenta el poder de santidad en un niño y lo ayudan a sobreponerse a sus deseos por encuentros </a:t>
            </a:r>
            <a:r>
              <a:rPr lang="es-ES" sz="2400" dirty="0" smtClean="0">
                <a:solidFill>
                  <a:schemeClr val="accent4"/>
                </a:solidFill>
              </a:rPr>
              <a:t>ilícitos.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Por </a:t>
            </a:r>
            <a:r>
              <a:rPr lang="es-ES" sz="2400" dirty="0" smtClean="0">
                <a:solidFill>
                  <a:schemeClr val="accent4"/>
                </a:solidFill>
              </a:rPr>
              <a:t>eso, una persona cuyo deseo por lo prohibido es fuerte debe imaginarse la imagen de sus padres o ancestros y esto le puede ayudar a alejarse de una </a:t>
            </a:r>
            <a:r>
              <a:rPr lang="es-ES" sz="2400" dirty="0" smtClean="0">
                <a:solidFill>
                  <a:schemeClr val="accent4"/>
                </a:solidFill>
              </a:rPr>
              <a:t>transgresión.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b="1" i="1" dirty="0" smtClean="0">
                <a:solidFill>
                  <a:schemeClr val="accent4"/>
                </a:solidFill>
              </a:rPr>
              <a:t>"</a:t>
            </a:r>
            <a:r>
              <a:rPr lang="es-ES" sz="2400" b="1" i="1" dirty="0" smtClean="0">
                <a:solidFill>
                  <a:schemeClr val="accent4"/>
                </a:solidFill>
              </a:rPr>
              <a:t>Un hombre (adulto) debe respetar a su madre y a su padre" (19:3</a:t>
            </a:r>
            <a:r>
              <a:rPr lang="es-ES" sz="2400" b="1" i="1" dirty="0" smtClean="0">
                <a:solidFill>
                  <a:schemeClr val="accent4"/>
                </a:solidFill>
              </a:rPr>
              <a:t>).</a:t>
            </a:r>
          </a:p>
          <a:p>
            <a:pPr lvl="1">
              <a:buFont typeface="Arial" pitchFamily="34" charset="0"/>
              <a:buChar char="•"/>
            </a:pPr>
            <a:endParaRPr lang="es-ES" sz="2400" b="1" i="1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Es </a:t>
            </a:r>
            <a:r>
              <a:rPr lang="es-ES" sz="2400" dirty="0" smtClean="0">
                <a:solidFill>
                  <a:schemeClr val="accent4"/>
                </a:solidFill>
              </a:rPr>
              <a:t>comprensible que cuando somos </a:t>
            </a:r>
            <a:r>
              <a:rPr lang="es-ES" sz="2400" dirty="0" smtClean="0">
                <a:solidFill>
                  <a:schemeClr val="accent4"/>
                </a:solidFill>
              </a:rPr>
              <a:t>niños, </a:t>
            </a:r>
            <a:r>
              <a:rPr lang="es-ES" sz="2400" dirty="0" smtClean="0">
                <a:solidFill>
                  <a:schemeClr val="accent4"/>
                </a:solidFill>
              </a:rPr>
              <a:t>que necesitamos a nuestros padres para proveernos de comida y vestimenta, debemos honrarlos y respetarlos.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Sin </a:t>
            </a:r>
            <a:r>
              <a:rPr lang="es-ES" sz="2400" dirty="0" smtClean="0">
                <a:solidFill>
                  <a:schemeClr val="accent4"/>
                </a:solidFill>
              </a:rPr>
              <a:t>embargo, aun como adultos independientes que no necesitamos de su asistencia del todo, estamos obligados a tratarlos con el mismo honor y respeto que ellos merecieron de nosotros cuando </a:t>
            </a:r>
            <a:r>
              <a:rPr lang="es-ES" sz="2400" dirty="0" smtClean="0">
                <a:solidFill>
                  <a:schemeClr val="accent4"/>
                </a:solidFill>
              </a:rPr>
              <a:t>niños.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i="1" dirty="0" smtClean="0">
                <a:solidFill>
                  <a:schemeClr val="accent4"/>
                </a:solidFill>
              </a:rPr>
              <a:t>(</a:t>
            </a:r>
            <a:r>
              <a:rPr lang="es-ES" sz="2400" i="1" dirty="0" err="1" smtClean="0">
                <a:solidFill>
                  <a:schemeClr val="accent4"/>
                </a:solidFill>
              </a:rPr>
              <a:t>K'sav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Sofer</a:t>
            </a:r>
            <a:r>
              <a:rPr lang="es-ES" sz="2400" i="1" dirty="0" smtClean="0">
                <a:solidFill>
                  <a:schemeClr val="accent4"/>
                </a:solidFill>
              </a:rPr>
              <a:t>)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4"/>
                </a:solidFill>
              </a:rPr>
              <a:t>19:14</a:t>
            </a:r>
            <a:r>
              <a:rPr lang="es-ES" sz="2400" dirty="0" smtClean="0">
                <a:solidFill>
                  <a:schemeClr val="accent4"/>
                </a:solidFill>
              </a:rPr>
              <a:t>   </a:t>
            </a:r>
            <a:r>
              <a:rPr lang="es-ES" sz="2400" b="1" i="1" dirty="0" smtClean="0">
                <a:solidFill>
                  <a:schemeClr val="accent4"/>
                </a:solidFill>
              </a:rPr>
              <a:t>Lo-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tekalel</a:t>
            </a:r>
            <a:r>
              <a:rPr lang="es-ES" sz="2400" b="1" i="1" dirty="0" smtClean="0">
                <a:solidFill>
                  <a:schemeClr val="accent4"/>
                </a:solidFill>
              </a:rPr>
              <a:t>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jeresh</a:t>
            </a:r>
            <a:r>
              <a:rPr lang="es-ES" sz="2400" b="1" i="1" dirty="0" smtClean="0">
                <a:solidFill>
                  <a:schemeClr val="accent4"/>
                </a:solidFill>
              </a:rPr>
              <a:t>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velifney</a:t>
            </a:r>
            <a:r>
              <a:rPr lang="es-ES" sz="2400" b="1" i="1" dirty="0" smtClean="0">
                <a:solidFill>
                  <a:schemeClr val="accent4"/>
                </a:solidFill>
              </a:rPr>
              <a:t>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iver</a:t>
            </a:r>
            <a:r>
              <a:rPr lang="es-ES" sz="2400" b="1" i="1" dirty="0" smtClean="0">
                <a:solidFill>
                  <a:schemeClr val="accent4"/>
                </a:solidFill>
              </a:rPr>
              <a:t> lo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titen</a:t>
            </a:r>
            <a:r>
              <a:rPr lang="es-ES" sz="2400" b="1" i="1" dirty="0" smtClean="0">
                <a:solidFill>
                  <a:schemeClr val="accent4"/>
                </a:solidFill>
              </a:rPr>
              <a:t>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mikshol</a:t>
            </a:r>
            <a:r>
              <a:rPr lang="es-ES" sz="2400" b="1" i="1" dirty="0" smtClean="0">
                <a:solidFill>
                  <a:schemeClr val="accent4"/>
                </a:solidFill>
              </a:rPr>
              <a:t>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veyareta</a:t>
            </a:r>
            <a:r>
              <a:rPr lang="es-ES" sz="2400" b="1" i="1" dirty="0" smtClean="0">
                <a:solidFill>
                  <a:schemeClr val="accent4"/>
                </a:solidFill>
              </a:rPr>
              <a:t>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me'Eloheyjha</a:t>
            </a:r>
            <a:r>
              <a:rPr lang="es-ES" sz="2400" b="1" i="1" dirty="0" smtClean="0">
                <a:solidFill>
                  <a:schemeClr val="accent4"/>
                </a:solidFill>
              </a:rPr>
              <a:t>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ani</a:t>
            </a:r>
            <a:r>
              <a:rPr lang="es-ES" sz="2400" b="1" i="1" dirty="0" smtClean="0">
                <a:solidFill>
                  <a:schemeClr val="accent4"/>
                </a:solidFill>
              </a:rPr>
              <a:t> Adonay. </a:t>
            </a:r>
            <a:endParaRPr lang="es-ES" sz="2400" b="1" i="1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No </a:t>
            </a:r>
            <a:r>
              <a:rPr lang="es-ES" sz="2400" dirty="0" smtClean="0">
                <a:solidFill>
                  <a:schemeClr val="accent4"/>
                </a:solidFill>
              </a:rPr>
              <a:t>maldecirás al sordo</a:t>
            </a:r>
            <a:r>
              <a:rPr lang="es-ES" sz="2400" dirty="0" smtClean="0">
                <a:solidFill>
                  <a:schemeClr val="accent4"/>
                </a:solidFill>
              </a:rPr>
              <a:t>,* ni </a:t>
            </a:r>
            <a:r>
              <a:rPr lang="es-ES" sz="2400" dirty="0" smtClean="0">
                <a:solidFill>
                  <a:schemeClr val="accent4"/>
                </a:solidFill>
              </a:rPr>
              <a:t>pondrás tropiezo delante del ciego</a:t>
            </a:r>
            <a:r>
              <a:rPr lang="es-ES" sz="2400" dirty="0" smtClean="0">
                <a:solidFill>
                  <a:schemeClr val="accent4"/>
                </a:solidFill>
              </a:rPr>
              <a:t>,* y </a:t>
            </a:r>
            <a:r>
              <a:rPr lang="es-ES" sz="2400" dirty="0" smtClean="0">
                <a:solidFill>
                  <a:schemeClr val="accent4"/>
                </a:solidFill>
              </a:rPr>
              <a:t>temerás a tu Dios; Yo soy el Eterno</a:t>
            </a:r>
            <a:r>
              <a:rPr lang="es-ES" sz="2400" dirty="0" smtClean="0">
                <a:solidFill>
                  <a:schemeClr val="accent4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*Quiere decir por igual aconsejar mal.</a:t>
            </a: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*Quiere </a:t>
            </a:r>
            <a:r>
              <a:rPr lang="es-ES" sz="2400" dirty="0" smtClean="0">
                <a:solidFill>
                  <a:schemeClr val="accent4"/>
                </a:solidFill>
              </a:rPr>
              <a:t>decir también al que no entiende el lenguaje en que se está hablando</a:t>
            </a:r>
            <a:endParaRPr lang="es-ES" sz="2400" dirty="0" smtClean="0">
              <a:solidFill>
                <a:schemeClr val="accent4"/>
              </a:solidFill>
            </a:endParaRPr>
          </a:p>
          <a:p>
            <a:r>
              <a:rPr lang="es-ES" sz="2400" dirty="0" smtClean="0">
                <a:solidFill>
                  <a:srgbClr val="002060"/>
                </a:solidFill>
              </a:rPr>
              <a:t/>
            </a:r>
            <a:br>
              <a:rPr lang="es-ES" sz="2400" dirty="0" smtClean="0">
                <a:solidFill>
                  <a:srgbClr val="002060"/>
                </a:solidFill>
              </a:rPr>
            </a:br>
            <a:r>
              <a:rPr lang="es-ES" sz="2400" dirty="0" smtClean="0">
                <a:solidFill>
                  <a:srgbClr val="002060"/>
                </a:solidFill>
              </a:rPr>
              <a:t>  </a:t>
            </a:r>
            <a:r>
              <a:rPr lang="es-ES" sz="2400" dirty="0" smtClean="0">
                <a:solidFill>
                  <a:srgbClr val="002060"/>
                </a:solidFill>
              </a:rPr>
              <a:t>.</a:t>
            </a:r>
            <a:endParaRPr lang="es-ES" sz="2400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4"/>
                </a:solidFill>
              </a:rPr>
              <a:t>"No odies a tu hermano en tu </a:t>
            </a:r>
            <a:r>
              <a:rPr lang="es-ES" sz="2400" b="1" i="1" dirty="0" smtClean="0">
                <a:solidFill>
                  <a:schemeClr val="accent4"/>
                </a:solidFill>
              </a:rPr>
              <a:t>corazón; </a:t>
            </a:r>
            <a:r>
              <a:rPr lang="es-ES" sz="2400" b="1" i="1" dirty="0" smtClean="0">
                <a:solidFill>
                  <a:schemeClr val="accent4"/>
                </a:solidFill>
              </a:rPr>
              <a:t>debes, sin duda alguna, reganar a tu </a:t>
            </a:r>
            <a:r>
              <a:rPr lang="es-ES" sz="2400" b="1" i="1" dirty="0" smtClean="0">
                <a:solidFill>
                  <a:schemeClr val="accent4"/>
                </a:solidFill>
              </a:rPr>
              <a:t>compañero judío </a:t>
            </a:r>
            <a:r>
              <a:rPr lang="es-ES" sz="2400" b="1" i="1" dirty="0" smtClean="0">
                <a:solidFill>
                  <a:schemeClr val="accent4"/>
                </a:solidFill>
              </a:rPr>
              <a:t>y cargues pecado por cuenta suya. No guardes rencor y no cobres venganza... y ama a tu vecino" (19:17-18</a:t>
            </a:r>
            <a:r>
              <a:rPr lang="es-ES" sz="2400" b="1" i="1" dirty="0" smtClean="0">
                <a:solidFill>
                  <a:schemeClr val="accent4"/>
                </a:solidFill>
              </a:rPr>
              <a:t>).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   La </a:t>
            </a:r>
            <a:r>
              <a:rPr lang="es-ES" sz="2400" dirty="0" smtClean="0">
                <a:solidFill>
                  <a:schemeClr val="accent4"/>
                </a:solidFill>
              </a:rPr>
              <a:t>Tora nos aconseja que no debemos odiar a alguien en nuestro </a:t>
            </a:r>
            <a:r>
              <a:rPr lang="es-ES" sz="2400" dirty="0" smtClean="0">
                <a:solidFill>
                  <a:schemeClr val="accent4"/>
                </a:solidFill>
              </a:rPr>
              <a:t>corazón </a:t>
            </a:r>
            <a:r>
              <a:rPr lang="es-ES" sz="2400" dirty="0" smtClean="0">
                <a:solidFill>
                  <a:schemeClr val="accent4"/>
                </a:solidFill>
              </a:rPr>
              <a:t>cuando el hace algo contra nosotros</a:t>
            </a:r>
            <a:r>
              <a:rPr lang="es-ES" sz="2400" dirty="0" smtClean="0">
                <a:solidFill>
                  <a:schemeClr val="accent4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   Mas </a:t>
            </a:r>
            <a:r>
              <a:rPr lang="es-ES" sz="2400" dirty="0" smtClean="0">
                <a:solidFill>
                  <a:schemeClr val="accent4"/>
                </a:solidFill>
              </a:rPr>
              <a:t>bien debemos </a:t>
            </a:r>
            <a:r>
              <a:rPr lang="es-ES" sz="2400" dirty="0" smtClean="0">
                <a:solidFill>
                  <a:schemeClr val="accent4"/>
                </a:solidFill>
              </a:rPr>
              <a:t>regañarlo haciéndole </a:t>
            </a:r>
            <a:r>
              <a:rPr lang="es-ES" sz="2400" dirty="0" smtClean="0">
                <a:solidFill>
                  <a:schemeClr val="accent4"/>
                </a:solidFill>
              </a:rPr>
              <a:t>una pregunta discretamente: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"¿Por qué </a:t>
            </a:r>
            <a:r>
              <a:rPr lang="es-ES" sz="2400" dirty="0" smtClean="0">
                <a:solidFill>
                  <a:schemeClr val="accent4"/>
                </a:solidFill>
              </a:rPr>
              <a:t>me has hecho esto a mi?"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Esto </a:t>
            </a:r>
            <a:r>
              <a:rPr lang="es-ES" sz="2400" dirty="0" smtClean="0">
                <a:solidFill>
                  <a:schemeClr val="accent4"/>
                </a:solidFill>
              </a:rPr>
              <a:t>evitara que "carguemos con el pecado" y transgredir la orden "no odies a tu hermano en tu </a:t>
            </a:r>
            <a:r>
              <a:rPr lang="es-ES" sz="2400" dirty="0" smtClean="0">
                <a:solidFill>
                  <a:schemeClr val="accent4"/>
                </a:solidFill>
              </a:rPr>
              <a:t>corazón</a:t>
            </a:r>
            <a:r>
              <a:rPr lang="es-ES" sz="2400" dirty="0" smtClean="0">
                <a:solidFill>
                  <a:schemeClr val="accent4"/>
                </a:solidFill>
              </a:rPr>
              <a:t>."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También</a:t>
            </a:r>
            <a:r>
              <a:rPr lang="es-ES" sz="2400" dirty="0" smtClean="0">
                <a:solidFill>
                  <a:schemeClr val="accent4"/>
                </a:solidFill>
              </a:rPr>
              <a:t>, al decirle </a:t>
            </a:r>
            <a:r>
              <a:rPr lang="es-ES" sz="2400" dirty="0" smtClean="0">
                <a:solidFill>
                  <a:schemeClr val="accent4"/>
                </a:solidFill>
              </a:rPr>
              <a:t>cómo </a:t>
            </a:r>
            <a:r>
              <a:rPr lang="es-ES" sz="2400" dirty="0" smtClean="0">
                <a:solidFill>
                  <a:schemeClr val="accent4"/>
                </a:solidFill>
              </a:rPr>
              <a:t>nos sentimos, el se </a:t>
            </a:r>
            <a:r>
              <a:rPr lang="es-ES" sz="2400" dirty="0" smtClean="0">
                <a:solidFill>
                  <a:schemeClr val="accent4"/>
                </a:solidFill>
              </a:rPr>
              <a:t>disculpará </a:t>
            </a:r>
            <a:r>
              <a:rPr lang="es-ES" sz="2400" dirty="0" smtClean="0">
                <a:solidFill>
                  <a:schemeClr val="accent4"/>
                </a:solidFill>
              </a:rPr>
              <a:t>o </a:t>
            </a:r>
            <a:r>
              <a:rPr lang="es-ES" sz="2400" dirty="0" smtClean="0">
                <a:solidFill>
                  <a:schemeClr val="accent4"/>
                </a:solidFill>
              </a:rPr>
              <a:t>explicará </a:t>
            </a:r>
            <a:r>
              <a:rPr lang="es-ES" sz="2400" dirty="0" smtClean="0">
                <a:solidFill>
                  <a:schemeClr val="accent4"/>
                </a:solidFill>
              </a:rPr>
              <a:t>su comportamiento, lo que </a:t>
            </a:r>
            <a:r>
              <a:rPr lang="es-ES" sz="2400" dirty="0" smtClean="0">
                <a:solidFill>
                  <a:schemeClr val="accent4"/>
                </a:solidFill>
              </a:rPr>
              <a:t>evitará </a:t>
            </a:r>
            <a:r>
              <a:rPr lang="es-ES" sz="2400" dirty="0" smtClean="0">
                <a:solidFill>
                  <a:schemeClr val="accent4"/>
                </a:solidFill>
              </a:rPr>
              <a:t>que lo odiemos del todo.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Sin </a:t>
            </a:r>
            <a:r>
              <a:rPr lang="es-ES" sz="2400" dirty="0" smtClean="0">
                <a:solidFill>
                  <a:schemeClr val="accent4"/>
                </a:solidFill>
              </a:rPr>
              <a:t>embargo, </a:t>
            </a:r>
            <a:r>
              <a:rPr lang="es-ES" sz="2400" dirty="0" smtClean="0">
                <a:solidFill>
                  <a:schemeClr val="accent4"/>
                </a:solidFill>
              </a:rPr>
              <a:t>después </a:t>
            </a:r>
            <a:r>
              <a:rPr lang="es-ES" sz="2400" dirty="0" smtClean="0">
                <a:solidFill>
                  <a:schemeClr val="accent4"/>
                </a:solidFill>
              </a:rPr>
              <a:t>de todo esto debemos estar seguros de "no guardar rencor" o "tomar venganza" pues es posible que a pesar de que ya no lo odiemos, aun podemos tener rencor en nuestro </a:t>
            </a:r>
            <a:r>
              <a:rPr lang="es-ES" sz="2400" dirty="0" smtClean="0">
                <a:solidFill>
                  <a:schemeClr val="accent4"/>
                </a:solidFill>
              </a:rPr>
              <a:t>corazón. 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Así </a:t>
            </a:r>
            <a:r>
              <a:rPr lang="es-ES" sz="2400" dirty="0" smtClean="0">
                <a:solidFill>
                  <a:schemeClr val="accent4"/>
                </a:solidFill>
              </a:rPr>
              <a:t>pues, la Tora nos dice que borremos todo sentimiento negativo de nuestro </a:t>
            </a:r>
            <a:r>
              <a:rPr lang="es-ES" sz="2400" dirty="0" smtClean="0">
                <a:solidFill>
                  <a:schemeClr val="accent4"/>
                </a:solidFill>
              </a:rPr>
              <a:t>corazón, </a:t>
            </a:r>
            <a:r>
              <a:rPr lang="es-ES" sz="2400" dirty="0" smtClean="0">
                <a:solidFill>
                  <a:schemeClr val="accent4"/>
                </a:solidFill>
              </a:rPr>
              <a:t>a modo de "amarlo como a nosotros mismos."</a:t>
            </a:r>
          </a:p>
          <a:p>
            <a:r>
              <a:rPr lang="es-ES" sz="2400" i="1" dirty="0" err="1" smtClean="0">
                <a:solidFill>
                  <a:schemeClr val="accent4"/>
                </a:solidFill>
              </a:rPr>
              <a:t>Ramban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32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4"/>
                </a:solidFill>
              </a:rPr>
              <a:t>"Amaras a tu vecino como a ti mismo, Yo Soy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Hashem</a:t>
            </a:r>
            <a:r>
              <a:rPr lang="es-ES" sz="2400" b="1" i="1" dirty="0" smtClean="0">
                <a:solidFill>
                  <a:schemeClr val="accent4"/>
                </a:solidFill>
              </a:rPr>
              <a:t>" (19:18</a:t>
            </a:r>
            <a:r>
              <a:rPr lang="es-ES" sz="2400" b="1" i="1" dirty="0" smtClean="0">
                <a:solidFill>
                  <a:schemeClr val="accent4"/>
                </a:solidFill>
              </a:rPr>
              <a:t>).</a:t>
            </a:r>
          </a:p>
          <a:p>
            <a:endParaRPr lang="es-ES" sz="2400" b="1" i="1" dirty="0" smtClean="0">
              <a:solidFill>
                <a:schemeClr val="accent4"/>
              </a:solidFill>
            </a:endParaRPr>
          </a:p>
          <a:p>
            <a:r>
              <a:rPr lang="es-ES" sz="2400" dirty="0" smtClean="0">
                <a:solidFill>
                  <a:schemeClr val="accent4"/>
                </a:solidFill>
              </a:rPr>
              <a:t>La Torá </a:t>
            </a:r>
            <a:r>
              <a:rPr lang="es-ES" sz="2400" dirty="0" smtClean="0">
                <a:solidFill>
                  <a:schemeClr val="accent4"/>
                </a:solidFill>
              </a:rPr>
              <a:t>nos ordena amar a nuestro vecino como a nosotros mismos porque "Yo Soy </a:t>
            </a:r>
            <a:r>
              <a:rPr lang="es-ES" sz="2400" dirty="0" err="1" smtClean="0">
                <a:solidFill>
                  <a:schemeClr val="accent4"/>
                </a:solidFill>
              </a:rPr>
              <a:t>Hashem</a:t>
            </a:r>
            <a:r>
              <a:rPr lang="es-ES" sz="2400" dirty="0" smtClean="0">
                <a:solidFill>
                  <a:schemeClr val="accent4"/>
                </a:solidFill>
              </a:rPr>
              <a:t>." </a:t>
            </a:r>
            <a:endParaRPr lang="es-ES" sz="2400" dirty="0" smtClean="0">
              <a:solidFill>
                <a:schemeClr val="accent4"/>
              </a:solidFill>
            </a:endParaRPr>
          </a:p>
          <a:p>
            <a:endParaRPr lang="es-ES" sz="2400" dirty="0" smtClean="0">
              <a:solidFill>
                <a:schemeClr val="accent4"/>
              </a:solidFill>
            </a:endParaRPr>
          </a:p>
          <a:p>
            <a:r>
              <a:rPr lang="es-ES" sz="2400" dirty="0" smtClean="0">
                <a:solidFill>
                  <a:schemeClr val="accent4"/>
                </a:solidFill>
              </a:rPr>
              <a:t>Ya </a:t>
            </a:r>
            <a:r>
              <a:rPr lang="es-ES" sz="2400" dirty="0" smtClean="0">
                <a:solidFill>
                  <a:schemeClr val="accent4"/>
                </a:solidFill>
              </a:rPr>
              <a:t>que todos fuimos creados igualmente a la imagen de </a:t>
            </a:r>
            <a:r>
              <a:rPr lang="es-ES" sz="2400" dirty="0" err="1" smtClean="0">
                <a:solidFill>
                  <a:schemeClr val="accent4"/>
                </a:solidFill>
              </a:rPr>
              <a:t>Hashem</a:t>
            </a:r>
            <a:r>
              <a:rPr lang="es-ES" sz="2400" dirty="0" smtClean="0">
                <a:solidFill>
                  <a:schemeClr val="accent4"/>
                </a:solidFill>
              </a:rPr>
              <a:t>, se deduce que es nuestro deber procurar el bienestar de cada ser humano y preocuparnos por </a:t>
            </a:r>
            <a:r>
              <a:rPr lang="es-ES" sz="2400" dirty="0" smtClean="0">
                <a:solidFill>
                  <a:schemeClr val="accent4"/>
                </a:solidFill>
              </a:rPr>
              <a:t>él así </a:t>
            </a:r>
            <a:r>
              <a:rPr lang="es-ES" sz="2400" dirty="0" smtClean="0">
                <a:solidFill>
                  <a:schemeClr val="accent4"/>
                </a:solidFill>
              </a:rPr>
              <a:t>como lo hacemos por nosotros mismos.</a:t>
            </a:r>
          </a:p>
          <a:p>
            <a:r>
              <a:rPr lang="es-ES" sz="2400" i="1" dirty="0" err="1" smtClean="0">
                <a:solidFill>
                  <a:schemeClr val="accent4"/>
                </a:solidFill>
              </a:rPr>
              <a:t>Rav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Yaakov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Neiman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32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4"/>
                </a:solidFill>
              </a:rPr>
              <a:t>19:18</a:t>
            </a:r>
            <a:r>
              <a:rPr lang="es-ES" sz="2400" dirty="0" smtClean="0">
                <a:solidFill>
                  <a:schemeClr val="accent4"/>
                </a:solidFill>
              </a:rPr>
              <a:t>  Lo-</a:t>
            </a:r>
            <a:r>
              <a:rPr lang="es-ES" sz="2400" dirty="0" err="1" smtClean="0">
                <a:solidFill>
                  <a:schemeClr val="accent4"/>
                </a:solidFill>
              </a:rPr>
              <a:t>tikom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smtClean="0">
                <a:solidFill>
                  <a:schemeClr val="accent4"/>
                </a:solidFill>
              </a:rPr>
              <a:t>velo-</a:t>
            </a:r>
            <a:r>
              <a:rPr lang="es-ES" sz="2400" dirty="0" err="1" smtClean="0">
                <a:solidFill>
                  <a:schemeClr val="accent4"/>
                </a:solidFill>
              </a:rPr>
              <a:t>titor</a:t>
            </a:r>
            <a:r>
              <a:rPr lang="es-ES" sz="2400" dirty="0" smtClean="0">
                <a:solidFill>
                  <a:schemeClr val="accent4"/>
                </a:solidFill>
              </a:rPr>
              <a:t> et-</a:t>
            </a:r>
            <a:r>
              <a:rPr lang="es-ES" sz="2400" dirty="0" err="1" smtClean="0">
                <a:solidFill>
                  <a:schemeClr val="accent4"/>
                </a:solidFill>
              </a:rPr>
              <a:t>beney</a:t>
            </a:r>
            <a:r>
              <a:rPr lang="es-ES" sz="2400" dirty="0" smtClean="0">
                <a:solidFill>
                  <a:schemeClr val="accent4"/>
                </a:solidFill>
              </a:rPr>
              <a:t> amecha </a:t>
            </a:r>
            <a:r>
              <a:rPr lang="es-ES" sz="2400" dirty="0" err="1" smtClean="0">
                <a:solidFill>
                  <a:schemeClr val="accent4"/>
                </a:solidFill>
              </a:rPr>
              <a:t>ve'ahavta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lere'acha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kamocha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ani</a:t>
            </a:r>
            <a:r>
              <a:rPr lang="es-ES" sz="2400" dirty="0" smtClean="0">
                <a:solidFill>
                  <a:schemeClr val="accent4"/>
                </a:solidFill>
              </a:rPr>
              <a:t> Adonay.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No </a:t>
            </a:r>
            <a:r>
              <a:rPr lang="es-ES" sz="2400" dirty="0" smtClean="0">
                <a:solidFill>
                  <a:schemeClr val="accent4"/>
                </a:solidFill>
              </a:rPr>
              <a:t>te vengarás ni guardarás rencor contra los hijos de tu pueblo, sino que amarás a tu </a:t>
            </a:r>
            <a:r>
              <a:rPr lang="es-ES" sz="2400" dirty="0" smtClean="0">
                <a:solidFill>
                  <a:schemeClr val="accent4"/>
                </a:solidFill>
              </a:rPr>
              <a:t>prójimo como </a:t>
            </a:r>
            <a:r>
              <a:rPr lang="es-ES" sz="2400" dirty="0" smtClean="0">
                <a:solidFill>
                  <a:schemeClr val="accent4"/>
                </a:solidFill>
              </a:rPr>
              <a:t>a ti mismo; Yo soy el Eterno.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 El principio fundamental del judaísmo se resume en estas palabras: "Amarás a tu prójimo como a ti mismo".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El </a:t>
            </a:r>
            <a:r>
              <a:rPr lang="es-ES" sz="2400" dirty="0" smtClean="0">
                <a:solidFill>
                  <a:schemeClr val="accent4"/>
                </a:solidFill>
              </a:rPr>
              <a:t>famoso </a:t>
            </a:r>
            <a:r>
              <a:rPr lang="es-ES" sz="2400" dirty="0" err="1" smtClean="0">
                <a:solidFill>
                  <a:schemeClr val="accent4"/>
                </a:solidFill>
              </a:rPr>
              <a:t>Hilel</a:t>
            </a:r>
            <a:r>
              <a:rPr lang="es-ES" sz="2400" dirty="0" smtClean="0">
                <a:solidFill>
                  <a:schemeClr val="accent4"/>
                </a:solidFill>
              </a:rPr>
              <a:t>, el anciano, dictó este precepto con otros términos: "No hagas a tu compañero lo que no quieres que te hagan".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Esta </a:t>
            </a:r>
            <a:r>
              <a:rPr lang="es-ES" sz="2400" dirty="0" smtClean="0">
                <a:solidFill>
                  <a:schemeClr val="accent4"/>
                </a:solidFill>
              </a:rPr>
              <a:t>norma se refiere también al no israelita.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La </a:t>
            </a:r>
            <a:r>
              <a:rPr lang="es-ES" sz="2400" dirty="0" err="1" smtClean="0">
                <a:solidFill>
                  <a:schemeClr val="accent4"/>
                </a:solidFill>
              </a:rPr>
              <a:t>Torah</a:t>
            </a:r>
            <a:r>
              <a:rPr lang="es-ES" sz="2400" dirty="0" smtClean="0">
                <a:solidFill>
                  <a:schemeClr val="accent4"/>
                </a:solidFill>
              </a:rPr>
              <a:t>, que es la fuente de la justicia humana, no podría enseñar amor para unos y odio para otros</a:t>
            </a:r>
            <a:r>
              <a:rPr lang="es-ES" sz="2400" dirty="0" smtClean="0">
                <a:solidFill>
                  <a:schemeClr val="accent4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smtClean="0">
                <a:solidFill>
                  <a:schemeClr val="accent4"/>
                </a:solidFill>
              </a:rPr>
              <a:t>Las palabras que significan en hebreo: compañero, prójimo y hermano, y que se encuentran en la </a:t>
            </a:r>
            <a:r>
              <a:rPr lang="es-ES" sz="2400" dirty="0" err="1" smtClean="0">
                <a:solidFill>
                  <a:schemeClr val="accent4"/>
                </a:solidFill>
              </a:rPr>
              <a:t>Torah</a:t>
            </a:r>
            <a:r>
              <a:rPr lang="es-ES" sz="2400" dirty="0" smtClean="0">
                <a:solidFill>
                  <a:schemeClr val="accent4"/>
                </a:solidFill>
              </a:rPr>
              <a:t>, son las siguientes: rea, </a:t>
            </a:r>
            <a:r>
              <a:rPr lang="es-ES" sz="2400" dirty="0" err="1" smtClean="0">
                <a:solidFill>
                  <a:schemeClr val="accent4"/>
                </a:solidFill>
              </a:rPr>
              <a:t>amit</a:t>
            </a:r>
            <a:r>
              <a:rPr lang="es-ES" sz="2400" dirty="0" smtClean="0">
                <a:solidFill>
                  <a:schemeClr val="accent4"/>
                </a:solidFill>
              </a:rPr>
              <a:t>, ben- am y aj.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Entre </a:t>
            </a:r>
            <a:r>
              <a:rPr lang="es-ES" sz="2400" dirty="0" smtClean="0">
                <a:solidFill>
                  <a:schemeClr val="accent4"/>
                </a:solidFill>
              </a:rPr>
              <a:t>estos cuatro términos, el que más puede dar idea de definir solamente al israelita es aj, cuya traducción literal es "hermano";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Pero </a:t>
            </a:r>
            <a:r>
              <a:rPr lang="es-ES" sz="2400" dirty="0" smtClean="0">
                <a:solidFill>
                  <a:schemeClr val="accent4"/>
                </a:solidFill>
              </a:rPr>
              <a:t>cuando vemos en muchos lugares de la Biblia que esta palabra se emplea para designar a cualquier hombre, como por ejemplo: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"</a:t>
            </a:r>
            <a:r>
              <a:rPr lang="es-ES" sz="2400" dirty="0" smtClean="0">
                <a:solidFill>
                  <a:schemeClr val="accent4"/>
                </a:solidFill>
              </a:rPr>
              <a:t>Y de la mano del hombre, de la mano del hermano de cada uno, requeriré la vida del hombre" (Génesis </a:t>
            </a:r>
            <a:r>
              <a:rPr lang="es-ES" sz="2400" dirty="0" smtClean="0">
                <a:solidFill>
                  <a:schemeClr val="accent4"/>
                </a:solidFill>
              </a:rPr>
              <a:t>9, </a:t>
            </a:r>
            <a:r>
              <a:rPr lang="es-ES" sz="2400" dirty="0" smtClean="0">
                <a:solidFill>
                  <a:schemeClr val="accent4"/>
                </a:solidFill>
              </a:rPr>
              <a:t>5),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y </a:t>
            </a:r>
            <a:r>
              <a:rPr lang="es-ES" sz="2400" dirty="0" smtClean="0">
                <a:solidFill>
                  <a:schemeClr val="accent4"/>
                </a:solidFill>
              </a:rPr>
              <a:t>que Jacob califica de </a:t>
            </a:r>
            <a:r>
              <a:rPr lang="es-ES" sz="2400" dirty="0" err="1" smtClean="0">
                <a:solidFill>
                  <a:schemeClr val="accent4"/>
                </a:solidFill>
              </a:rPr>
              <a:t>ajim</a:t>
            </a:r>
            <a:r>
              <a:rPr lang="es-ES" sz="2400" dirty="0" smtClean="0">
                <a:solidFill>
                  <a:schemeClr val="accent4"/>
                </a:solidFill>
              </a:rPr>
              <a:t> (hermanos) a unos pastores idólatras, sin tener con ellos parentesco alguno ni igual nacionalidad: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"</a:t>
            </a:r>
            <a:r>
              <a:rPr lang="es-ES" sz="2400" dirty="0" smtClean="0">
                <a:solidFill>
                  <a:schemeClr val="accent4"/>
                </a:solidFill>
              </a:rPr>
              <a:t>Hermanos míos, ¿de dónde sois vosotros? " (Génesis </a:t>
            </a:r>
            <a:r>
              <a:rPr lang="es-ES" sz="2400" dirty="0" smtClean="0">
                <a:solidFill>
                  <a:schemeClr val="accent4"/>
                </a:solidFill>
              </a:rPr>
              <a:t>29, </a:t>
            </a:r>
            <a:r>
              <a:rPr lang="es-ES" sz="2400" dirty="0" smtClean="0">
                <a:solidFill>
                  <a:schemeClr val="accent4"/>
                </a:solidFill>
              </a:rPr>
              <a:t>4),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no </a:t>
            </a:r>
            <a:r>
              <a:rPr lang="es-ES" sz="2400" dirty="0" smtClean="0">
                <a:solidFill>
                  <a:schemeClr val="accent4"/>
                </a:solidFill>
              </a:rPr>
              <a:t>cabe duda alguna de que la </a:t>
            </a:r>
            <a:r>
              <a:rPr lang="es-ES" sz="2400" dirty="0" err="1" smtClean="0">
                <a:solidFill>
                  <a:schemeClr val="accent4"/>
                </a:solidFill>
              </a:rPr>
              <a:t>Torah</a:t>
            </a:r>
            <a:r>
              <a:rPr lang="es-ES" sz="2400" dirty="0" smtClean="0">
                <a:solidFill>
                  <a:schemeClr val="accent4"/>
                </a:solidFill>
              </a:rPr>
              <a:t>, al citar estos cuatro términos, uno tras otro, (vers. 17 y 18) quiso designar con ellos a cualquier hombre sin distinción de raza, color y credo. </a:t>
            </a: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CO" sz="2400" b="1" dirty="0" smtClean="0">
                <a:solidFill>
                  <a:schemeClr val="accent4"/>
                </a:solidFill>
              </a:rPr>
              <a:t>19:19</a:t>
            </a:r>
            <a:r>
              <a:rPr lang="es-CO" sz="2400" dirty="0" smtClean="0">
                <a:solidFill>
                  <a:schemeClr val="accent4"/>
                </a:solidFill>
              </a:rPr>
              <a:t>   Et-</a:t>
            </a:r>
            <a:r>
              <a:rPr lang="es-CO" sz="2400" dirty="0" err="1" smtClean="0">
                <a:solidFill>
                  <a:schemeClr val="accent4"/>
                </a:solidFill>
              </a:rPr>
              <a:t>jukotay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tishmoru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behemteja</a:t>
            </a:r>
            <a:r>
              <a:rPr lang="es-CO" sz="2400" dirty="0" smtClean="0">
                <a:solidFill>
                  <a:schemeClr val="accent4"/>
                </a:solidFill>
              </a:rPr>
              <a:t> lo-</a:t>
            </a:r>
            <a:r>
              <a:rPr lang="es-CO" sz="2400" dirty="0" err="1" smtClean="0">
                <a:solidFill>
                  <a:schemeClr val="accent4"/>
                </a:solidFill>
              </a:rPr>
              <a:t>tarbia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kil'ayim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sadeja</a:t>
            </a:r>
            <a:r>
              <a:rPr lang="es-CO" sz="2400" dirty="0" smtClean="0">
                <a:solidFill>
                  <a:schemeClr val="accent4"/>
                </a:solidFill>
              </a:rPr>
              <a:t> lo-</a:t>
            </a:r>
            <a:r>
              <a:rPr lang="es-CO" sz="2400" dirty="0" err="1" smtClean="0">
                <a:solidFill>
                  <a:schemeClr val="accent4"/>
                </a:solidFill>
              </a:rPr>
              <a:t>tizra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kil'ayim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uveged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kil'ayim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sha'atnez</a:t>
            </a:r>
            <a:r>
              <a:rPr lang="es-CO" sz="2400" dirty="0" smtClean="0">
                <a:solidFill>
                  <a:schemeClr val="accent4"/>
                </a:solidFill>
              </a:rPr>
              <a:t> lo </a:t>
            </a:r>
            <a:r>
              <a:rPr lang="es-CO" sz="2400" dirty="0" err="1" smtClean="0">
                <a:solidFill>
                  <a:schemeClr val="accent4"/>
                </a:solidFill>
              </a:rPr>
              <a:t>ya'aleh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aleyja</a:t>
            </a:r>
            <a:r>
              <a:rPr lang="es-CO" sz="2400" dirty="0" smtClean="0">
                <a:solidFill>
                  <a:schemeClr val="accent4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endParaRPr lang="es-CO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chemeClr val="accent4"/>
                </a:solidFill>
              </a:rPr>
              <a:t>Mis estatutos guardaréis: A tu animal no harás ayuntar con otra especie; no sembrarás tu campo con diferentes clases de semillas; ropa tejida con mezcla de lino y lana, no te la pondrás.</a:t>
            </a:r>
          </a:p>
          <a:p>
            <a:pPr lvl="1">
              <a:buFont typeface="Arial" pitchFamily="34" charset="0"/>
              <a:buChar char="•"/>
            </a:pPr>
            <a:endParaRPr lang="es-CO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chemeClr val="accent4"/>
                </a:solidFill>
              </a:rPr>
              <a:t>  Los versículos 9 y 10 de Deuteronomio 22 tratan de lo que se llama en hebreo </a:t>
            </a:r>
            <a:r>
              <a:rPr lang="es-CO" sz="2400" dirty="0" err="1" smtClean="0">
                <a:solidFill>
                  <a:schemeClr val="accent4"/>
                </a:solidFill>
              </a:rPr>
              <a:t>kiláim</a:t>
            </a:r>
            <a:r>
              <a:rPr lang="es-CO" sz="2400" dirty="0" smtClean="0">
                <a:solidFill>
                  <a:schemeClr val="accent4"/>
                </a:solidFill>
              </a:rPr>
              <a:t> y </a:t>
            </a:r>
            <a:r>
              <a:rPr lang="es-CO" sz="2400" dirty="0" err="1" smtClean="0">
                <a:solidFill>
                  <a:schemeClr val="accent4"/>
                </a:solidFill>
              </a:rPr>
              <a:t>shaatnéz</a:t>
            </a:r>
            <a:r>
              <a:rPr lang="es-CO" sz="2400" dirty="0" smtClean="0">
                <a:solidFill>
                  <a:schemeClr val="accent4"/>
                </a:solidFill>
              </a:rPr>
              <a:t>, esto es, la prohibición de mezclar o juntar dos especies de animales, semillas, árboles, etc. y lana con lino.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Este </a:t>
            </a:r>
            <a:r>
              <a:rPr lang="es-ES" sz="2400" dirty="0" smtClean="0">
                <a:solidFill>
                  <a:schemeClr val="accent4"/>
                </a:solidFill>
              </a:rPr>
              <a:t>precepto pertenece a la clase de leyes denominadas </a:t>
            </a:r>
            <a:r>
              <a:rPr lang="es-ES" sz="2400" dirty="0" err="1" smtClean="0">
                <a:solidFill>
                  <a:schemeClr val="accent4"/>
                </a:solidFill>
              </a:rPr>
              <a:t>jukim</a:t>
            </a:r>
            <a:r>
              <a:rPr lang="es-ES" sz="2400" dirty="0" smtClean="0">
                <a:solidFill>
                  <a:schemeClr val="accent4"/>
                </a:solidFill>
              </a:rPr>
              <a:t>, cuya razón no nos fue revelada por la </a:t>
            </a:r>
            <a:r>
              <a:rPr lang="es-ES" sz="2400" dirty="0" err="1" smtClean="0">
                <a:solidFill>
                  <a:schemeClr val="accent4"/>
                </a:solidFill>
              </a:rPr>
              <a:t>Torah</a:t>
            </a:r>
            <a:r>
              <a:rPr lang="es-ES" sz="2400" dirty="0" smtClean="0">
                <a:solidFill>
                  <a:schemeClr val="accent4"/>
                </a:solidFill>
              </a:rPr>
              <a:t>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En </a:t>
            </a:r>
            <a:r>
              <a:rPr lang="es-ES" sz="2400" dirty="0" smtClean="0">
                <a:solidFill>
                  <a:schemeClr val="accent4"/>
                </a:solidFill>
              </a:rPr>
              <a:t>lo que se refiere a la prohibición de hacer trabajar al buey y al jumento juntos (vers. 10), se sabe que cada clase de animal tiene una fuerza que le es propia y un modo de caminar particular de su género; obligar a dos animales diferentes a tirar juntos de la misma carga, o a caminar al mismo paso, es forzar la naturaleza de cada uno de ellos y hacerlos sufrir, por lo cual la </a:t>
            </a:r>
            <a:r>
              <a:rPr lang="es-ES" sz="2400" dirty="0" err="1" smtClean="0">
                <a:solidFill>
                  <a:schemeClr val="accent4"/>
                </a:solidFill>
              </a:rPr>
              <a:t>Torah</a:t>
            </a:r>
            <a:r>
              <a:rPr lang="es-ES" sz="2400" dirty="0" smtClean="0">
                <a:solidFill>
                  <a:schemeClr val="accent4"/>
                </a:solidFill>
              </a:rPr>
              <a:t> lo </a:t>
            </a:r>
            <a:r>
              <a:rPr lang="es-ES" sz="2400" dirty="0" err="1" smtClean="0">
                <a:solidFill>
                  <a:schemeClr val="accent4"/>
                </a:solidFill>
              </a:rPr>
              <a:t>prohibe</a:t>
            </a:r>
            <a:r>
              <a:rPr lang="es-ES" sz="2400" dirty="0" smtClean="0">
                <a:solidFill>
                  <a:schemeClr val="accent4"/>
                </a:solidFill>
              </a:rPr>
              <a:t>.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CO" sz="2400" b="1" dirty="0" smtClean="0">
                <a:solidFill>
                  <a:schemeClr val="accent4"/>
                </a:solidFill>
              </a:rPr>
              <a:t>20:17</a:t>
            </a:r>
            <a:r>
              <a:rPr lang="es-CO" sz="2400" dirty="0" smtClean="0">
                <a:solidFill>
                  <a:schemeClr val="accent4"/>
                </a:solidFill>
              </a:rPr>
              <a:t>   </a:t>
            </a:r>
            <a:r>
              <a:rPr lang="es-CO" sz="2400" dirty="0" err="1" smtClean="0">
                <a:solidFill>
                  <a:schemeClr val="accent4"/>
                </a:solidFill>
              </a:rPr>
              <a:t>Ve'ish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asher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yikach</a:t>
            </a:r>
            <a:r>
              <a:rPr lang="es-CO" sz="2400" dirty="0" smtClean="0">
                <a:solidFill>
                  <a:schemeClr val="accent4"/>
                </a:solidFill>
              </a:rPr>
              <a:t> et-achoto </a:t>
            </a:r>
            <a:r>
              <a:rPr lang="es-CO" sz="2400" dirty="0" err="1" smtClean="0">
                <a:solidFill>
                  <a:schemeClr val="accent4"/>
                </a:solidFill>
              </a:rPr>
              <a:t>bat-aviv</a:t>
            </a:r>
            <a:r>
              <a:rPr lang="es-CO" sz="2400" dirty="0" smtClean="0">
                <a:solidFill>
                  <a:schemeClr val="accent4"/>
                </a:solidFill>
              </a:rPr>
              <a:t> o </a:t>
            </a:r>
            <a:r>
              <a:rPr lang="es-CO" sz="2400" dirty="0" err="1" smtClean="0">
                <a:solidFill>
                  <a:schemeClr val="accent4"/>
                </a:solidFill>
              </a:rPr>
              <a:t>vat-imo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vera'ah</a:t>
            </a:r>
            <a:r>
              <a:rPr lang="es-CO" sz="2400" dirty="0" smtClean="0">
                <a:solidFill>
                  <a:schemeClr val="accent4"/>
                </a:solidFill>
              </a:rPr>
              <a:t> et-</a:t>
            </a:r>
            <a:r>
              <a:rPr lang="es-CO" sz="2400" dirty="0" err="1" smtClean="0">
                <a:solidFill>
                  <a:schemeClr val="accent4"/>
                </a:solidFill>
              </a:rPr>
              <a:t>ervatah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vehi-tir'eh</a:t>
            </a:r>
            <a:r>
              <a:rPr lang="es-CO" sz="2400" dirty="0" smtClean="0">
                <a:solidFill>
                  <a:schemeClr val="accent4"/>
                </a:solidFill>
              </a:rPr>
              <a:t> et-ervato </a:t>
            </a:r>
            <a:r>
              <a:rPr lang="es-CO" sz="2400" dirty="0" err="1" smtClean="0">
                <a:solidFill>
                  <a:schemeClr val="accent4"/>
                </a:solidFill>
              </a:rPr>
              <a:t>chesed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hu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venichretu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le'eyney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beney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amam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ervat</a:t>
            </a:r>
            <a:r>
              <a:rPr lang="es-CO" sz="2400" dirty="0" smtClean="0">
                <a:solidFill>
                  <a:schemeClr val="accent4"/>
                </a:solidFill>
              </a:rPr>
              <a:t> achoto </a:t>
            </a:r>
            <a:r>
              <a:rPr lang="es-CO" sz="2400" dirty="0" err="1" smtClean="0">
                <a:solidFill>
                  <a:schemeClr val="accent4"/>
                </a:solidFill>
              </a:rPr>
              <a:t>gilah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avono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yisa</a:t>
            </a:r>
            <a:r>
              <a:rPr lang="es-CO" sz="2400" dirty="0" smtClean="0">
                <a:solidFill>
                  <a:schemeClr val="accent4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endParaRPr lang="es-CO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chemeClr val="accent4"/>
                </a:solidFill>
              </a:rPr>
              <a:t>Y si un hombre tomare a su hermana,  hija de su padre o hija de su madre, y viere él la desnudez de ella y ella viere la desnudez de él, es cosa depravada; serán segregados a ojos de los hijos de su pueblo; la desnudez de su hermana ha descubierto.</a:t>
            </a:r>
            <a:endParaRPr lang="es-CO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  Al lado de las prohibiciones matrimoniales por incesto, hubo otras uniones prohibidas por el Talmud, a causa de defectos o vicios físicos y morales, como por ejemplo: un hombre atacado por algunos de los defectos esenciales citados en la </a:t>
            </a:r>
            <a:r>
              <a:rPr lang="es-ES" sz="2400" dirty="0" err="1" smtClean="0">
                <a:solidFill>
                  <a:schemeClr val="accent4"/>
                </a:solidFill>
              </a:rPr>
              <a:t>Torah</a:t>
            </a:r>
            <a:r>
              <a:rPr lang="es-ES" sz="2400" dirty="0" smtClean="0">
                <a:solidFill>
                  <a:schemeClr val="accent4"/>
                </a:solidFill>
              </a:rPr>
              <a:t> (Deuteronomio 23, 2), era declarado inepto para el casamiento (Talmud </a:t>
            </a:r>
            <a:r>
              <a:rPr lang="es-ES" sz="2400" dirty="0" err="1" smtClean="0">
                <a:solidFill>
                  <a:schemeClr val="accent4"/>
                </a:solidFill>
              </a:rPr>
              <a:t>Yebamot</a:t>
            </a:r>
            <a:r>
              <a:rPr lang="es-ES" sz="2400" dirty="0" smtClean="0">
                <a:solidFill>
                  <a:schemeClr val="accent4"/>
                </a:solidFill>
              </a:rPr>
              <a:t> 70 y 75</a:t>
            </a:r>
            <a:r>
              <a:rPr lang="es-ES" sz="2400" dirty="0" smtClean="0">
                <a:solidFill>
                  <a:schemeClr val="accent4"/>
                </a:solidFill>
              </a:rPr>
              <a:t>).</a:t>
            </a: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smtClean="0">
                <a:solidFill>
                  <a:schemeClr val="accent4"/>
                </a:solidFill>
              </a:rPr>
              <a:t>También le estaba prohibido a un hombre tomar de nuevo a la mujer que repudió después de haber sido esposa de otro, aunque ella se hubiese divorciado o quedado viuda de este último (Deuteronomio 24,4 y Jeremías 3, 1). </a:t>
            </a: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Tampoco </a:t>
            </a:r>
            <a:r>
              <a:rPr lang="es-ES" sz="2400" dirty="0" smtClean="0">
                <a:solidFill>
                  <a:schemeClr val="accent4"/>
                </a:solidFill>
              </a:rPr>
              <a:t>podía volver a tomarla en el caso de que el divorcio se hubiese declarado por causa de mala reputación o esterilidad de ella (Talmud </a:t>
            </a:r>
            <a:r>
              <a:rPr lang="es-ES" sz="2400" dirty="0" err="1" smtClean="0">
                <a:solidFill>
                  <a:schemeClr val="accent4"/>
                </a:solidFill>
              </a:rPr>
              <a:t>Guittin</a:t>
            </a:r>
            <a:r>
              <a:rPr lang="es-ES" sz="2400" dirty="0" smtClean="0">
                <a:solidFill>
                  <a:schemeClr val="accent4"/>
                </a:solidFill>
              </a:rPr>
              <a:t> 4, 7, 8 y </a:t>
            </a:r>
            <a:r>
              <a:rPr lang="es-ES" sz="2400" dirty="0" err="1" smtClean="0">
                <a:solidFill>
                  <a:schemeClr val="accent4"/>
                </a:solidFill>
              </a:rPr>
              <a:t>Maimónides</a:t>
            </a:r>
            <a:r>
              <a:rPr lang="es-ES" sz="2400" dirty="0" smtClean="0">
                <a:solidFill>
                  <a:schemeClr val="accent4"/>
                </a:solidFill>
              </a:rPr>
              <a:t>, </a:t>
            </a:r>
            <a:r>
              <a:rPr lang="es-ES" sz="2400" dirty="0" err="1" smtClean="0">
                <a:solidFill>
                  <a:schemeClr val="accent4"/>
                </a:solidFill>
              </a:rPr>
              <a:t>Hiljut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Guerushín</a:t>
            </a:r>
            <a:r>
              <a:rPr lang="es-ES" sz="2400" dirty="0" smtClean="0">
                <a:solidFill>
                  <a:schemeClr val="accent4"/>
                </a:solidFill>
              </a:rPr>
              <a:t> 10, 12 - 13 y </a:t>
            </a:r>
            <a:r>
              <a:rPr lang="es-ES" sz="2400" dirty="0" err="1" smtClean="0">
                <a:solidFill>
                  <a:schemeClr val="accent4"/>
                </a:solidFill>
              </a:rPr>
              <a:t>Even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Haézer</a:t>
            </a:r>
            <a:r>
              <a:rPr lang="es-ES" sz="2400" dirty="0" smtClean="0">
                <a:solidFill>
                  <a:schemeClr val="accent4"/>
                </a:solidFill>
              </a:rPr>
              <a:t> 10, 3).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El </a:t>
            </a:r>
            <a:r>
              <a:rPr lang="es-ES" sz="2400" dirty="0" smtClean="0">
                <a:solidFill>
                  <a:schemeClr val="accent4"/>
                </a:solidFill>
              </a:rPr>
              <a:t>hombre sospechoso de haber estado con una mujer casada, no podría casarse con ella aunque fuere después viuda o divorciada (</a:t>
            </a:r>
            <a:r>
              <a:rPr lang="es-ES" sz="2400" dirty="0" err="1" smtClean="0">
                <a:solidFill>
                  <a:schemeClr val="accent4"/>
                </a:solidFill>
              </a:rPr>
              <a:t>Sotah</a:t>
            </a:r>
            <a:r>
              <a:rPr lang="es-ES" sz="2400" dirty="0" smtClean="0">
                <a:solidFill>
                  <a:schemeClr val="accent4"/>
                </a:solidFill>
              </a:rPr>
              <a:t>, 25 y </a:t>
            </a:r>
            <a:r>
              <a:rPr lang="es-ES" sz="2400" dirty="0" err="1" smtClean="0">
                <a:solidFill>
                  <a:schemeClr val="accent4"/>
                </a:solidFill>
              </a:rPr>
              <a:t>Yebamot</a:t>
            </a:r>
            <a:r>
              <a:rPr lang="es-ES" sz="2400" dirty="0" smtClean="0">
                <a:solidFill>
                  <a:schemeClr val="accent4"/>
                </a:solidFill>
              </a:rPr>
              <a:t> 24:).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El </a:t>
            </a:r>
            <a:r>
              <a:rPr lang="es-ES" sz="2400" dirty="0" smtClean="0">
                <a:solidFill>
                  <a:schemeClr val="accent4"/>
                </a:solidFill>
              </a:rPr>
              <a:t>juez o los testigos de un acto de divorcio no podían tomar a esta mujer en el caso de que se probara que su intervención en favor del divorcio se hizo con el propósito de contraer matrimonio con ella.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Tampoco </a:t>
            </a:r>
            <a:r>
              <a:rPr lang="es-ES" sz="2400" dirty="0" smtClean="0">
                <a:solidFill>
                  <a:schemeClr val="accent4"/>
                </a:solidFill>
              </a:rPr>
              <a:t>le estaba permitido a un hombre que atestiguó la muerte de un marido desaparecido, casarse con la supuesta viuda (</a:t>
            </a:r>
            <a:r>
              <a:rPr lang="es-ES" sz="2400" dirty="0" err="1" smtClean="0">
                <a:solidFill>
                  <a:schemeClr val="accent4"/>
                </a:solidFill>
              </a:rPr>
              <a:t>Yebamot</a:t>
            </a:r>
            <a:r>
              <a:rPr lang="es-ES" sz="2400" dirty="0" smtClean="0">
                <a:solidFill>
                  <a:schemeClr val="accent4"/>
                </a:solidFill>
              </a:rPr>
              <a:t> 25).</a:t>
            </a: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CO" sz="2400" b="1" dirty="0" smtClean="0">
                <a:solidFill>
                  <a:schemeClr val="accent4"/>
                </a:solidFill>
              </a:rPr>
              <a:t>20:26 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Veheyitem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li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kedoshim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ki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kadosh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ani</a:t>
            </a:r>
            <a:r>
              <a:rPr lang="es-CO" sz="2400" dirty="0" smtClean="0">
                <a:solidFill>
                  <a:schemeClr val="accent4"/>
                </a:solidFill>
              </a:rPr>
              <a:t> Adonay </a:t>
            </a:r>
            <a:r>
              <a:rPr lang="es-CO" sz="2400" dirty="0" err="1" smtClean="0">
                <a:solidFill>
                  <a:schemeClr val="accent4"/>
                </a:solidFill>
              </a:rPr>
              <a:t>va'avdil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etchem</a:t>
            </a:r>
            <a:r>
              <a:rPr lang="es-CO" sz="2400" dirty="0" smtClean="0">
                <a:solidFill>
                  <a:schemeClr val="accent4"/>
                </a:solidFill>
              </a:rPr>
              <a:t> min-</a:t>
            </a:r>
            <a:r>
              <a:rPr lang="es-CO" sz="2400" dirty="0" err="1" smtClean="0">
                <a:solidFill>
                  <a:schemeClr val="accent4"/>
                </a:solidFill>
              </a:rPr>
              <a:t>ha'amim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liheyot</a:t>
            </a:r>
            <a:r>
              <a:rPr lang="es-CO" sz="2400" dirty="0" smtClean="0">
                <a:solidFill>
                  <a:schemeClr val="accent4"/>
                </a:solidFill>
              </a:rPr>
              <a:t> </a:t>
            </a:r>
            <a:r>
              <a:rPr lang="es-CO" sz="2400" dirty="0" err="1" smtClean="0">
                <a:solidFill>
                  <a:schemeClr val="accent4"/>
                </a:solidFill>
              </a:rPr>
              <a:t>li</a:t>
            </a:r>
            <a:r>
              <a:rPr lang="es-CO" sz="2400" dirty="0" smtClean="0">
                <a:solidFill>
                  <a:schemeClr val="accent4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endParaRPr lang="es-CO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chemeClr val="accent4"/>
                </a:solidFill>
              </a:rPr>
              <a:t>Y seréis para Mí santos, porque Yo, el Eterno, soy santo, y os he separado de entre las naciones para que seáis míos.</a:t>
            </a:r>
          </a:p>
          <a:p>
            <a:pPr lvl="1">
              <a:buFont typeface="Arial" pitchFamily="34" charset="0"/>
              <a:buChar char="•"/>
            </a:pPr>
            <a:endParaRPr lang="es-CO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chemeClr val="accent4"/>
                </a:solidFill>
              </a:rPr>
              <a:t> La santidad es el principio de la moral judaica. </a:t>
            </a:r>
          </a:p>
          <a:p>
            <a:pPr lvl="1">
              <a:buFont typeface="Arial" pitchFamily="34" charset="0"/>
              <a:buChar char="•"/>
            </a:pPr>
            <a:endParaRPr lang="es-CO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chemeClr val="accent4"/>
                </a:solidFill>
              </a:rPr>
              <a:t>Ello consiste en subordinar los elementos inferiores a los superiores; los sentidos al corazón, el corazón al raciocinio, el egoísmo al deber.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La </a:t>
            </a:r>
            <a:r>
              <a:rPr lang="es-ES" sz="2400" dirty="0" smtClean="0">
                <a:solidFill>
                  <a:schemeClr val="accent4"/>
                </a:solidFill>
              </a:rPr>
              <a:t>persona que frena sus pasiones, las domina y se torna dueño de sí mismo, se aproxima a la santidad.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El </a:t>
            </a:r>
            <a:r>
              <a:rPr lang="es-ES" sz="2400" dirty="0" smtClean="0">
                <a:solidFill>
                  <a:schemeClr val="accent4"/>
                </a:solidFill>
              </a:rPr>
              <a:t>Talmud (</a:t>
            </a:r>
            <a:r>
              <a:rPr lang="es-ES" sz="2400" dirty="0" err="1" smtClean="0">
                <a:solidFill>
                  <a:schemeClr val="accent4"/>
                </a:solidFill>
              </a:rPr>
              <a:t>Yomá</a:t>
            </a:r>
            <a:r>
              <a:rPr lang="es-ES" sz="2400" dirty="0" smtClean="0">
                <a:solidFill>
                  <a:schemeClr val="accent4"/>
                </a:solidFill>
              </a:rPr>
              <a:t>), expresa esta idea en una máxima significativa en que dice: </a:t>
            </a:r>
            <a:r>
              <a:rPr lang="es-ES" sz="2400" dirty="0" err="1" smtClean="0">
                <a:solidFill>
                  <a:schemeClr val="accent4"/>
                </a:solidFill>
              </a:rPr>
              <a:t>Kadesh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atzmaj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bemutar</a:t>
            </a:r>
            <a:r>
              <a:rPr lang="es-ES" sz="2400" dirty="0" smtClean="0">
                <a:solidFill>
                  <a:schemeClr val="accent4"/>
                </a:solidFill>
              </a:rPr>
              <a:t> </a:t>
            </a:r>
            <a:r>
              <a:rPr lang="es-ES" sz="2400" dirty="0" err="1" smtClean="0">
                <a:solidFill>
                  <a:schemeClr val="accent4"/>
                </a:solidFill>
              </a:rPr>
              <a:t>laj</a:t>
            </a:r>
            <a:r>
              <a:rPr lang="es-ES" sz="2400" dirty="0" smtClean="0">
                <a:solidFill>
                  <a:schemeClr val="accent4"/>
                </a:solidFill>
              </a:rPr>
              <a:t> (santifícate aun en lo que te fue permitido).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Este </a:t>
            </a:r>
            <a:r>
              <a:rPr lang="es-ES" sz="2400" dirty="0" smtClean="0">
                <a:solidFill>
                  <a:schemeClr val="accent4"/>
                </a:solidFill>
              </a:rPr>
              <a:t>concepto original de la santidad es específico de la ética judaica.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Verdad </a:t>
            </a:r>
            <a:r>
              <a:rPr lang="es-ES" sz="2400" dirty="0" smtClean="0">
                <a:solidFill>
                  <a:schemeClr val="accent4"/>
                </a:solidFill>
              </a:rPr>
              <a:t>es que la Ley no fue dada a los ángeles, sino a los seres humanos de carne y hueso, sujetos a pecado según lo explica el Talmud (</a:t>
            </a:r>
            <a:r>
              <a:rPr lang="es-ES" sz="2400" dirty="0" err="1" smtClean="0">
                <a:solidFill>
                  <a:schemeClr val="accent4"/>
                </a:solidFill>
              </a:rPr>
              <a:t>Berajot</a:t>
            </a:r>
            <a:r>
              <a:rPr lang="es-ES" sz="2400" dirty="0" smtClean="0">
                <a:solidFill>
                  <a:schemeClr val="accent4"/>
                </a:solidFill>
              </a:rPr>
              <a:t> 25</a:t>
            </a:r>
            <a:r>
              <a:rPr lang="es-ES" sz="2400" dirty="0" smtClean="0">
                <a:solidFill>
                  <a:schemeClr val="accent4"/>
                </a:solidFill>
              </a:rPr>
              <a:t>:). </a:t>
            </a: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4"/>
                </a:solidFill>
              </a:rPr>
              <a:t>Pero </a:t>
            </a:r>
            <a:r>
              <a:rPr lang="es-ES" sz="2400" dirty="0" smtClean="0">
                <a:solidFill>
                  <a:schemeClr val="accent4"/>
                </a:solidFill>
              </a:rPr>
              <a:t>aun así, el hombre puede santificarse en sus actos por más simples que sean, equilibrando sus inclinaciones, moderando sus deseos; esto lo puede hacer observando los preceptos de la </a:t>
            </a:r>
            <a:r>
              <a:rPr lang="es-ES" sz="2400" dirty="0" err="1" smtClean="0">
                <a:solidFill>
                  <a:schemeClr val="accent4"/>
                </a:solidFill>
              </a:rPr>
              <a:t>Torah</a:t>
            </a:r>
            <a:r>
              <a:rPr lang="es-ES" sz="2400" dirty="0" smtClean="0">
                <a:solidFill>
                  <a:schemeClr val="accent4"/>
                </a:solidFill>
              </a:rPr>
              <a:t> y de la moral.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err="1" smtClean="0">
                <a:solidFill>
                  <a:schemeClr val="accent4"/>
                </a:solidFill>
              </a:rPr>
              <a:t>Haftará</a:t>
            </a:r>
            <a:r>
              <a:rPr lang="es-ES" sz="2400" i="1" dirty="0" smtClean="0">
                <a:solidFill>
                  <a:schemeClr val="accent4"/>
                </a:solidFill>
              </a:rPr>
              <a:t>  </a:t>
            </a:r>
            <a:r>
              <a:rPr lang="es-ES" sz="2400" i="1" dirty="0" err="1" smtClean="0">
                <a:solidFill>
                  <a:schemeClr val="accent4"/>
                </a:solidFill>
              </a:rPr>
              <a:t>Yejezkhel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smtClean="0">
                <a:solidFill>
                  <a:schemeClr val="accent4"/>
                </a:solidFill>
              </a:rPr>
              <a:t>22:1-16</a:t>
            </a:r>
            <a:endParaRPr lang="es-ES" sz="2400" dirty="0" smtClean="0">
              <a:solidFill>
                <a:schemeClr val="accent4"/>
              </a:solidFill>
            </a:endParaRPr>
          </a:p>
          <a:p>
            <a:endParaRPr lang="es-ES" sz="2400" dirty="0" smtClean="0">
              <a:solidFill>
                <a:schemeClr val="accent4"/>
              </a:solidFill>
            </a:endParaRPr>
          </a:p>
          <a:p>
            <a:r>
              <a:rPr lang="es-ES" sz="2400" b="1" i="1" dirty="0" smtClean="0">
                <a:solidFill>
                  <a:schemeClr val="accent4"/>
                </a:solidFill>
              </a:rPr>
              <a:t>"...por eso los he hecho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verguenza</a:t>
            </a:r>
            <a:r>
              <a:rPr lang="es-ES" sz="2400" b="1" i="1" dirty="0" smtClean="0">
                <a:solidFill>
                  <a:schemeClr val="accent4"/>
                </a:solidFill>
              </a:rPr>
              <a:t> para las naciones, y burla para todas las tierras. Aquellos que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estan</a:t>
            </a:r>
            <a:r>
              <a:rPr lang="es-ES" sz="2400" b="1" i="1" dirty="0" smtClean="0">
                <a:solidFill>
                  <a:schemeClr val="accent4"/>
                </a:solidFill>
              </a:rPr>
              <a:t> cerca y aquellos que </a:t>
            </a:r>
            <a:r>
              <a:rPr lang="es-ES" sz="2400" b="1" i="1" dirty="0" err="1" smtClean="0">
                <a:solidFill>
                  <a:schemeClr val="accent4"/>
                </a:solidFill>
              </a:rPr>
              <a:t>estan</a:t>
            </a:r>
            <a:r>
              <a:rPr lang="es-ES" sz="2400" b="1" i="1" dirty="0" smtClean="0">
                <a:solidFill>
                  <a:schemeClr val="accent4"/>
                </a:solidFill>
              </a:rPr>
              <a:t> lejos se burlaran de ti 'Contaminada de nombre'..." (22:4-5</a:t>
            </a:r>
            <a:r>
              <a:rPr lang="es-ES" sz="2400" b="1" i="1" dirty="0" smtClean="0">
                <a:solidFill>
                  <a:schemeClr val="accent4"/>
                </a:solidFill>
              </a:rPr>
              <a:t>)</a:t>
            </a:r>
          </a:p>
          <a:p>
            <a:endParaRPr lang="es-ES" sz="2400" b="1" i="1" dirty="0" smtClean="0">
              <a:solidFill>
                <a:schemeClr val="accent4"/>
              </a:solidFill>
            </a:endParaRPr>
          </a:p>
          <a:p>
            <a:r>
              <a:rPr lang="es-ES" sz="2400" dirty="0" smtClean="0">
                <a:solidFill>
                  <a:schemeClr val="accent4"/>
                </a:solidFill>
              </a:rPr>
              <a:t>El </a:t>
            </a:r>
            <a:r>
              <a:rPr lang="es-ES" sz="2400" dirty="0" smtClean="0">
                <a:solidFill>
                  <a:schemeClr val="accent4"/>
                </a:solidFill>
              </a:rPr>
              <a:t>profeta nos dice que por nuestros pecados la palabra </a:t>
            </a:r>
            <a:r>
              <a:rPr lang="es-ES" sz="2400" dirty="0" smtClean="0">
                <a:solidFill>
                  <a:schemeClr val="accent4"/>
                </a:solidFill>
              </a:rPr>
              <a:t>'judío</a:t>
            </a:r>
            <a:r>
              <a:rPr lang="es-ES" sz="2400" dirty="0" smtClean="0">
                <a:solidFill>
                  <a:schemeClr val="accent4"/>
                </a:solidFill>
              </a:rPr>
              <a:t>' </a:t>
            </a:r>
            <a:r>
              <a:rPr lang="es-ES" sz="2400" dirty="0" smtClean="0">
                <a:solidFill>
                  <a:schemeClr val="accent4"/>
                </a:solidFill>
              </a:rPr>
              <a:t>será </a:t>
            </a:r>
            <a:r>
              <a:rPr lang="es-ES" sz="2400" dirty="0" smtClean="0">
                <a:solidFill>
                  <a:schemeClr val="accent4"/>
                </a:solidFill>
              </a:rPr>
              <a:t>un insulto y una vulgaridad en las bocas de las naciones del mundo. </a:t>
            </a:r>
            <a:endParaRPr lang="es-ES" sz="2400" dirty="0" smtClean="0">
              <a:solidFill>
                <a:schemeClr val="accent4"/>
              </a:solidFill>
            </a:endParaRPr>
          </a:p>
          <a:p>
            <a:endParaRPr lang="es-ES" sz="2400" dirty="0" smtClean="0">
              <a:solidFill>
                <a:schemeClr val="accent4"/>
              </a:solidFill>
            </a:endParaRPr>
          </a:p>
          <a:p>
            <a:r>
              <a:rPr lang="es-ES" sz="2400" dirty="0" smtClean="0">
                <a:solidFill>
                  <a:schemeClr val="accent4"/>
                </a:solidFill>
              </a:rPr>
              <a:t>Cuando </a:t>
            </a:r>
            <a:r>
              <a:rPr lang="es-ES" sz="2400" dirty="0" smtClean="0">
                <a:solidFill>
                  <a:schemeClr val="accent4"/>
                </a:solidFill>
              </a:rPr>
              <a:t>alguien quiere maldecir y rebajar a alguien le arrojara el insulto </a:t>
            </a:r>
            <a:r>
              <a:rPr lang="es-ES" sz="2400" dirty="0" smtClean="0">
                <a:solidFill>
                  <a:schemeClr val="accent4"/>
                </a:solidFill>
              </a:rPr>
              <a:t>'!judío!‘</a:t>
            </a:r>
          </a:p>
          <a:p>
            <a:endParaRPr lang="es-ES" sz="24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err="1" smtClean="0">
                <a:latin typeface="Calibri" charset="0"/>
              </a:rPr>
              <a:t>Parashat</a:t>
            </a:r>
            <a:r>
              <a:rPr lang="en-US" sz="4000" dirty="0" smtClean="0">
                <a:latin typeface="Calibri" charset="0"/>
              </a:rPr>
              <a:t> </a:t>
            </a:r>
            <a:r>
              <a:rPr lang="en-US" sz="4000" dirty="0" err="1" smtClean="0">
                <a:latin typeface="Calibri" charset="0"/>
              </a:rPr>
              <a:t>Semanal</a:t>
            </a:r>
            <a:r>
              <a:rPr lang="en-US" sz="4000" dirty="0" smtClean="0">
                <a:latin typeface="Calibri" charset="0"/>
              </a:rPr>
              <a:t/>
            </a:r>
            <a:br>
              <a:rPr lang="en-US" sz="4000" dirty="0" smtClean="0">
                <a:latin typeface="Calibri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he-IL" sz="4000" dirty="0" smtClean="0">
                <a:latin typeface="Calibri" charset="0"/>
                <a:cs typeface="Arial" charset="0"/>
              </a:rPr>
              <a:t>פרשת שבוע</a:t>
            </a:r>
            <a:r>
              <a:rPr lang="en-US" sz="4000" dirty="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000" dirty="0" smtClean="0">
                <a:solidFill>
                  <a:schemeClr val="accent4"/>
                </a:solidFill>
              </a:rPr>
              <a:t>En</a:t>
            </a:r>
            <a:r>
              <a:rPr lang="es-ES" sz="2000" dirty="0" smtClean="0">
                <a:solidFill>
                  <a:schemeClr val="accent4"/>
                </a:solidFill>
              </a:rPr>
              <a:t> </a:t>
            </a:r>
            <a:r>
              <a:rPr lang="es-ES" sz="2000" i="1" dirty="0" err="1" smtClean="0">
                <a:solidFill>
                  <a:schemeClr val="accent4"/>
                </a:solidFill>
              </a:rPr>
              <a:t>Midrash</a:t>
            </a:r>
            <a:r>
              <a:rPr lang="es-ES" sz="2000" i="1" dirty="0" smtClean="0">
                <a:solidFill>
                  <a:schemeClr val="accent4"/>
                </a:solidFill>
              </a:rPr>
              <a:t> </a:t>
            </a:r>
            <a:r>
              <a:rPr lang="es-ES" sz="2000" i="1" dirty="0" err="1" smtClean="0">
                <a:solidFill>
                  <a:schemeClr val="accent4"/>
                </a:solidFill>
              </a:rPr>
              <a:t>Eija</a:t>
            </a:r>
            <a:r>
              <a:rPr lang="es-ES" sz="2000" dirty="0" smtClean="0">
                <a:solidFill>
                  <a:schemeClr val="accent4"/>
                </a:solidFill>
              </a:rPr>
              <a:t> esta la </a:t>
            </a:r>
            <a:r>
              <a:rPr lang="es-ES" sz="2000" dirty="0" smtClean="0">
                <a:solidFill>
                  <a:schemeClr val="accent4"/>
                </a:solidFill>
              </a:rPr>
              <a:t>descripción </a:t>
            </a:r>
            <a:r>
              <a:rPr lang="es-ES" sz="2000" dirty="0" smtClean="0">
                <a:solidFill>
                  <a:schemeClr val="accent4"/>
                </a:solidFill>
              </a:rPr>
              <a:t>de dos mujeres no-</a:t>
            </a:r>
            <a:r>
              <a:rPr lang="es-ES" sz="2000" dirty="0" err="1" smtClean="0">
                <a:solidFill>
                  <a:schemeClr val="accent4"/>
                </a:solidFill>
              </a:rPr>
              <a:t>judias</a:t>
            </a:r>
            <a:r>
              <a:rPr lang="es-ES" sz="2000" dirty="0" smtClean="0">
                <a:solidFill>
                  <a:schemeClr val="accent4"/>
                </a:solidFill>
              </a:rPr>
              <a:t> peleando. </a:t>
            </a:r>
            <a:endParaRPr lang="es-ES" sz="2000" dirty="0" smtClean="0">
              <a:solidFill>
                <a:schemeClr val="accent4"/>
              </a:solidFill>
            </a:endParaRPr>
          </a:p>
          <a:p>
            <a:endParaRPr lang="es-ES" sz="2000" dirty="0" smtClean="0">
              <a:solidFill>
                <a:schemeClr val="accent4"/>
              </a:solidFill>
            </a:endParaRPr>
          </a:p>
          <a:p>
            <a:r>
              <a:rPr lang="es-ES" sz="2000" dirty="0" smtClean="0">
                <a:solidFill>
                  <a:schemeClr val="accent4"/>
                </a:solidFill>
              </a:rPr>
              <a:t>Una </a:t>
            </a:r>
            <a:r>
              <a:rPr lang="es-ES" sz="2000" dirty="0" smtClean="0">
                <a:solidFill>
                  <a:schemeClr val="accent4"/>
                </a:solidFill>
              </a:rPr>
              <a:t>repudia a la otra </a:t>
            </a:r>
            <a:r>
              <a:rPr lang="es-ES" sz="2000" dirty="0" smtClean="0">
                <a:solidFill>
                  <a:schemeClr val="accent4"/>
                </a:solidFill>
              </a:rPr>
              <a:t>diciéndole '!judía!' </a:t>
            </a:r>
          </a:p>
          <a:p>
            <a:endParaRPr lang="es-ES" sz="2000" dirty="0" smtClean="0">
              <a:solidFill>
                <a:schemeClr val="accent4"/>
              </a:solidFill>
            </a:endParaRPr>
          </a:p>
          <a:p>
            <a:r>
              <a:rPr lang="es-ES" sz="2000" dirty="0" smtClean="0">
                <a:solidFill>
                  <a:schemeClr val="accent4"/>
                </a:solidFill>
              </a:rPr>
              <a:t>La </a:t>
            </a:r>
            <a:r>
              <a:rPr lang="es-ES" sz="2000" dirty="0" smtClean="0">
                <a:solidFill>
                  <a:schemeClr val="accent4"/>
                </a:solidFill>
              </a:rPr>
              <a:t>otra se detiene por completo y le dice: </a:t>
            </a:r>
            <a:r>
              <a:rPr lang="es-ES" sz="2000" dirty="0" smtClean="0">
                <a:solidFill>
                  <a:schemeClr val="accent4"/>
                </a:solidFill>
              </a:rPr>
              <a:t>'Llámame </a:t>
            </a:r>
            <a:r>
              <a:rPr lang="es-ES" sz="2000" dirty="0" smtClean="0">
                <a:solidFill>
                  <a:schemeClr val="accent4"/>
                </a:solidFill>
              </a:rPr>
              <a:t>lo que tu quieras. </a:t>
            </a:r>
            <a:r>
              <a:rPr lang="es-ES" sz="2000" dirty="0" smtClean="0">
                <a:solidFill>
                  <a:schemeClr val="accent4"/>
                </a:solidFill>
              </a:rPr>
              <a:t>Dime </a:t>
            </a:r>
            <a:r>
              <a:rPr lang="es-ES" sz="2000" dirty="0" smtClean="0">
                <a:solidFill>
                  <a:schemeClr val="accent4"/>
                </a:solidFill>
              </a:rPr>
              <a:t>el insulto mas grande del mundo pero nunca me llames </a:t>
            </a:r>
            <a:r>
              <a:rPr lang="es-ES" sz="2000" dirty="0" smtClean="0">
                <a:solidFill>
                  <a:schemeClr val="accent4"/>
                </a:solidFill>
              </a:rPr>
              <a:t>judía.‘</a:t>
            </a:r>
          </a:p>
          <a:p>
            <a:endParaRPr lang="es-ES" sz="2000" dirty="0" smtClean="0">
              <a:solidFill>
                <a:schemeClr val="accent4"/>
              </a:solidFill>
            </a:endParaRPr>
          </a:p>
          <a:p>
            <a:r>
              <a:rPr lang="es-ES" sz="2000" dirty="0" smtClean="0">
                <a:solidFill>
                  <a:schemeClr val="accent4"/>
                </a:solidFill>
              </a:rPr>
              <a:t>Esto es lo que el profeta quiere decir con "por eso los he hecho </a:t>
            </a:r>
            <a:r>
              <a:rPr lang="es-ES" sz="2000" dirty="0" smtClean="0">
                <a:solidFill>
                  <a:schemeClr val="accent4"/>
                </a:solidFill>
              </a:rPr>
              <a:t>vergüenza </a:t>
            </a:r>
            <a:r>
              <a:rPr lang="es-ES" sz="2000" dirty="0" smtClean="0">
                <a:solidFill>
                  <a:schemeClr val="accent4"/>
                </a:solidFill>
              </a:rPr>
              <a:t>para las naciones" -tu nombre </a:t>
            </a:r>
            <a:r>
              <a:rPr lang="es-ES" sz="2000" dirty="0" smtClean="0">
                <a:solidFill>
                  <a:schemeClr val="accent4"/>
                </a:solidFill>
              </a:rPr>
              <a:t>será </a:t>
            </a:r>
            <a:r>
              <a:rPr lang="es-ES" sz="2000" dirty="0" smtClean="0">
                <a:solidFill>
                  <a:schemeClr val="accent4"/>
                </a:solidFill>
              </a:rPr>
              <a:t>un </a:t>
            </a:r>
            <a:r>
              <a:rPr lang="es-ES" sz="2000" dirty="0" smtClean="0">
                <a:solidFill>
                  <a:schemeClr val="accent4"/>
                </a:solidFill>
              </a:rPr>
              <a:t>sinónimo </a:t>
            </a:r>
            <a:r>
              <a:rPr lang="es-ES" sz="2000" dirty="0" smtClean="0">
                <a:solidFill>
                  <a:schemeClr val="accent4"/>
                </a:solidFill>
              </a:rPr>
              <a:t>de la ignominia entre las naciones y hasta "aquellos que </a:t>
            </a:r>
            <a:r>
              <a:rPr lang="es-ES" sz="2000" dirty="0" smtClean="0">
                <a:solidFill>
                  <a:schemeClr val="accent4"/>
                </a:solidFill>
              </a:rPr>
              <a:t>están </a:t>
            </a:r>
            <a:r>
              <a:rPr lang="es-ES" sz="2000" dirty="0" smtClean="0">
                <a:solidFill>
                  <a:schemeClr val="accent4"/>
                </a:solidFill>
              </a:rPr>
              <a:t>cerca y aquellos que </a:t>
            </a:r>
            <a:r>
              <a:rPr lang="es-ES" sz="2000" dirty="0" smtClean="0">
                <a:solidFill>
                  <a:schemeClr val="accent4"/>
                </a:solidFill>
              </a:rPr>
              <a:t>están </a:t>
            </a:r>
            <a:r>
              <a:rPr lang="es-ES" sz="2000" dirty="0" smtClean="0">
                <a:solidFill>
                  <a:schemeClr val="accent4"/>
                </a:solidFill>
              </a:rPr>
              <a:t>lejos se burlaran de ti" -se burlaran uno al otro con el nombre </a:t>
            </a:r>
            <a:r>
              <a:rPr lang="es-ES" sz="2000" dirty="0" smtClean="0">
                <a:solidFill>
                  <a:schemeClr val="accent4"/>
                </a:solidFill>
              </a:rPr>
              <a:t>'judío' </a:t>
            </a:r>
            <a:r>
              <a:rPr lang="es-ES" sz="2000" dirty="0" smtClean="0">
                <a:solidFill>
                  <a:schemeClr val="accent4"/>
                </a:solidFill>
              </a:rPr>
              <a:t>porque tu te has hecho 'contaminada de nombre.'</a:t>
            </a:r>
          </a:p>
          <a:p>
            <a:r>
              <a:rPr lang="es-ES" sz="2000" i="1" dirty="0" err="1" smtClean="0">
                <a:solidFill>
                  <a:schemeClr val="accent4"/>
                </a:solidFill>
              </a:rPr>
              <a:t>Kojav</a:t>
            </a:r>
            <a:r>
              <a:rPr lang="es-ES" sz="2000" i="1" dirty="0" smtClean="0">
                <a:solidFill>
                  <a:schemeClr val="accent4"/>
                </a:solidFill>
              </a:rPr>
              <a:t> </a:t>
            </a:r>
            <a:r>
              <a:rPr lang="es-ES" sz="2000" i="1" dirty="0" err="1" smtClean="0">
                <a:solidFill>
                  <a:schemeClr val="accent4"/>
                </a:solidFill>
              </a:rPr>
              <a:t>MiYaakov</a:t>
            </a:r>
            <a:r>
              <a:rPr lang="es-ES" sz="2000" i="1" dirty="0" smtClean="0">
                <a:solidFill>
                  <a:schemeClr val="accent4"/>
                </a:solidFill>
              </a:rPr>
              <a:t> en </a:t>
            </a:r>
            <a:r>
              <a:rPr lang="es-ES" sz="2000" i="1" dirty="0" err="1" smtClean="0">
                <a:solidFill>
                  <a:schemeClr val="accent4"/>
                </a:solidFill>
              </a:rPr>
              <a:t>Mayana</a:t>
            </a:r>
            <a:r>
              <a:rPr lang="es-ES" sz="2000" i="1" dirty="0" smtClean="0">
                <a:solidFill>
                  <a:schemeClr val="accent4"/>
                </a:solidFill>
              </a:rPr>
              <a:t> </a:t>
            </a:r>
            <a:r>
              <a:rPr lang="es-ES" sz="2000" i="1" dirty="0" err="1" smtClean="0">
                <a:solidFill>
                  <a:schemeClr val="accent4"/>
                </a:solidFill>
              </a:rPr>
              <a:t>shel</a:t>
            </a:r>
            <a:r>
              <a:rPr lang="es-ES" sz="2000" i="1" dirty="0" smtClean="0">
                <a:solidFill>
                  <a:schemeClr val="accent4"/>
                </a:solidFill>
              </a:rPr>
              <a:t> Tora</a:t>
            </a:r>
            <a:endParaRPr lang="es-ES" sz="2000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3200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sp>
        <p:nvSpPr>
          <p:cNvPr id="2765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/>
            <a:endParaRPr lang="en-US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Fuentes: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Toráh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Talmud, Jewish Concepts, Wikipedia,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Online,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Zohar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Rambán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Maimonides, Zev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ben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Shimon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HaLevi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and Exodus”, Rabbi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Yissocher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Frand</a:t>
            </a:r>
            <a:endParaRPr lang="en-US" sz="20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 dirty="0">
                <a:solidFill>
                  <a:srgbClr val="000000"/>
                </a:solidFill>
                <a:latin typeface="Calibri" charset="0"/>
                <a:hlinkClick r:id="rId5"/>
              </a:rPr>
              <a:t>http://failedmessiah.typepad.com/failed_messiahcom/2005/07/rabbi_aryeh_kap.html</a:t>
            </a: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Derechos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Reservados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Shalom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Haverim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>
                <a:solidFill>
                  <a:srgbClr val="CCCCFF"/>
                </a:solidFill>
                <a:latin typeface="Calibri" charset="0"/>
                <a:hlinkClick r:id="rId6"/>
              </a:rPr>
              <a:t>http://www.shalomhaverim.org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Director: -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ELIYAHU BAYONA BEN YOSEF</a:t>
            </a:r>
          </a:p>
          <a:p>
            <a:pPr algn="ctr" hangingPunct="1">
              <a:lnSpc>
                <a:spcPct val="92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4 Iyar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5776– Mayo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12,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2016- Monsey 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S Gothic"/>
        <a:cs typeface=""/>
      </a:majorFont>
      <a:minorFont>
        <a:latin typeface="Calibri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S Gothic"/>
        <a:cs typeface=""/>
      </a:majorFont>
      <a:minorFont>
        <a:latin typeface="Calibri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2069</Words>
  <Application>Microsoft Office PowerPoint</Application>
  <PresentationFormat>On-screen Show (4:3)</PresentationFormat>
  <Paragraphs>287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1_Office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18</cp:revision>
  <cp:lastPrinted>1601-01-01T00:00:00Z</cp:lastPrinted>
  <dcterms:created xsi:type="dcterms:W3CDTF">1601-01-01T00:00:00Z</dcterms:created>
  <dcterms:modified xsi:type="dcterms:W3CDTF">2016-05-13T17:47:35Z</dcterms:modified>
</cp:coreProperties>
</file>