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1269" r:id="rId3"/>
    <p:sldId id="1490" r:id="rId4"/>
    <p:sldId id="1491" r:id="rId5"/>
    <p:sldId id="1492" r:id="rId6"/>
    <p:sldId id="1493" r:id="rId7"/>
    <p:sldId id="1494" r:id="rId8"/>
    <p:sldId id="1495" r:id="rId9"/>
    <p:sldId id="1500" r:id="rId10"/>
    <p:sldId id="1501" r:id="rId11"/>
    <p:sldId id="1507" r:id="rId12"/>
    <p:sldId id="1508" r:id="rId13"/>
    <p:sldId id="1509" r:id="rId14"/>
    <p:sldId id="1510" r:id="rId15"/>
    <p:sldId id="1506" r:id="rId16"/>
    <p:sldId id="1511" r:id="rId17"/>
    <p:sldId id="1512" r:id="rId18"/>
    <p:sldId id="1513" r:id="rId19"/>
    <p:sldId id="1499" r:id="rId20"/>
    <p:sldId id="1503" r:id="rId21"/>
    <p:sldId id="1504" r:id="rId22"/>
    <p:sldId id="1505" r:id="rId23"/>
    <p:sldId id="1502" r:id="rId24"/>
    <p:sldId id="1496" r:id="rId25"/>
    <p:sldId id="1497" r:id="rId26"/>
    <p:sldId id="1498" r:id="rId27"/>
    <p:sldId id="1488" r:id="rId28"/>
    <p:sldId id="1489" r:id="rId29"/>
    <p:sldId id="1514" r:id="rId30"/>
    <p:sldId id="1515" r:id="rId31"/>
    <p:sldId id="1516" r:id="rId32"/>
    <p:sldId id="1517" r:id="rId33"/>
    <p:sldId id="1518" r:id="rId34"/>
    <p:sldId id="1519" r:id="rId35"/>
    <p:sldId id="1520" r:id="rId36"/>
    <p:sldId id="1521" r:id="rId37"/>
    <p:sldId id="1522" r:id="rId38"/>
    <p:sldId id="1523" r:id="rId39"/>
    <p:sldId id="1524" r:id="rId40"/>
    <p:sldId id="292"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66" d="100"/>
          <a:sy n="66" d="100"/>
        </p:scale>
        <p:origin x="-197" y="-23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32</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33</a:t>
            </a:fld>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34</a:t>
            </a:fld>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35</a:t>
            </a:fld>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36</a:t>
            </a:fld>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37</a:t>
            </a:fld>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38</a:t>
            </a:fld>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39</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Aliyot/aliyot_haftara_vayikra_shemini_para.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Aliyot/aliyot_haftara_vayikra_shemini_para.ht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bible.ort.org/webmedia/t3/0901.r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bible.ort.org/webmedia/t3/1001.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bible.ort.org/webmedia/t3/1002.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bible.ort.org/webmedia/t3/1003.r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bible.ort.org/webmedia/t3/1104.ra" TargetMode="External"/><Relationship Id="rId4" Type="http://schemas.openxmlformats.org/officeDocument/2006/relationships/hyperlink" Target="http://bible.ort.org/webmedia/t3/1102.r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bible.ort.org/webmedia/t3/1107.ra"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Vayikrá Sheminí</a:t>
            </a:r>
            <a:endParaRPr lang="es-CO" sz="41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El Octavo Día</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u="sng" dirty="0" smtClean="0"/>
              <a:t>Levíticos 9:1 al 11:47</a:t>
            </a:r>
          </a:p>
          <a:p>
            <a:r>
              <a:rPr lang="es-CO" sz="2400" b="1" dirty="0" smtClean="0"/>
              <a:t>RESÚMEN</a:t>
            </a:r>
          </a:p>
          <a:p>
            <a:r>
              <a:rPr lang="es-CO" sz="2400" dirty="0" smtClean="0"/>
              <a:t>En el octavo día de la dedicación del Mishkán, Aarón, sus hijos y toda la nación traen varios Korbanot como ordenó Moshé. Aarón y Moshé bendicen a la nación. </a:t>
            </a:r>
          </a:p>
          <a:p>
            <a:r>
              <a:rPr lang="es-CO" sz="2400" dirty="0" smtClean="0"/>
              <a:t>Dios le permite al Pueblo Judío que sienta Su Presencia después de completar el Mishkán y acercarse a El a través de sus mitzvot. </a:t>
            </a:r>
          </a:p>
          <a:p>
            <a:r>
              <a:rPr lang="es-CO" sz="2400" dirty="0" smtClean="0"/>
              <a:t>Los hijos de Aarón - Nadav y </a:t>
            </a:r>
            <a:r>
              <a:rPr lang="es-CO" sz="2400" dirty="0" err="1" smtClean="0"/>
              <a:t>Avihu</a:t>
            </a:r>
            <a:r>
              <a:rPr lang="es-CO" sz="2400" dirty="0" smtClean="0"/>
              <a:t> - innovan una ofrenda original que no fue ordenada por Dios.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u="sng" dirty="0" smtClean="0"/>
              <a:t>Levíticos 9:1 al 11:47</a:t>
            </a:r>
          </a:p>
          <a:p>
            <a:r>
              <a:rPr lang="es-CO" sz="2400" b="1" dirty="0" smtClean="0"/>
              <a:t>RESÚMEN</a:t>
            </a:r>
          </a:p>
          <a:p>
            <a:r>
              <a:rPr lang="es-CO" sz="2400" dirty="0" smtClean="0"/>
              <a:t>Aparece un fuego y los consume, acentuando la necesidad de cumplir los mandamientos sólo como Moshé dice.</a:t>
            </a:r>
          </a:p>
          <a:p>
            <a:r>
              <a:rPr lang="es-CO" sz="2400" dirty="0" smtClean="0"/>
              <a:t> Moshé consuela a Aarón, que sufre en silencio. </a:t>
            </a:r>
          </a:p>
          <a:p>
            <a:r>
              <a:rPr lang="es-CO" sz="2400" dirty="0" smtClean="0"/>
              <a:t>Moshé enseña a los Kohanim cómo comportarse durante el período de duelo, y les advierte que no deben tomar bebidas que embriaguen antes de servir en el Mishkán. </a:t>
            </a:r>
          </a:p>
          <a:p>
            <a:r>
              <a:rPr lang="es-CO" sz="2400" dirty="0" smtClean="0"/>
              <a:t>La Torá nombra las dos características de un animal kasher: </a:t>
            </a:r>
          </a:p>
          <a:p>
            <a:r>
              <a:rPr lang="es-CO" sz="2400" dirty="0" smtClean="0"/>
              <a:t>1) la pezuña partida y </a:t>
            </a:r>
          </a:p>
          <a:p>
            <a:r>
              <a:rPr lang="es-CO" sz="2400" dirty="0" smtClean="0"/>
              <a:t>2) que sea rumiante.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u="sng" dirty="0" smtClean="0"/>
              <a:t>Levíticos 9:1 al 11:47</a:t>
            </a:r>
          </a:p>
          <a:p>
            <a:r>
              <a:rPr lang="es-CO" sz="2400" b="1" dirty="0" smtClean="0"/>
              <a:t>RESÚMEN</a:t>
            </a:r>
          </a:p>
          <a:p>
            <a:r>
              <a:rPr lang="es-CO" sz="2400" dirty="0" smtClean="0"/>
              <a:t>La Torá especifica por sus nombres aquellos animales no kasher que sólo tienen una de estas dos características. </a:t>
            </a:r>
          </a:p>
          <a:p>
            <a:r>
              <a:rPr lang="es-CO" sz="2400" dirty="0" smtClean="0"/>
              <a:t>Un pez kasher tiene espinas y escamas fáciles de remover. </a:t>
            </a:r>
          </a:p>
          <a:p>
            <a:r>
              <a:rPr lang="es-CO" sz="2400" dirty="0" smtClean="0"/>
              <a:t>Todas las aves que no están </a:t>
            </a:r>
            <a:r>
              <a:rPr lang="es-CO" sz="2400" dirty="0" err="1" smtClean="0"/>
              <a:t>incluídas</a:t>
            </a:r>
            <a:r>
              <a:rPr lang="es-CO" sz="2400" dirty="0" smtClean="0"/>
              <a:t> en la lista de animales prohibidos, son permitidas. </a:t>
            </a:r>
          </a:p>
          <a:p>
            <a:r>
              <a:rPr lang="es-CO" sz="2400" dirty="0" smtClean="0"/>
              <a:t>La Torá </a:t>
            </a:r>
            <a:r>
              <a:rPr lang="es-CO" sz="2400" dirty="0" err="1" smtClean="0"/>
              <a:t>prohibe</a:t>
            </a:r>
            <a:r>
              <a:rPr lang="es-CO" sz="2400" dirty="0" smtClean="0"/>
              <a:t> todo tipo de insectos excepto por cuatro especies de langostas.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u="sng" dirty="0" smtClean="0"/>
              <a:t>Levíticos 9:1 al 11:47</a:t>
            </a:r>
          </a:p>
          <a:p>
            <a:r>
              <a:rPr lang="es-CO" sz="2400" b="1" dirty="0" smtClean="0"/>
              <a:t>RESÚMEN</a:t>
            </a:r>
          </a:p>
          <a:p>
            <a:r>
              <a:rPr lang="es-CO" sz="2400" dirty="0" smtClean="0"/>
              <a:t>Se dan detalles sobre el proceso de purificación después de haber estado en contacto con especies ritualmente impuras. </a:t>
            </a:r>
          </a:p>
          <a:p>
            <a:r>
              <a:rPr lang="es-CO" sz="2400" dirty="0" smtClean="0"/>
              <a:t>Se les ordena a los Hijos de Israel que estén separados y sean santos - como Dios. </a:t>
            </a:r>
          </a:p>
          <a:p>
            <a:endParaRPr lang="es-CO" sz="2400" b="1"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HAFTARÁ - Ezequiel 36:16 - 36:38 </a:t>
            </a:r>
            <a:endParaRPr lang="es-CO" sz="2400" b="1" dirty="0" smtClean="0"/>
          </a:p>
          <a:p>
            <a:r>
              <a:rPr lang="es-CO" sz="2400" b="1" dirty="0" smtClean="0"/>
              <a:t>RESÚMEN</a:t>
            </a:r>
          </a:p>
          <a:p>
            <a:r>
              <a:rPr lang="es-CO" sz="2400" dirty="0" smtClean="0"/>
              <a:t>Uno que desea purificarse a sí mismo espiritualmente , obtiene ayuda de Arriba. </a:t>
            </a:r>
          </a:p>
          <a:p>
            <a:r>
              <a:rPr lang="es-CO" sz="2400" dirty="0" smtClean="0"/>
              <a:t>El período anterior a Rosh </a:t>
            </a:r>
            <a:r>
              <a:rPr lang="es-CO" sz="2400" dirty="0" err="1" smtClean="0"/>
              <a:t>Jodeseh</a:t>
            </a:r>
            <a:r>
              <a:rPr lang="es-CO" sz="2400" dirty="0" smtClean="0"/>
              <a:t> </a:t>
            </a:r>
            <a:r>
              <a:rPr lang="es-CO" sz="2400" dirty="0" err="1" smtClean="0"/>
              <a:t>Nissán</a:t>
            </a:r>
            <a:r>
              <a:rPr lang="es-CO" sz="2400" dirty="0" smtClean="0"/>
              <a:t> es especialmente favorable para purificarse. </a:t>
            </a:r>
          </a:p>
          <a:p>
            <a:r>
              <a:rPr lang="es-CO" sz="2400" dirty="0" smtClean="0"/>
              <a:t>Esta es una de las razones por las que leemos Parashat Pará en este momento del año. </a:t>
            </a:r>
          </a:p>
          <a:p>
            <a:r>
              <a:rPr lang="es-CO" sz="2400" dirty="0" smtClean="0"/>
              <a:t>Pero hay una razón más básica aún: En el tiempo del Beit </a:t>
            </a:r>
            <a:r>
              <a:rPr lang="es-CO" sz="2400" dirty="0" err="1" smtClean="0"/>
              <a:t>Hamikdash</a:t>
            </a:r>
            <a:r>
              <a:rPr lang="es-CO" sz="2400" dirty="0" smtClean="0"/>
              <a:t>, era el 14 de Nisán que el Pueblo Judío traía el Korbán Pesaj.</a:t>
            </a:r>
            <a:endParaRPr lang="es-CO" sz="24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HAFTARÁ - Ezequiel 36:16 - 36:38 </a:t>
            </a:r>
            <a:endParaRPr lang="es-CO" sz="2400" b="1" dirty="0" smtClean="0"/>
          </a:p>
          <a:p>
            <a:r>
              <a:rPr lang="es-CO" sz="2400" b="1" dirty="0" smtClean="0"/>
              <a:t>RESÚMEN</a:t>
            </a:r>
          </a:p>
          <a:p>
            <a:r>
              <a:rPr lang="es-CO" sz="2400" dirty="0" smtClean="0"/>
              <a:t>Parashat Pará trata sobre las leyes de purificación que eran necesarias para purificar al Pueblo Judío del contacto con un cuerpo muerto - un requerimiento necesario para poder entrar al Beit </a:t>
            </a:r>
            <a:r>
              <a:rPr lang="es-CO" sz="2400" dirty="0" err="1" smtClean="0"/>
              <a:t>Hamikdash</a:t>
            </a:r>
            <a:r>
              <a:rPr lang="es-CO" sz="2400" dirty="0" smtClean="0"/>
              <a:t> y ofrecer el Korbán Pesaj. </a:t>
            </a:r>
          </a:p>
          <a:p>
            <a:r>
              <a:rPr lang="es-CO" sz="2400" dirty="0" smtClean="0"/>
              <a:t>La Haftará describe el tiempo del Mashiaj, cuando Dios ‘salpicará aguas purificadoras sobre los Hijos de Israel’ y removerá todas las impurezas que están incrustadas en sus alma</a:t>
            </a:r>
          </a:p>
          <a:p>
            <a:endParaRPr lang="es-CO" sz="2400" b="1"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9:1</a:t>
            </a:r>
            <a:r>
              <a:rPr lang="es-CO" sz="2400" b="1" dirty="0" smtClean="0"/>
              <a:t>   </a:t>
            </a:r>
            <a:r>
              <a:rPr lang="es-CO" sz="2400" b="1" dirty="0" err="1" smtClean="0"/>
              <a:t>Vayeji</a:t>
            </a:r>
            <a:r>
              <a:rPr lang="es-CO" sz="2400" b="1" dirty="0" smtClean="0"/>
              <a:t> </a:t>
            </a:r>
            <a:r>
              <a:rPr lang="es-CO" sz="2400" b="1" dirty="0" err="1" smtClean="0"/>
              <a:t>bayom</a:t>
            </a:r>
            <a:r>
              <a:rPr lang="es-CO" sz="2400" b="1" dirty="0" smtClean="0"/>
              <a:t> </a:t>
            </a:r>
            <a:r>
              <a:rPr lang="es-CO" sz="2400" b="1" dirty="0" err="1" smtClean="0"/>
              <a:t>hashmini</a:t>
            </a:r>
            <a:r>
              <a:rPr lang="es-CO" sz="2400" b="1" dirty="0" smtClean="0"/>
              <a:t> </a:t>
            </a:r>
            <a:r>
              <a:rPr lang="es-CO" sz="2400" b="1" dirty="0" err="1" smtClean="0"/>
              <a:t>kara</a:t>
            </a:r>
            <a:r>
              <a:rPr lang="es-CO" sz="2400" b="1" dirty="0" smtClean="0"/>
              <a:t> </a:t>
            </a:r>
            <a:r>
              <a:rPr lang="es-CO" sz="2400" b="1" dirty="0" err="1" smtClean="0"/>
              <a:t>Moshe</a:t>
            </a:r>
            <a:r>
              <a:rPr lang="es-CO" sz="2400" b="1" dirty="0" smtClean="0"/>
              <a:t> le-</a:t>
            </a:r>
            <a:r>
              <a:rPr lang="es-CO" sz="2400" b="1" dirty="0" err="1" smtClean="0"/>
              <a:t>Aharon</a:t>
            </a:r>
            <a:r>
              <a:rPr lang="es-CO" sz="2400" b="1" dirty="0" smtClean="0"/>
              <a:t> </a:t>
            </a:r>
            <a:r>
              <a:rPr lang="es-CO" sz="2400" b="1" dirty="0" err="1" smtClean="0"/>
              <a:t>ulevanav</a:t>
            </a:r>
            <a:r>
              <a:rPr lang="es-CO" sz="2400" b="1" dirty="0" smtClean="0"/>
              <a:t> </a:t>
            </a:r>
            <a:r>
              <a:rPr lang="es-CO" sz="2400" b="1" dirty="0" err="1" smtClean="0"/>
              <a:t>ulezikney</a:t>
            </a:r>
            <a:r>
              <a:rPr lang="es-CO" sz="2400" b="1" dirty="0" smtClean="0"/>
              <a:t> </a:t>
            </a:r>
            <a:r>
              <a:rPr lang="es-CO" sz="2400" b="1" dirty="0" err="1" smtClean="0"/>
              <a:t>Yisra'el</a:t>
            </a:r>
            <a:r>
              <a:rPr lang="es-CO" sz="2400" b="1" dirty="0" smtClean="0"/>
              <a:t>.</a:t>
            </a:r>
            <a:endParaRPr lang="es-CO" sz="2400" dirty="0" smtClean="0"/>
          </a:p>
          <a:p>
            <a:r>
              <a:rPr lang="es-CO" sz="2400" dirty="0" smtClean="0"/>
              <a:t>Y </a:t>
            </a:r>
            <a:r>
              <a:rPr lang="es-CO" sz="2400" dirty="0" smtClean="0"/>
              <a:t>aconteció </a:t>
            </a:r>
            <a:r>
              <a:rPr lang="es-CO" sz="2400" dirty="0" smtClean="0">
                <a:hlinkClick r:id="" action="ppaction://hlinkfile"/>
              </a:rPr>
              <a:t>en el día octavo</a:t>
            </a:r>
            <a:r>
              <a:rPr lang="es-CO" sz="2400" dirty="0" smtClean="0"/>
              <a:t> que llamó Moisés a Aarón y a sus hijos, y a los ancianos de Israel,  </a:t>
            </a:r>
          </a:p>
          <a:p>
            <a:r>
              <a:rPr lang="es-CO" sz="2400" dirty="0" smtClean="0"/>
              <a:t>La </a:t>
            </a:r>
            <a:r>
              <a:rPr lang="es-CO" sz="2400" dirty="0" smtClean="0"/>
              <a:t>gran autoridad </a:t>
            </a:r>
            <a:r>
              <a:rPr lang="es-CO" sz="2400" dirty="0" smtClean="0"/>
              <a:t>Talmúdica </a:t>
            </a:r>
            <a:r>
              <a:rPr lang="es-CO" sz="2400" dirty="0" smtClean="0"/>
              <a:t>y Rabino de Praga, el </a:t>
            </a:r>
            <a:r>
              <a:rPr lang="es-CO" sz="2400" i="1" dirty="0" smtClean="0"/>
              <a:t>Noda B'Yehuda</a:t>
            </a:r>
            <a:r>
              <a:rPr lang="es-CO" sz="2400" dirty="0" smtClean="0"/>
              <a:t>, Rabbi Yejezkhel Landau </a:t>
            </a:r>
            <a:r>
              <a:rPr lang="es-CO" sz="2400" dirty="0" smtClean="0"/>
              <a:t>falleció. </a:t>
            </a:r>
          </a:p>
          <a:p>
            <a:r>
              <a:rPr lang="es-CO" sz="2400" dirty="0" smtClean="0"/>
              <a:t>Rabbi </a:t>
            </a:r>
            <a:r>
              <a:rPr lang="es-CO" sz="2400" dirty="0" smtClean="0"/>
              <a:t>Yakovka, el hijo del </a:t>
            </a:r>
            <a:r>
              <a:rPr lang="es-CO" sz="2400" i="1" dirty="0" smtClean="0"/>
              <a:t>Noda B'Yehuda</a:t>
            </a:r>
            <a:r>
              <a:rPr lang="es-CO" sz="2400" dirty="0" smtClean="0"/>
              <a:t> le dijo a los presentes que antes del fallecimiento de su padre, el </a:t>
            </a:r>
            <a:r>
              <a:rPr lang="es-CO" sz="2400" dirty="0" smtClean="0"/>
              <a:t>había </a:t>
            </a:r>
            <a:r>
              <a:rPr lang="es-CO" sz="2400" dirty="0" smtClean="0"/>
              <a:t>dejado instrucciones especificas que el hijo de </a:t>
            </a:r>
            <a:r>
              <a:rPr lang="es-CO" sz="2400" dirty="0" smtClean="0"/>
              <a:t>Rabí </a:t>
            </a:r>
            <a:r>
              <a:rPr lang="es-CO" sz="2400" dirty="0" smtClean="0"/>
              <a:t>Yakovka, Rabbi Shmuel, debe asumir el cargo de Rabino de la comunidad</a:t>
            </a:r>
            <a:r>
              <a:rPr lang="es-CO"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Rabbi </a:t>
            </a:r>
            <a:r>
              <a:rPr lang="es-CO" sz="2400" dirty="0" smtClean="0"/>
              <a:t>Zeraj Idlitz, quien </a:t>
            </a:r>
            <a:r>
              <a:rPr lang="es-CO" sz="2400" dirty="0" smtClean="0"/>
              <a:t>asumía </a:t>
            </a:r>
            <a:r>
              <a:rPr lang="es-CO" sz="2400" dirty="0" smtClean="0"/>
              <a:t>que </a:t>
            </a:r>
            <a:r>
              <a:rPr lang="es-CO" sz="2400" dirty="0" smtClean="0"/>
              <a:t>él </a:t>
            </a:r>
            <a:r>
              <a:rPr lang="es-CO" sz="2400" dirty="0" smtClean="0"/>
              <a:t>mismo seria el sucesor del </a:t>
            </a:r>
            <a:r>
              <a:rPr lang="es-CO" sz="2400" i="1" dirty="0" smtClean="0"/>
              <a:t>Noda </a:t>
            </a:r>
            <a:r>
              <a:rPr lang="es-CO" sz="2400" i="1" dirty="0" smtClean="0"/>
              <a:t>B'Yehuda </a:t>
            </a:r>
            <a:r>
              <a:rPr lang="es-CO" sz="2400" dirty="0" smtClean="0"/>
              <a:t>se </a:t>
            </a:r>
            <a:r>
              <a:rPr lang="es-CO" sz="2400" dirty="0" smtClean="0"/>
              <a:t>levanto y declaro que el no </a:t>
            </a:r>
            <a:r>
              <a:rPr lang="es-CO" sz="2400" dirty="0" smtClean="0"/>
              <a:t>creía </a:t>
            </a:r>
            <a:r>
              <a:rPr lang="es-CO" sz="2400" dirty="0" smtClean="0"/>
              <a:t>a Rabbi Yakovka.</a:t>
            </a:r>
          </a:p>
          <a:p>
            <a:r>
              <a:rPr lang="es-CO" sz="2400" dirty="0" smtClean="0"/>
              <a:t>Rabbi Yakovka le cito el </a:t>
            </a:r>
            <a:r>
              <a:rPr lang="es-CO" sz="2400" i="1" dirty="0" smtClean="0"/>
              <a:t>Midrash </a:t>
            </a:r>
            <a:r>
              <a:rPr lang="es-CO" sz="2400" i="1" dirty="0" smtClean="0"/>
              <a:t>Tanjumá</a:t>
            </a:r>
            <a:r>
              <a:rPr lang="es-CO" sz="2400" dirty="0" smtClean="0"/>
              <a:t> sobre el pasuk arriba mencionado </a:t>
            </a:r>
            <a:r>
              <a:rPr lang="es-CO" sz="2400" i="1" dirty="0" smtClean="0"/>
              <a:t>"...y los ancianos de Israel."</a:t>
            </a:r>
            <a:r>
              <a:rPr lang="es-CO" sz="2400" dirty="0" smtClean="0"/>
              <a:t> </a:t>
            </a:r>
            <a:endParaRPr lang="es-CO" sz="2400" dirty="0" smtClean="0"/>
          </a:p>
          <a:p>
            <a:r>
              <a:rPr lang="es-CO" sz="2400" dirty="0" smtClean="0"/>
              <a:t>El preguntó </a:t>
            </a:r>
            <a:r>
              <a:rPr lang="es-CO" sz="2400" dirty="0" smtClean="0"/>
              <a:t>"por </a:t>
            </a:r>
            <a:r>
              <a:rPr lang="es-CO" sz="2400" dirty="0" smtClean="0"/>
              <a:t>qué </a:t>
            </a:r>
            <a:r>
              <a:rPr lang="es-CO" sz="2400" dirty="0" smtClean="0"/>
              <a:t>los ancianos fueron llamados para presenciar la </a:t>
            </a:r>
            <a:r>
              <a:rPr lang="es-CO" sz="2400" dirty="0" smtClean="0"/>
              <a:t>elevación </a:t>
            </a:r>
            <a:r>
              <a:rPr lang="es-CO" sz="2400" dirty="0" smtClean="0"/>
              <a:t>de </a:t>
            </a:r>
            <a:r>
              <a:rPr lang="es-CO" sz="2400" dirty="0" smtClean="0"/>
              <a:t>Aarón </a:t>
            </a:r>
            <a:r>
              <a:rPr lang="es-CO" sz="2400" dirty="0" smtClean="0"/>
              <a:t>a la </a:t>
            </a:r>
            <a:r>
              <a:rPr lang="es-CO" sz="2400" dirty="0" smtClean="0"/>
              <a:t>Kehuná? </a:t>
            </a:r>
          </a:p>
          <a:p>
            <a:r>
              <a:rPr lang="es-CO" sz="2400" dirty="0" smtClean="0"/>
              <a:t>Hashem </a:t>
            </a:r>
            <a:r>
              <a:rPr lang="es-CO" sz="2400" dirty="0" smtClean="0"/>
              <a:t>mismo le dijo a </a:t>
            </a:r>
            <a:r>
              <a:rPr lang="es-CO" sz="2400" dirty="0" smtClean="0"/>
              <a:t>Moshé </a:t>
            </a:r>
            <a:r>
              <a:rPr lang="es-CO" sz="2400" dirty="0" smtClean="0"/>
              <a:t>que ungiera a </a:t>
            </a:r>
            <a:r>
              <a:rPr lang="es-CO" sz="2400" dirty="0" smtClean="0"/>
              <a:t>Aarón </a:t>
            </a:r>
            <a:r>
              <a:rPr lang="es-CO" sz="2400" dirty="0" smtClean="0"/>
              <a:t>y lo nombre </a:t>
            </a:r>
            <a:r>
              <a:rPr lang="es-CO" sz="2400" dirty="0" smtClean="0"/>
              <a:t>Kohén </a:t>
            </a:r>
            <a:r>
              <a:rPr lang="es-CO" sz="2400" dirty="0" smtClean="0"/>
              <a:t>Gadol (Sumo Sacerdote) frente a los ancianos de modo que ninguno pueda decir que </a:t>
            </a:r>
            <a:r>
              <a:rPr lang="es-CO" sz="2400" dirty="0" smtClean="0"/>
              <a:t>Aarón </a:t>
            </a:r>
            <a:r>
              <a:rPr lang="es-CO" sz="2400" dirty="0" smtClean="0"/>
              <a:t>se </a:t>
            </a:r>
            <a:r>
              <a:rPr lang="es-CO" sz="2400" dirty="0" smtClean="0"/>
              <a:t>eligió </a:t>
            </a:r>
            <a:r>
              <a:rPr lang="es-CO" sz="2400" dirty="0" smtClean="0"/>
              <a:t>a si mismo para el puesto</a:t>
            </a:r>
            <a:r>
              <a:rPr lang="es-CO"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300" dirty="0" smtClean="0"/>
              <a:t>"</a:t>
            </a:r>
            <a:r>
              <a:rPr lang="es-CO" sz="2300" dirty="0" smtClean="0"/>
              <a:t>Seguramente surge la pregunta: si los ancianos hubieran sospechado que </a:t>
            </a:r>
            <a:r>
              <a:rPr lang="es-CO" sz="2300" dirty="0" smtClean="0"/>
              <a:t>Aarón </a:t>
            </a:r>
            <a:r>
              <a:rPr lang="es-CO" sz="2300" dirty="0" smtClean="0"/>
              <a:t>no fue ordenado por Hashem para ser el </a:t>
            </a:r>
            <a:r>
              <a:rPr lang="es-CO" sz="2300" dirty="0" smtClean="0"/>
              <a:t>Kohén </a:t>
            </a:r>
            <a:r>
              <a:rPr lang="es-CO" sz="2300" dirty="0" smtClean="0"/>
              <a:t>Gadol, sino que se </a:t>
            </a:r>
            <a:r>
              <a:rPr lang="es-CO" sz="2300" dirty="0" smtClean="0"/>
              <a:t>nombró </a:t>
            </a:r>
            <a:r>
              <a:rPr lang="es-CO" sz="2300" dirty="0" smtClean="0"/>
              <a:t>a si mismo, por </a:t>
            </a:r>
            <a:r>
              <a:rPr lang="es-CO" sz="2300" dirty="0" smtClean="0"/>
              <a:t>qué habrían </a:t>
            </a:r>
            <a:r>
              <a:rPr lang="es-CO" sz="2300" dirty="0" smtClean="0"/>
              <a:t>estado mas dispuestos a creerle a </a:t>
            </a:r>
            <a:r>
              <a:rPr lang="es-CO" sz="2300" dirty="0" smtClean="0"/>
              <a:t>Moshé </a:t>
            </a:r>
            <a:r>
              <a:rPr lang="es-CO" sz="2300" dirty="0" smtClean="0"/>
              <a:t>que Hashem le dijo que ungiera a </a:t>
            </a:r>
            <a:r>
              <a:rPr lang="es-CO" sz="2300" dirty="0" smtClean="0"/>
              <a:t>Aarón </a:t>
            </a:r>
            <a:r>
              <a:rPr lang="es-CO" sz="2300" dirty="0" smtClean="0"/>
              <a:t>frente a ellos</a:t>
            </a:r>
            <a:r>
              <a:rPr lang="es-CO" sz="2300" dirty="0" smtClean="0"/>
              <a:t>?“</a:t>
            </a:r>
          </a:p>
          <a:p>
            <a:r>
              <a:rPr lang="es-CO" sz="2300" dirty="0" smtClean="0"/>
              <a:t>Cierto </a:t>
            </a:r>
            <a:r>
              <a:rPr lang="es-CO" sz="2300" dirty="0" smtClean="0"/>
              <a:t>es que no le hubieran </a:t>
            </a:r>
            <a:r>
              <a:rPr lang="es-CO" sz="2300" dirty="0" smtClean="0"/>
              <a:t>creído </a:t>
            </a:r>
            <a:r>
              <a:rPr lang="es-CO" sz="2300" dirty="0" smtClean="0"/>
              <a:t>a </a:t>
            </a:r>
            <a:r>
              <a:rPr lang="es-CO" sz="2300" dirty="0" smtClean="0"/>
              <a:t>Aarón, </a:t>
            </a:r>
            <a:r>
              <a:rPr lang="es-CO" sz="2300" dirty="0" smtClean="0"/>
              <a:t>ya que el no estaba imparcial en el asunto, pero si </a:t>
            </a:r>
            <a:r>
              <a:rPr lang="es-CO" sz="2300" dirty="0" smtClean="0"/>
              <a:t>Moshé </a:t>
            </a:r>
            <a:r>
              <a:rPr lang="es-CO" sz="2300" dirty="0" smtClean="0"/>
              <a:t>hubiera querido mentir, el hubiera podido decir que Hashem lo nombro a </a:t>
            </a:r>
            <a:r>
              <a:rPr lang="es-CO" sz="2300" b="1" dirty="0" smtClean="0"/>
              <a:t>él</a:t>
            </a:r>
            <a:r>
              <a:rPr lang="es-CO" sz="2300" b="1" dirty="0" smtClean="0"/>
              <a:t> </a:t>
            </a:r>
            <a:r>
              <a:rPr lang="es-CO" sz="2300" dirty="0" smtClean="0"/>
              <a:t>como </a:t>
            </a:r>
            <a:r>
              <a:rPr lang="es-CO" sz="2300" dirty="0" smtClean="0"/>
              <a:t>Kohén </a:t>
            </a:r>
            <a:r>
              <a:rPr lang="es-CO" sz="2300" dirty="0" smtClean="0"/>
              <a:t>Gadol!</a:t>
            </a:r>
          </a:p>
          <a:p>
            <a:r>
              <a:rPr lang="es-CO" sz="2300" dirty="0" smtClean="0"/>
              <a:t>"Similarmente en nuestro caso, si hubiera querido mentir, yo hubiera podido decir que mi padre quiso que yo ocupara su lugar, y no mi hijo."</a:t>
            </a:r>
          </a:p>
          <a:p>
            <a:r>
              <a:rPr lang="es-CO" sz="1600" i="1" dirty="0" smtClean="0"/>
              <a:t>Y. Yafes en Iturei Tora</a:t>
            </a:r>
            <a:endParaRPr lang="es-CO" sz="1600" dirty="0" smtClean="0"/>
          </a:p>
          <a:p>
            <a:endParaRPr lang="es-CO" sz="24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i="1" dirty="0" smtClean="0"/>
              <a:t>“Y fue al octavo día...” (9:1)</a:t>
            </a:r>
            <a:endParaRPr lang="es-CO" sz="2400" dirty="0" smtClean="0"/>
          </a:p>
          <a:p>
            <a:r>
              <a:rPr lang="es-CO" sz="2400" dirty="0" smtClean="0"/>
              <a:t>Cuando Moshé montó el </a:t>
            </a:r>
            <a:r>
              <a:rPr lang="es-CO" sz="2400" i="1" dirty="0" smtClean="0"/>
              <a:t>Mishkán </a:t>
            </a:r>
            <a:r>
              <a:rPr lang="es-CO" sz="2400" dirty="0" smtClean="0"/>
              <a:t>(Santuario), no lo montó una sola vez; lo montó ocho veces. </a:t>
            </a:r>
            <a:endParaRPr lang="es-CO" sz="2400" dirty="0" smtClean="0"/>
          </a:p>
          <a:p>
            <a:r>
              <a:rPr lang="es-CO" sz="2400" dirty="0" smtClean="0"/>
              <a:t>Cada </a:t>
            </a:r>
            <a:r>
              <a:rPr lang="es-CO" sz="2400" dirty="0" smtClean="0"/>
              <a:t>día, durante siete días, Moshé montaba el Mishkán y luego lo volvía a desmontar.</a:t>
            </a:r>
          </a:p>
          <a:p>
            <a:r>
              <a:rPr lang="es-CO" sz="2400" dirty="0" smtClean="0"/>
              <a:t>¿Para qué hacía falta todo esto?</a:t>
            </a:r>
          </a:p>
          <a:p>
            <a:r>
              <a:rPr lang="es-CO" sz="2400" dirty="0" smtClean="0"/>
              <a:t>Respondamos a este interrogante con otra pregunta más. ¿Para qué </a:t>
            </a:r>
            <a:r>
              <a:rPr lang="es-CO" sz="2400" dirty="0" smtClean="0"/>
              <a:t>Dios </a:t>
            </a:r>
            <a:r>
              <a:rPr lang="es-CO" sz="2400" dirty="0" smtClean="0"/>
              <a:t>creó el mundo?</a:t>
            </a:r>
          </a:p>
          <a:p>
            <a:r>
              <a:rPr lang="es-CO" sz="2400" dirty="0" smtClean="0"/>
              <a:t>Dios </a:t>
            </a:r>
            <a:r>
              <a:rPr lang="es-CO" sz="2400" dirty="0" smtClean="0"/>
              <a:t>creó el mundo para que la </a:t>
            </a:r>
            <a:r>
              <a:rPr lang="es-CO" sz="2400" i="1" dirty="0" smtClean="0"/>
              <a:t>Shejiná</a:t>
            </a:r>
            <a:r>
              <a:rPr lang="es-CO" sz="2400" dirty="0" smtClean="0"/>
              <a:t>, la Presencia Divina, pudiese habitar en él. </a:t>
            </a:r>
            <a:endParaRPr lang="es-CO" sz="2400" dirty="0" smtClean="0"/>
          </a:p>
          <a:p>
            <a:endParaRPr lang="es-CO" sz="2400" i="1" dirty="0" smtClean="0"/>
          </a:p>
          <a:p>
            <a:endParaRPr lang="es-CO"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Cuando Dios </a:t>
            </a:r>
            <a:r>
              <a:rPr lang="es-CO" sz="2400" dirty="0" smtClean="0"/>
              <a:t>creó el mundo, la Presencia Divina se posó en la Creación. </a:t>
            </a:r>
            <a:endParaRPr lang="es-CO" sz="2400" dirty="0" smtClean="0"/>
          </a:p>
          <a:p>
            <a:r>
              <a:rPr lang="es-CO" sz="2400" dirty="0" smtClean="0"/>
              <a:t>Sin </a:t>
            </a:r>
            <a:r>
              <a:rPr lang="es-CO" sz="2400" dirty="0" smtClean="0"/>
              <a:t>embargo, el Hombre, a través de sus actos espirituales destructivos, hizo que la </a:t>
            </a:r>
            <a:r>
              <a:rPr lang="es-CO" sz="2400" i="1" dirty="0" smtClean="0"/>
              <a:t>Shejiná</a:t>
            </a:r>
            <a:r>
              <a:rPr lang="es-CO" sz="2400" dirty="0" smtClean="0"/>
              <a:t> retrocediera poco a poco, hasta que volvió a subir al Séptimo Cielo. </a:t>
            </a:r>
            <a:endParaRPr lang="es-CO" sz="2400" dirty="0" smtClean="0"/>
          </a:p>
          <a:p>
            <a:r>
              <a:rPr lang="es-CO" sz="2400" dirty="0" smtClean="0"/>
              <a:t>Una </a:t>
            </a:r>
            <a:r>
              <a:rPr lang="es-CO" sz="2400" dirty="0" smtClean="0"/>
              <a:t>vez que el mundo se hundió en este pozo espiritual llegaron siete gigantes espirituales, en siete generaciones, que lograron hacer que la Presencia Divina volviera a posarse en este mundo: </a:t>
            </a:r>
            <a:endParaRPr lang="es-CO" sz="2400" dirty="0" smtClean="0"/>
          </a:p>
          <a:p>
            <a:r>
              <a:rPr lang="es-CO" sz="2400" dirty="0" smtClean="0"/>
              <a:t>Abraham</a:t>
            </a:r>
            <a:r>
              <a:rPr lang="es-CO" sz="2400" dirty="0" smtClean="0"/>
              <a:t>, Yitzjak, Yaakov, </a:t>
            </a:r>
            <a:r>
              <a:rPr lang="es-CO" sz="2400" dirty="0" smtClean="0"/>
              <a:t>Leví, </a:t>
            </a:r>
            <a:r>
              <a:rPr lang="es-CO" sz="2400" dirty="0" smtClean="0"/>
              <a:t>Kehat, Amram y Moshé</a:t>
            </a:r>
            <a:r>
              <a:rPr lang="es-CO"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Con </a:t>
            </a:r>
            <a:r>
              <a:rPr lang="es-CO" sz="2400" dirty="0" smtClean="0"/>
              <a:t>la entrega de la Torá en el Sinaí, </a:t>
            </a:r>
            <a:r>
              <a:rPr lang="es-CO" sz="2400" dirty="0" smtClean="0"/>
              <a:t>Dios </a:t>
            </a:r>
            <a:r>
              <a:rPr lang="es-CO" sz="2400" dirty="0" smtClean="0"/>
              <a:t>finalmente “descendió” a este mundo, tal como está escrito: “Y Hashem bajó al Monte Sinaí”. </a:t>
            </a:r>
            <a:endParaRPr lang="es-CO" sz="2400" dirty="0" smtClean="0"/>
          </a:p>
          <a:p>
            <a:r>
              <a:rPr lang="es-CO" sz="2400" dirty="0" smtClean="0"/>
              <a:t>Sin </a:t>
            </a:r>
            <a:r>
              <a:rPr lang="es-CO" sz="2400" dirty="0" smtClean="0"/>
              <a:t>embargo, en un lapso demasiado breve, la Shejiná volvió a ascender al Séptimo Cielo tras la infidelidad del Pueblo Judío a causa del Becerro de Oro.</a:t>
            </a:r>
          </a:p>
          <a:p>
            <a:r>
              <a:rPr lang="es-CO" sz="2400" dirty="0" smtClean="0"/>
              <a:t>El proceso de curación de siete generaciones de </a:t>
            </a:r>
            <a:r>
              <a:rPr lang="es-CO" sz="2400" i="1" dirty="0" smtClean="0"/>
              <a:t>tzadikim</a:t>
            </a:r>
            <a:r>
              <a:rPr lang="es-CO" sz="2400" dirty="0" smtClean="0"/>
              <a:t> y el retorno concomitante de la </a:t>
            </a:r>
            <a:r>
              <a:rPr lang="es-CO" sz="2400" i="1" dirty="0" smtClean="0"/>
              <a:t>Shejiná</a:t>
            </a:r>
            <a:r>
              <a:rPr lang="es-CO" sz="2400" dirty="0" smtClean="0"/>
              <a:t> a este mundo se vio concretizado en la erección del </a:t>
            </a:r>
            <a:r>
              <a:rPr lang="es-CO" sz="2400" i="1" dirty="0" smtClean="0"/>
              <a:t>Mishkán,</a:t>
            </a:r>
            <a:r>
              <a:rPr lang="es-CO" sz="2400" dirty="0" smtClean="0"/>
              <a:t> que Moshé llevó a cabo en siete días. </a:t>
            </a:r>
            <a:endParaRPr lang="es-CO" sz="2400" dirty="0" smtClean="0"/>
          </a:p>
          <a:p>
            <a:r>
              <a:rPr lang="es-CO" sz="2400" dirty="0" smtClean="0"/>
              <a:t>No </a:t>
            </a:r>
            <a:r>
              <a:rPr lang="es-CO" sz="2400" dirty="0" smtClean="0"/>
              <a:t>obstante, inclusive después de esos siete días, que representaban las siete generaciones, la cura no fue total</a:t>
            </a:r>
            <a:r>
              <a:rPr lang="es-CO" sz="2400" dirty="0" smtClean="0"/>
              <a:t>.</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Aún </a:t>
            </a:r>
            <a:r>
              <a:rPr lang="es-CO" sz="2400" dirty="0" smtClean="0"/>
              <a:t>era posible hacer un becerro de oro. </a:t>
            </a:r>
            <a:endParaRPr lang="es-CO" sz="2400" dirty="0" smtClean="0"/>
          </a:p>
          <a:p>
            <a:r>
              <a:rPr lang="es-CO" sz="2400" dirty="0" smtClean="0"/>
              <a:t>Recién </a:t>
            </a:r>
            <a:r>
              <a:rPr lang="es-CO" sz="2400" dirty="0" smtClean="0"/>
              <a:t>al octavo día, cuando Moshé montó </a:t>
            </a:r>
            <a:r>
              <a:rPr lang="es-CO" sz="2400" dirty="0" smtClean="0"/>
              <a:t>el </a:t>
            </a:r>
            <a:r>
              <a:rPr lang="es-CO" sz="2400" i="1" dirty="0" smtClean="0"/>
              <a:t>Mishkán</a:t>
            </a:r>
            <a:r>
              <a:rPr lang="es-CO" sz="2400" dirty="0" smtClean="0"/>
              <a:t> por octava vez, tuvo efecto la cura definitiva de aquellas enfermedades espirituales. Y, en consecuencia, el </a:t>
            </a:r>
            <a:r>
              <a:rPr lang="es-CO" sz="2400" i="1" dirty="0" smtClean="0"/>
              <a:t>Mishkán</a:t>
            </a:r>
            <a:r>
              <a:rPr lang="es-CO" sz="2400" dirty="0" smtClean="0"/>
              <a:t> pudo permanecer en pie.</a:t>
            </a:r>
          </a:p>
          <a:p>
            <a:r>
              <a:rPr lang="es-CO" sz="2400" dirty="0" smtClean="0"/>
              <a:t>Esa es una de las razones por las cuales el Talmud dice: “El día que el </a:t>
            </a:r>
            <a:r>
              <a:rPr lang="es-CO" sz="2400" i="1" dirty="0" smtClean="0"/>
              <a:t>Mishkán</a:t>
            </a:r>
            <a:r>
              <a:rPr lang="es-CO" sz="2400" dirty="0" smtClean="0"/>
              <a:t> fue finalmente montado, Hashem sintió la misma alegría que el día en que fueron creados los Cielos y la Tierra”. </a:t>
            </a:r>
            <a:endParaRPr lang="es-CO" sz="2400" dirty="0" smtClean="0"/>
          </a:p>
          <a:p>
            <a:r>
              <a:rPr lang="es-CO" sz="2400" dirty="0" smtClean="0"/>
              <a:t>Porque </a:t>
            </a:r>
            <a:r>
              <a:rPr lang="es-CO" sz="2400" dirty="0" smtClean="0"/>
              <a:t>fue en ese día que finalmente se logró el propósito para el que fue creado este mundo, “residencia” de </a:t>
            </a:r>
            <a:r>
              <a:rPr lang="es-CO" sz="2400" dirty="0" smtClean="0"/>
              <a:t>Dios</a:t>
            </a:r>
            <a:r>
              <a:rPr lang="es-CO" sz="2400" dirty="0" smtClean="0"/>
              <a:t>.</a:t>
            </a:r>
          </a:p>
          <a:p>
            <a:r>
              <a:rPr lang="es-CO" sz="2400" dirty="0" smtClean="0"/>
              <a:t> </a:t>
            </a:r>
            <a:r>
              <a:rPr lang="es-CO" sz="1800" i="1" dirty="0" smtClean="0"/>
              <a:t>Jesed </a:t>
            </a:r>
            <a:r>
              <a:rPr lang="es-CO" sz="1800" i="1" dirty="0" smtClean="0"/>
              <a:t>Le Abraham en Iturei Torá, Tratado Meguilá 10</a:t>
            </a:r>
            <a:endParaRPr lang="es-CO" sz="2400" i="1" dirty="0" smtClean="0"/>
          </a:p>
          <a:p>
            <a:endParaRPr lang="es-CO"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i="1" dirty="0" smtClean="0"/>
              <a:t>“Moshé le dijo a Aarón: ‘Acércate al altar...’” (9:7)</a:t>
            </a:r>
            <a:endParaRPr lang="es-CO" sz="2400" dirty="0" smtClean="0"/>
          </a:p>
          <a:p>
            <a:r>
              <a:rPr lang="es-CO" sz="2400" dirty="0" smtClean="0"/>
              <a:t>Hoy en día existen distintos deportes, tales como tirarse de la cima de una montaña atado de un hilo elástico, o volar atado a una especie de barrilete, o tirarse en paracaídas, </a:t>
            </a:r>
            <a:r>
              <a:rPr lang="es-CO" sz="2400" dirty="0" smtClean="0"/>
              <a:t>aún abriendo </a:t>
            </a:r>
            <a:r>
              <a:rPr lang="es-CO" sz="2400" dirty="0" smtClean="0"/>
              <a:t>el paracaídas recién cuando está por tocar suelo, o navegar por las cataratas de Niágara en un barril de cerveza; las posibilidades son  muy variadas, pero todas tienen un elemento en común: hay que estar absolutamente </a:t>
            </a:r>
            <a:r>
              <a:rPr lang="es-CO" sz="2400" i="1" dirty="0" smtClean="0"/>
              <a:t>meshugá</a:t>
            </a:r>
            <a:r>
              <a:rPr lang="es-CO" sz="2400" dirty="0" smtClean="0"/>
              <a:t> (loco) para hacer algo semejante.</a:t>
            </a:r>
          </a:p>
          <a:p>
            <a:r>
              <a:rPr lang="es-CO" sz="2400" dirty="0" smtClean="0"/>
              <a:t>Existe una gran diferencia entre ser intrépido y estar loco de remate</a:t>
            </a:r>
            <a:r>
              <a:rPr lang="es-CO"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Aunque </a:t>
            </a:r>
            <a:r>
              <a:rPr lang="es-CO" sz="2400" dirty="0" smtClean="0"/>
              <a:t>cueste creerlo, hay veces en que es ventajoso tener miedo. </a:t>
            </a:r>
            <a:endParaRPr lang="es-CO" sz="2400" dirty="0" smtClean="0"/>
          </a:p>
          <a:p>
            <a:r>
              <a:rPr lang="es-CO" sz="2400" dirty="0" smtClean="0"/>
              <a:t>Una </a:t>
            </a:r>
            <a:r>
              <a:rPr lang="es-CO" sz="2400" dirty="0" smtClean="0"/>
              <a:t>vez, el </a:t>
            </a:r>
            <a:r>
              <a:rPr lang="es-CO" sz="2400" dirty="0" smtClean="0"/>
              <a:t>Jáfetz </a:t>
            </a:r>
            <a:r>
              <a:rPr lang="es-CO" sz="2400" dirty="0" smtClean="0"/>
              <a:t>Jaim decidió que un alumno en particular debía tomar un puesto vacante como rabino en una comunidad alejada. </a:t>
            </a:r>
            <a:endParaRPr lang="es-CO" sz="2400" dirty="0" smtClean="0"/>
          </a:p>
          <a:p>
            <a:r>
              <a:rPr lang="es-CO" sz="2400" dirty="0" smtClean="0"/>
              <a:t>El </a:t>
            </a:r>
            <a:r>
              <a:rPr lang="es-CO" sz="2400" dirty="0" smtClean="0"/>
              <a:t>alumno no quería ir. Le confesó al </a:t>
            </a:r>
            <a:r>
              <a:rPr lang="es-CO" sz="2400" dirty="0" smtClean="0"/>
              <a:t>Jáfetz </a:t>
            </a:r>
            <a:r>
              <a:rPr lang="es-CO" sz="2400" dirty="0" smtClean="0"/>
              <a:t>Jaim que tenía miedo de la responsabilidad de ser la única autoridad halájica de toda una comunidad. </a:t>
            </a:r>
            <a:endParaRPr lang="es-CO" sz="2400" dirty="0" smtClean="0"/>
          </a:p>
          <a:p>
            <a:r>
              <a:rPr lang="es-CO" sz="2400" dirty="0" smtClean="0"/>
              <a:t>El Jáfetz </a:t>
            </a:r>
            <a:r>
              <a:rPr lang="es-CO" sz="2400" dirty="0" smtClean="0"/>
              <a:t>Jaim respondió: “¿Y tú crees que debería enviar a alguien que no tiene miedo?”</a:t>
            </a:r>
          </a:p>
          <a:p>
            <a:endParaRPr lang="es-CO"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A </a:t>
            </a:r>
            <a:r>
              <a:rPr lang="es-CO" sz="2400" dirty="0" smtClean="0"/>
              <a:t>veces, tener miedo no descalifica a la persona de ser el indicado para el trabajo. A veces, es la virtud esencial.</a:t>
            </a:r>
          </a:p>
          <a:p>
            <a:r>
              <a:rPr lang="es-CO" sz="2400" dirty="0" smtClean="0"/>
              <a:t>Moshé tuvo que decirle a Aarón: “Acércate al altar”. </a:t>
            </a:r>
            <a:endParaRPr lang="es-CO" sz="2400" dirty="0" smtClean="0"/>
          </a:p>
          <a:p>
            <a:r>
              <a:rPr lang="es-CO" sz="2400" dirty="0" smtClean="0"/>
              <a:t>Rashi </a:t>
            </a:r>
            <a:r>
              <a:rPr lang="es-CO" sz="2400" dirty="0" smtClean="0"/>
              <a:t>nos explica que Aarón tenía vergüenza y miedo de acercarse al altar. </a:t>
            </a:r>
            <a:endParaRPr lang="es-CO" sz="2400" dirty="0" smtClean="0"/>
          </a:p>
          <a:p>
            <a:r>
              <a:rPr lang="es-CO" sz="2400" dirty="0" smtClean="0"/>
              <a:t>Moshé </a:t>
            </a:r>
            <a:r>
              <a:rPr lang="es-CO" sz="2400" dirty="0" smtClean="0"/>
              <a:t>le dijo que no tuviera miedo, porque era precisamente ese rasgo de modestia que poseía el que lo calificaba para ser el </a:t>
            </a:r>
            <a:r>
              <a:rPr lang="es-CO" sz="2400" dirty="0" smtClean="0"/>
              <a:t>Kohén </a:t>
            </a:r>
            <a:r>
              <a:rPr lang="es-CO" sz="2400" dirty="0" smtClean="0"/>
              <a:t>Gadol</a:t>
            </a:r>
            <a:r>
              <a:rPr lang="es-CO" sz="2400" dirty="0" smtClean="0"/>
              <a:t>.</a:t>
            </a:r>
            <a:endParaRPr lang="es-CO" sz="2400" dirty="0" smtClean="0"/>
          </a:p>
          <a:p>
            <a:r>
              <a:rPr lang="es-CO" sz="2400" dirty="0" smtClean="0"/>
              <a:t>Cuando queremos </a:t>
            </a:r>
            <a:r>
              <a:rPr lang="es-CO" sz="2400" dirty="0" smtClean="0"/>
              <a:t>acercarnos </a:t>
            </a:r>
            <a:r>
              <a:rPr lang="es-CO" sz="2400" dirty="0" smtClean="0"/>
              <a:t>a </a:t>
            </a:r>
            <a:r>
              <a:rPr lang="es-CO" sz="2400" dirty="0" smtClean="0"/>
              <a:t>Dios</a:t>
            </a:r>
            <a:r>
              <a:rPr lang="es-CO" sz="2400" dirty="0" smtClean="0"/>
              <a:t>, para servirlo con más convicción y fidelidad, tal vez nos sintamos avergonzados por nuestros defectos, temerosos e incapaces de semejante tarea</a:t>
            </a:r>
            <a:r>
              <a:rPr lang="es-CO" sz="2400" dirty="0" smtClean="0"/>
              <a: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 </a:t>
            </a:r>
            <a:r>
              <a:rPr lang="es-CO" sz="2400" dirty="0" smtClean="0"/>
              <a:t>“¿Quién soy yo para servir a </a:t>
            </a:r>
            <a:r>
              <a:rPr lang="es-CO" sz="2400" dirty="0" smtClean="0"/>
              <a:t>Dios</a:t>
            </a:r>
            <a:r>
              <a:rPr lang="es-CO" sz="2400" dirty="0" smtClean="0"/>
              <a:t>?” podríamos pensar. </a:t>
            </a:r>
            <a:endParaRPr lang="es-CO" sz="2400" dirty="0" smtClean="0"/>
          </a:p>
          <a:p>
            <a:r>
              <a:rPr lang="es-CO" sz="2400" dirty="0" smtClean="0"/>
              <a:t>Pero </a:t>
            </a:r>
            <a:r>
              <a:rPr lang="es-CO" sz="2400" dirty="0" smtClean="0"/>
              <a:t>es precisamente ese rasgo de reconocimiento de la característica personal de temor, el que constituye un requisito indispensable para quien se postule como “la persona indicada para el trabajo”.</a:t>
            </a:r>
          </a:p>
          <a:p>
            <a:r>
              <a:rPr lang="es-CO" sz="1800" dirty="0" smtClean="0"/>
              <a:t> </a:t>
            </a:r>
            <a:r>
              <a:rPr lang="es-CO" sz="1800" i="1" dirty="0" smtClean="0"/>
              <a:t>Deguel </a:t>
            </a:r>
            <a:r>
              <a:rPr lang="es-CO" sz="1800" i="1" dirty="0" smtClean="0"/>
              <a:t>Majané Efraim, Rabí Mordejai </a:t>
            </a:r>
            <a:r>
              <a:rPr lang="es-CO" sz="1800" i="1" dirty="0" smtClean="0"/>
              <a:t>Perelman</a:t>
            </a:r>
            <a:r>
              <a:rPr lang="es-CO" sz="2400" dirty="0" smtClean="0"/>
              <a:t/>
            </a:r>
            <a:br>
              <a:rPr lang="es-CO" sz="2400" dirty="0" smtClean="0"/>
            </a:br>
            <a:endParaRPr lang="es-CO"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10:1</a:t>
            </a:r>
            <a:r>
              <a:rPr lang="es-CO" sz="2400" b="1" dirty="0" smtClean="0"/>
              <a:t>  </a:t>
            </a:r>
            <a:r>
              <a:rPr lang="es-CO" sz="2400" b="1" dirty="0" err="1" smtClean="0"/>
              <a:t>Vayikju</a:t>
            </a:r>
            <a:r>
              <a:rPr lang="es-CO" sz="2400" b="1" dirty="0" smtClean="0"/>
              <a:t> </a:t>
            </a:r>
            <a:r>
              <a:rPr lang="es-CO" sz="2400" b="1" dirty="0" err="1" smtClean="0"/>
              <a:t>veney-Aharon</a:t>
            </a:r>
            <a:r>
              <a:rPr lang="es-CO" sz="2400" b="1" dirty="0" smtClean="0"/>
              <a:t> Nadav </a:t>
            </a:r>
            <a:r>
              <a:rPr lang="es-CO" sz="2400" b="1" dirty="0" err="1" smtClean="0"/>
              <a:t>va'Aviju</a:t>
            </a:r>
            <a:r>
              <a:rPr lang="es-CO" sz="2400" b="1" dirty="0" smtClean="0"/>
              <a:t> ish </a:t>
            </a:r>
            <a:r>
              <a:rPr lang="es-CO" sz="2400" b="1" dirty="0" err="1" smtClean="0"/>
              <a:t>majtato</a:t>
            </a:r>
            <a:r>
              <a:rPr lang="es-CO" sz="2400" b="1" dirty="0" smtClean="0"/>
              <a:t> </a:t>
            </a:r>
            <a:r>
              <a:rPr lang="es-CO" sz="2400" b="1" dirty="0" err="1" smtClean="0"/>
              <a:t>vayitnu</a:t>
            </a:r>
            <a:r>
              <a:rPr lang="es-CO" sz="2400" b="1" dirty="0" smtClean="0"/>
              <a:t> </a:t>
            </a:r>
            <a:r>
              <a:rPr lang="es-CO" sz="2400" b="1" dirty="0" err="1" smtClean="0"/>
              <a:t>vajen</a:t>
            </a:r>
            <a:r>
              <a:rPr lang="es-CO" sz="2400" b="1" dirty="0" smtClean="0"/>
              <a:t> </a:t>
            </a:r>
            <a:r>
              <a:rPr lang="es-CO" sz="2400" b="1" dirty="0" err="1" smtClean="0"/>
              <a:t>esh</a:t>
            </a:r>
            <a:r>
              <a:rPr lang="es-CO" sz="2400" b="1" dirty="0" smtClean="0"/>
              <a:t> </a:t>
            </a:r>
            <a:r>
              <a:rPr lang="es-CO" sz="2400" b="1" dirty="0" err="1" smtClean="0"/>
              <a:t>vayasimu</a:t>
            </a:r>
            <a:r>
              <a:rPr lang="es-CO" sz="2400" b="1" dirty="0" smtClean="0"/>
              <a:t> </a:t>
            </a:r>
            <a:r>
              <a:rPr lang="es-CO" sz="2400" b="1" dirty="0" err="1" smtClean="0"/>
              <a:t>aleyja</a:t>
            </a:r>
            <a:r>
              <a:rPr lang="es-CO" sz="2400" b="1" dirty="0" smtClean="0"/>
              <a:t> ketoret </a:t>
            </a:r>
            <a:r>
              <a:rPr lang="es-CO" sz="2400" b="1" dirty="0" err="1" smtClean="0"/>
              <a:t>vayakrivu</a:t>
            </a:r>
            <a:r>
              <a:rPr lang="es-CO" sz="2400" b="1" dirty="0" smtClean="0"/>
              <a:t> </a:t>
            </a:r>
            <a:r>
              <a:rPr lang="es-CO" sz="2400" b="1" dirty="0" err="1" smtClean="0"/>
              <a:t>lifney</a:t>
            </a:r>
            <a:r>
              <a:rPr lang="es-CO" sz="2400" b="1" dirty="0" smtClean="0"/>
              <a:t> Adonay </a:t>
            </a:r>
            <a:r>
              <a:rPr lang="es-CO" sz="2400" b="1" dirty="0" err="1" smtClean="0"/>
              <a:t>esh</a:t>
            </a:r>
            <a:r>
              <a:rPr lang="es-CO" sz="2400" b="1" dirty="0" smtClean="0"/>
              <a:t> </a:t>
            </a:r>
            <a:r>
              <a:rPr lang="es-CO" sz="2400" b="1" dirty="0" err="1" smtClean="0"/>
              <a:t>zarah</a:t>
            </a:r>
            <a:r>
              <a:rPr lang="es-CO" sz="2400" b="1" dirty="0" smtClean="0"/>
              <a:t> asher lo </a:t>
            </a:r>
            <a:r>
              <a:rPr lang="es-CO" sz="2400" b="1" dirty="0" err="1" smtClean="0"/>
              <a:t>tsivah</a:t>
            </a:r>
            <a:r>
              <a:rPr lang="es-CO" sz="2400" b="1" dirty="0" smtClean="0"/>
              <a:t> </a:t>
            </a:r>
            <a:r>
              <a:rPr lang="es-CO" sz="2400" b="1" dirty="0" err="1" smtClean="0"/>
              <a:t>otam</a:t>
            </a:r>
            <a:r>
              <a:rPr lang="es-CO" sz="2400" b="1" dirty="0" smtClean="0"/>
              <a:t>.</a:t>
            </a:r>
            <a:endParaRPr lang="es-CO" sz="2400" dirty="0" smtClean="0"/>
          </a:p>
          <a:p>
            <a:r>
              <a:rPr lang="es-CO" sz="2400" dirty="0" smtClean="0"/>
              <a:t>Y tomaron los dos hijos de Aarón, Nadav y Avihú, cada cual su incensario, y pusieron en ellos incienso, y ofrecieron ante la presencia del Eterno un fuego extraño, que a ellos no les había ordenado (hacer). </a:t>
            </a:r>
          </a:p>
          <a:p>
            <a:r>
              <a:rPr lang="es-CO" sz="2400" dirty="0" smtClean="0"/>
              <a:t>La </a:t>
            </a:r>
            <a:r>
              <a:rPr lang="es-CO" sz="2400" dirty="0" smtClean="0"/>
              <a:t>Torá es el manual de instrucciones del mundo, escrito por el Creador del mundo. </a:t>
            </a:r>
            <a:endParaRPr lang="es-CO" sz="2400" dirty="0" smtClean="0"/>
          </a:p>
          <a:p>
            <a:r>
              <a:rPr lang="es-CO" sz="2400" dirty="0" smtClean="0"/>
              <a:t>Nadie </a:t>
            </a:r>
            <a:r>
              <a:rPr lang="es-CO" sz="2400" dirty="0" smtClean="0"/>
              <a:t>sabe mejor como manejar una máquina que su creador. </a:t>
            </a:r>
            <a:endParaRPr lang="es-CO"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Imagínese </a:t>
            </a:r>
            <a:r>
              <a:rPr lang="es-CO" sz="2400" dirty="0" smtClean="0"/>
              <a:t>a alguien comprando un auto nuevo. </a:t>
            </a:r>
            <a:endParaRPr lang="es-CO" sz="2400" dirty="0" smtClean="0"/>
          </a:p>
          <a:p>
            <a:r>
              <a:rPr lang="es-CO" sz="2400" dirty="0" smtClean="0"/>
              <a:t>El </a:t>
            </a:r>
            <a:r>
              <a:rPr lang="es-CO" sz="2400" dirty="0" smtClean="0"/>
              <a:t>vendedor le dice al orgulloso comprador "Una sola cosa más - su manual de instrucciones..." </a:t>
            </a:r>
            <a:endParaRPr lang="es-CO" sz="2400" dirty="0" smtClean="0"/>
          </a:p>
          <a:p>
            <a:r>
              <a:rPr lang="es-CO" sz="2400" dirty="0" smtClean="0"/>
              <a:t>El </a:t>
            </a:r>
            <a:r>
              <a:rPr lang="es-CO" sz="2400" dirty="0" smtClean="0"/>
              <a:t>conductor dice "Yo no necesito eso - instintivamente yo </a:t>
            </a:r>
            <a:r>
              <a:rPr lang="es-CO" sz="2400" i="1" dirty="0" smtClean="0"/>
              <a:t>siento</a:t>
            </a:r>
            <a:r>
              <a:rPr lang="es-CO" sz="2400" dirty="0" smtClean="0"/>
              <a:t> cual debe ser la presión de la </a:t>
            </a:r>
            <a:r>
              <a:rPr lang="es-CO" sz="2400" dirty="0" smtClean="0"/>
              <a:t>llanta</a:t>
            </a:r>
            <a:r>
              <a:rPr lang="es-CO" sz="2400" dirty="0" smtClean="0"/>
              <a:t>, y tengo un </a:t>
            </a:r>
            <a:r>
              <a:rPr lang="es-CO" sz="2400" i="1" dirty="0" smtClean="0"/>
              <a:t>sexto sentido</a:t>
            </a:r>
            <a:r>
              <a:rPr lang="es-CO" sz="2400" dirty="0" smtClean="0"/>
              <a:t> para saber cuándo el auto necesita un </a:t>
            </a:r>
            <a:r>
              <a:rPr lang="es-CO" sz="2400" dirty="0" smtClean="0"/>
              <a:t>servicio </a:t>
            </a:r>
            <a:r>
              <a:rPr lang="es-CO" sz="2400" dirty="0" smtClean="0"/>
              <a:t>general. </a:t>
            </a:r>
            <a:endParaRPr lang="es-CO" sz="2400" dirty="0" smtClean="0"/>
          </a:p>
          <a:p>
            <a:r>
              <a:rPr lang="es-CO" sz="2400" dirty="0" smtClean="0"/>
              <a:t>Yo </a:t>
            </a:r>
            <a:r>
              <a:rPr lang="es-CO" sz="2400" dirty="0" smtClean="0"/>
              <a:t>sé </a:t>
            </a:r>
            <a:r>
              <a:rPr lang="es-CO" sz="2400" i="1" dirty="0" smtClean="0"/>
              <a:t>intuitivamente</a:t>
            </a:r>
            <a:r>
              <a:rPr lang="es-CO" sz="2400" dirty="0" smtClean="0"/>
              <a:t> que clase de combustible el auto necesita..." </a:t>
            </a:r>
            <a:endParaRPr lang="es-CO" sz="2400" dirty="0" smtClean="0"/>
          </a:p>
          <a:p>
            <a:r>
              <a:rPr lang="es-CO" sz="2400" dirty="0" smtClean="0"/>
              <a:t>No </a:t>
            </a:r>
            <a:r>
              <a:rPr lang="es-CO" sz="2400" dirty="0" smtClean="0"/>
              <a:t>muchas personas al enfrentarse con el manejo de algo tan preciso como un auto dejarán esta clase de decisiones al instinto o sentimiento. </a:t>
            </a:r>
            <a:endParaRPr lang="es-CO"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La </a:t>
            </a:r>
            <a:r>
              <a:rPr lang="es-CO" sz="2400" dirty="0" smtClean="0"/>
              <a:t>vida no es menos exigente o compleja que un auto - sino que más!. </a:t>
            </a:r>
            <a:endParaRPr lang="es-CO" sz="2400" dirty="0" smtClean="0"/>
          </a:p>
          <a:p>
            <a:r>
              <a:rPr lang="es-CO" sz="2400" dirty="0" smtClean="0"/>
              <a:t>Aún </a:t>
            </a:r>
            <a:r>
              <a:rPr lang="es-CO" sz="2400" dirty="0" smtClean="0"/>
              <a:t>así muchas personas son felices de ir en punto muerto, asumiendo alegremente que no están poniendo agua en su tanque de gas espiritual o aceite para frenos en su caja de embrague espiritual! </a:t>
            </a:r>
            <a:endParaRPr lang="es-CO" sz="2400" dirty="0" smtClean="0"/>
          </a:p>
          <a:p>
            <a:r>
              <a:rPr lang="es-CO" sz="2400" dirty="0" smtClean="0"/>
              <a:t>Nosotros </a:t>
            </a:r>
            <a:r>
              <a:rPr lang="es-CO" sz="2400" dirty="0" smtClean="0"/>
              <a:t>vivimos en una era donde las personas están más interesadas </a:t>
            </a:r>
            <a:r>
              <a:rPr lang="es-CO" sz="2400" dirty="0" smtClean="0"/>
              <a:t>en </a:t>
            </a:r>
            <a:r>
              <a:rPr lang="es-CO" sz="2400" b="1" dirty="0" smtClean="0"/>
              <a:t>sentirse</a:t>
            </a:r>
            <a:r>
              <a:rPr lang="es-CO" sz="2400" dirty="0" smtClean="0"/>
              <a:t> espirituales que en </a:t>
            </a:r>
            <a:r>
              <a:rPr lang="es-CO" sz="2400" b="1" dirty="0" smtClean="0"/>
              <a:t>ser</a:t>
            </a:r>
            <a:r>
              <a:rPr lang="es-CO" sz="2400" dirty="0" smtClean="0"/>
              <a:t> espirituales</a:t>
            </a:r>
            <a:r>
              <a:rPr lang="es-CO" sz="2400" dirty="0" smtClean="0"/>
              <a:t>:</a:t>
            </a:r>
          </a:p>
          <a:p>
            <a:r>
              <a:rPr lang="es-CO" sz="2400" dirty="0" smtClean="0"/>
              <a:t> </a:t>
            </a:r>
            <a:r>
              <a:rPr lang="es-CO" sz="2400" dirty="0" smtClean="0"/>
              <a:t>Donde el instante de gratificación de un "</a:t>
            </a:r>
            <a:r>
              <a:rPr lang="es-CO" sz="2400" dirty="0" smtClean="0"/>
              <a:t>nivel“ espiritual </a:t>
            </a:r>
            <a:r>
              <a:rPr lang="es-CO" sz="2400" dirty="0" smtClean="0"/>
              <a:t>y "un curso de </a:t>
            </a:r>
            <a:r>
              <a:rPr lang="es-CO" sz="2400" dirty="0" smtClean="0"/>
              <a:t>Kabaláh </a:t>
            </a:r>
            <a:r>
              <a:rPr lang="es-CO" sz="2400" dirty="0" smtClean="0"/>
              <a:t>por correo" se disfrazan de una auténtica relación con el Creador. </a:t>
            </a:r>
            <a:endParaRPr lang="es-CO"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Esto </a:t>
            </a:r>
            <a:r>
              <a:rPr lang="es-CO" sz="2400" dirty="0" smtClean="0"/>
              <a:t>es lo que la Torá nos advierte en el incidente de Nadav y </a:t>
            </a:r>
            <a:r>
              <a:rPr lang="es-CO" sz="2400" dirty="0" smtClean="0"/>
              <a:t>Avihú. </a:t>
            </a:r>
          </a:p>
          <a:p>
            <a:r>
              <a:rPr lang="es-CO" sz="2400" dirty="0" smtClean="0"/>
              <a:t>El </a:t>
            </a:r>
            <a:r>
              <a:rPr lang="es-CO" sz="2400" dirty="0" smtClean="0"/>
              <a:t>"fuego extraño" puede </a:t>
            </a:r>
            <a:r>
              <a:rPr lang="es-CO" sz="2400" i="1" dirty="0" smtClean="0"/>
              <a:t>sentirse</a:t>
            </a:r>
            <a:r>
              <a:rPr lang="es-CO" sz="2400" dirty="0" smtClean="0"/>
              <a:t> espiritual, pero no puede conectar con la Fuente. </a:t>
            </a:r>
            <a:endParaRPr lang="es-CO" sz="2400" dirty="0" smtClean="0"/>
          </a:p>
          <a:p>
            <a:r>
              <a:rPr lang="es-CO" sz="2400" dirty="0" smtClean="0"/>
              <a:t>Y </a:t>
            </a:r>
            <a:r>
              <a:rPr lang="es-CO" sz="2400" dirty="0" smtClean="0"/>
              <a:t>la razón por la que no puede conectar, es la frase aparentemente redundante "lo que El no les ordenó". </a:t>
            </a:r>
            <a:endParaRPr lang="es-CO" sz="2400" dirty="0" smtClean="0"/>
          </a:p>
          <a:p>
            <a:r>
              <a:rPr lang="es-CO" sz="2400" dirty="0" smtClean="0"/>
              <a:t>Si </a:t>
            </a:r>
            <a:r>
              <a:rPr lang="es-CO" sz="2400" dirty="0" smtClean="0"/>
              <a:t>fue un fuego extraño, entonces por definición no fue ordenado por Dos. </a:t>
            </a:r>
            <a:endParaRPr lang="es-CO" sz="2400" dirty="0" smtClean="0"/>
          </a:p>
          <a:p>
            <a:r>
              <a:rPr lang="es-CO" sz="2400" dirty="0" smtClean="0"/>
              <a:t>La </a:t>
            </a:r>
            <a:r>
              <a:rPr lang="es-CO" sz="2400" dirty="0" smtClean="0"/>
              <a:t>razón por lo que era extraño es </a:t>
            </a:r>
            <a:r>
              <a:rPr lang="es-CO" sz="2400" b="1" dirty="0" smtClean="0"/>
              <a:t>porque</a:t>
            </a:r>
            <a:r>
              <a:rPr lang="es-CO" sz="2400" dirty="0" smtClean="0"/>
              <a:t> </a:t>
            </a:r>
            <a:r>
              <a:rPr lang="es-CO" sz="2400" b="1" dirty="0" smtClean="0"/>
              <a:t>no fue ordenado</a:t>
            </a:r>
            <a:r>
              <a:rPr lang="es-CO" sz="2400" dirty="0" smtClean="0"/>
              <a:t>. Sólo cuando nosotros hacemos la voluntad de Dos, nos acercamos a El.</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10:2</a:t>
            </a:r>
            <a:r>
              <a:rPr lang="es-CO" sz="2400" b="1" dirty="0" smtClean="0"/>
              <a:t>  </a:t>
            </a:r>
            <a:r>
              <a:rPr lang="es-CO" sz="2400" b="1" dirty="0" err="1" smtClean="0"/>
              <a:t>Vatetse</a:t>
            </a:r>
            <a:r>
              <a:rPr lang="es-CO" sz="2400" b="1" dirty="0" smtClean="0"/>
              <a:t> </a:t>
            </a:r>
            <a:r>
              <a:rPr lang="es-CO" sz="2400" b="1" dirty="0" err="1" smtClean="0"/>
              <a:t>esh</a:t>
            </a:r>
            <a:r>
              <a:rPr lang="es-CO" sz="2400" b="1" dirty="0" smtClean="0"/>
              <a:t> </a:t>
            </a:r>
            <a:r>
              <a:rPr lang="es-CO" sz="2400" b="1" dirty="0" err="1" smtClean="0"/>
              <a:t>milifney</a:t>
            </a:r>
            <a:r>
              <a:rPr lang="es-CO" sz="2400" b="1" dirty="0" smtClean="0"/>
              <a:t> Adonay </a:t>
            </a:r>
            <a:r>
              <a:rPr lang="es-CO" sz="2400" b="1" dirty="0" err="1" smtClean="0"/>
              <a:t>vatojal</a:t>
            </a:r>
            <a:r>
              <a:rPr lang="es-CO" sz="2400" b="1" dirty="0" smtClean="0"/>
              <a:t> </a:t>
            </a:r>
            <a:r>
              <a:rPr lang="es-CO" sz="2400" b="1" dirty="0" err="1" smtClean="0"/>
              <a:t>otam</a:t>
            </a:r>
            <a:r>
              <a:rPr lang="es-CO" sz="2400" b="1" dirty="0" smtClean="0"/>
              <a:t> </a:t>
            </a:r>
            <a:r>
              <a:rPr lang="es-CO" sz="2400" b="1" dirty="0" err="1" smtClean="0"/>
              <a:t>vayamutu</a:t>
            </a:r>
            <a:r>
              <a:rPr lang="es-CO" sz="2400" b="1" dirty="0" smtClean="0"/>
              <a:t> </a:t>
            </a:r>
            <a:r>
              <a:rPr lang="es-CO" sz="2400" b="1" dirty="0" err="1" smtClean="0"/>
              <a:t>lifney</a:t>
            </a:r>
            <a:r>
              <a:rPr lang="es-CO" sz="2400" b="1" dirty="0" smtClean="0"/>
              <a:t> Adonay.</a:t>
            </a:r>
            <a:endParaRPr lang="es-CO" sz="2400" dirty="0" smtClean="0"/>
          </a:p>
          <a:p>
            <a:r>
              <a:rPr lang="es-CO" sz="2400" dirty="0" smtClean="0"/>
              <a:t>Y salió fuego de delante del Eterno y los consumió; y </a:t>
            </a:r>
            <a:r>
              <a:rPr lang="es-CO" sz="2400" dirty="0" smtClean="0">
                <a:hlinkClick r:id="" action="ppaction://hlinkfile"/>
              </a:rPr>
              <a:t>murieron  delante del Eterno</a:t>
            </a:r>
            <a:r>
              <a:rPr lang="es-CO" sz="2400" dirty="0" smtClean="0">
                <a:hlinkClick r:id="" action="ppaction://hlinkfile"/>
              </a:rPr>
              <a:t>.</a:t>
            </a:r>
            <a:endParaRPr lang="es-CO"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10:3</a:t>
            </a:r>
            <a:r>
              <a:rPr lang="es-CO" sz="2400" b="1" dirty="0" smtClean="0"/>
              <a:t>  </a:t>
            </a:r>
            <a:r>
              <a:rPr lang="es-CO" sz="2400" b="1" dirty="0" err="1" smtClean="0"/>
              <a:t>Vayomer</a:t>
            </a:r>
            <a:r>
              <a:rPr lang="es-CO" sz="2400" b="1" dirty="0" smtClean="0"/>
              <a:t> </a:t>
            </a:r>
            <a:r>
              <a:rPr lang="es-CO" sz="2400" b="1" dirty="0" err="1" smtClean="0"/>
              <a:t>Moshe</a:t>
            </a:r>
            <a:r>
              <a:rPr lang="es-CO" sz="2400" b="1" dirty="0" smtClean="0"/>
              <a:t> el-</a:t>
            </a:r>
            <a:r>
              <a:rPr lang="es-CO" sz="2400" b="1" dirty="0" err="1" smtClean="0"/>
              <a:t>Aharon</a:t>
            </a:r>
            <a:r>
              <a:rPr lang="es-CO" sz="2400" b="1" dirty="0" smtClean="0"/>
              <a:t> </a:t>
            </a:r>
            <a:r>
              <a:rPr lang="es-CO" sz="2400" b="1" dirty="0" err="1" smtClean="0"/>
              <a:t>ju</a:t>
            </a:r>
            <a:r>
              <a:rPr lang="es-CO" sz="2400" b="1" dirty="0" smtClean="0"/>
              <a:t> asher-</a:t>
            </a:r>
            <a:r>
              <a:rPr lang="es-CO" sz="2400" b="1" dirty="0" err="1" smtClean="0"/>
              <a:t>diber</a:t>
            </a:r>
            <a:r>
              <a:rPr lang="es-CO" sz="2400" b="1" dirty="0" smtClean="0"/>
              <a:t> Adonay </a:t>
            </a:r>
            <a:r>
              <a:rPr lang="es-CO" sz="2400" b="1" dirty="0" err="1" smtClean="0"/>
              <a:t>lemor</a:t>
            </a:r>
            <a:r>
              <a:rPr lang="es-CO" sz="2400" b="1" dirty="0" smtClean="0"/>
              <a:t> </a:t>
            </a:r>
            <a:r>
              <a:rPr lang="es-CO" sz="2400" b="1" dirty="0" err="1" smtClean="0"/>
              <a:t>bikrovay</a:t>
            </a:r>
            <a:r>
              <a:rPr lang="es-CO" sz="2400" b="1" dirty="0" smtClean="0"/>
              <a:t> </a:t>
            </a:r>
            <a:r>
              <a:rPr lang="es-CO" sz="2400" b="1" dirty="0" err="1" smtClean="0"/>
              <a:t>ekadesh</a:t>
            </a:r>
            <a:r>
              <a:rPr lang="es-CO" sz="2400" b="1" dirty="0" smtClean="0"/>
              <a:t> </a:t>
            </a:r>
            <a:r>
              <a:rPr lang="es-CO" sz="2400" b="1" dirty="0" err="1" smtClean="0"/>
              <a:t>ve'al-peney</a:t>
            </a:r>
            <a:r>
              <a:rPr lang="es-CO" sz="2400" b="1" dirty="0" smtClean="0"/>
              <a:t> </a:t>
            </a:r>
            <a:r>
              <a:rPr lang="es-CO" sz="2400" b="1" dirty="0" err="1" smtClean="0"/>
              <a:t>kol-ha'am</a:t>
            </a:r>
            <a:r>
              <a:rPr lang="es-CO" sz="2400" b="1" dirty="0" smtClean="0"/>
              <a:t> </a:t>
            </a:r>
            <a:r>
              <a:rPr lang="es-CO" sz="2400" b="1" dirty="0" err="1" smtClean="0"/>
              <a:t>ekaved</a:t>
            </a:r>
            <a:r>
              <a:rPr lang="es-CO" sz="2400" b="1" dirty="0" smtClean="0"/>
              <a:t> </a:t>
            </a:r>
            <a:r>
              <a:rPr lang="es-CO" sz="2400" b="1" dirty="0" err="1" smtClean="0"/>
              <a:t>vayidom</a:t>
            </a:r>
            <a:r>
              <a:rPr lang="es-CO" sz="2400" b="1" dirty="0" smtClean="0"/>
              <a:t> </a:t>
            </a:r>
            <a:r>
              <a:rPr lang="es-CO" sz="2400" b="1" dirty="0" err="1" smtClean="0"/>
              <a:t>Aharon</a:t>
            </a:r>
            <a:r>
              <a:rPr lang="es-CO" sz="2400" b="1" dirty="0" smtClean="0"/>
              <a:t>.</a:t>
            </a:r>
            <a:endParaRPr lang="es-CO" sz="2400" dirty="0" smtClean="0"/>
          </a:p>
          <a:p>
            <a:r>
              <a:rPr lang="es-CO" sz="2400" dirty="0" smtClean="0"/>
              <a:t>Y dijo Moisés a Aarón: Esto mismo es lo que habló el Eterno, diciendo: He de ser santificado por mis elegidos, y ante la faz de todo el pueblo seré tenido en honra. Y </a:t>
            </a:r>
            <a:r>
              <a:rPr lang="es-CO" sz="2400" dirty="0" smtClean="0">
                <a:hlinkClick r:id="" action="ppaction://hlinkfile"/>
              </a:rPr>
              <a:t>Aarón guardó silencio. </a:t>
            </a:r>
            <a:endParaRPr lang="es-CO" sz="2400" dirty="0" smtClean="0"/>
          </a:p>
          <a:p>
            <a:r>
              <a:rPr lang="es-CO" sz="2400" dirty="0" smtClean="0"/>
              <a:t>Nadav y Avihú cometieron un error de juicio. </a:t>
            </a:r>
          </a:p>
          <a:p>
            <a:r>
              <a:rPr lang="es-CO" sz="2400" dirty="0" smtClean="0"/>
              <a:t>Creían que el Kohén Gadol no era el único que podía llevar la ofrenda de incienso al Santo de los Santos, que ellos también podían... </a:t>
            </a:r>
            <a:endParaRPr lang="es-CO"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Ellos eran tzadikim muy grandes, y sin lugar a dudas que reflexionaron mucho antes de decidirse a tomar acción. </a:t>
            </a:r>
          </a:p>
          <a:p>
            <a:r>
              <a:rPr lang="es-CO" sz="2400" dirty="0" smtClean="0"/>
              <a:t>El Midrash comenta: "Cada hombre, su brasero; cada hombre por sí mismo, sin aconsejarse el uno con el otro" (Yalkut Shimoní, Sheminí 524). </a:t>
            </a:r>
          </a:p>
          <a:p>
            <a:r>
              <a:rPr lang="es-CO" sz="2400" dirty="0" smtClean="0"/>
              <a:t>Lo que se quiere implicar es que si se hubieran consultado mutuamente, si hubieran conversado respecto de lo que estaban por hacer, no se habrían equivocado. </a:t>
            </a:r>
          </a:p>
          <a:p>
            <a:r>
              <a:rPr lang="es-CO" sz="2400" dirty="0" smtClean="0"/>
              <a:t>Pero ¿por qué se piensa que deberían haber llegado a conclusiones disímiles?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Si ambos finalmente hicieron lo mismo, ambos ofrecieron el "fuego extraño", entonces podemos presumir que los dos tenían la misma opinión: que el que no es </a:t>
            </a:r>
            <a:r>
              <a:rPr lang="es-CO" sz="2400" dirty="0" err="1" smtClean="0"/>
              <a:t>Kohen</a:t>
            </a:r>
            <a:r>
              <a:rPr lang="es-CO" sz="2400" dirty="0" smtClean="0"/>
              <a:t> Gadol también puede ofrendar el incienso. </a:t>
            </a:r>
          </a:p>
          <a:p>
            <a:r>
              <a:rPr lang="es-CO" sz="2400" dirty="0" smtClean="0"/>
              <a:t>Por lo tanto, si sí se hubieran consultado mutuamente, ¿acaso no habrían llegado a la misma conclusión? </a:t>
            </a:r>
          </a:p>
          <a:p>
            <a:r>
              <a:rPr lang="es-CO" sz="2400" dirty="0" smtClean="0"/>
              <a:t>Pero ahí entra en juego el poder de la consulta. Inclusive cuando dos personas tienen la misma opinión, a través del debate y de la mutua consulta pueden llegar a la verdad, que tal vez se encuentre a 180 ( de la opinión que ambos mantenían en un principio. </a:t>
            </a:r>
          </a:p>
          <a:p>
            <a:r>
              <a:rPr lang="es-CO" sz="2400" dirty="0" smtClean="0"/>
              <a:t> </a:t>
            </a:r>
            <a:r>
              <a:rPr lang="es-CO" sz="2000" i="1" dirty="0" smtClean="0"/>
              <a:t>Jidushei ha Lev</a:t>
            </a:r>
            <a:endParaRPr lang="es-CO" sz="2400" i="1" dirty="0" smtClean="0"/>
          </a:p>
          <a:p>
            <a:endParaRPr lang="es-CO" sz="2400" dirty="0" smtClean="0"/>
          </a:p>
          <a:p>
            <a:endParaRPr lang="en-US" sz="24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b="1" dirty="0" smtClean="0">
                <a:hlinkClick r:id="rId4"/>
              </a:rPr>
              <a:t>11:2</a:t>
            </a:r>
            <a:r>
              <a:rPr lang="es-CO" sz="2400" b="1" dirty="0" smtClean="0"/>
              <a:t>   </a:t>
            </a:r>
            <a:r>
              <a:rPr lang="es-CO" sz="2400" b="1" dirty="0" err="1" smtClean="0"/>
              <a:t>Daberu</a:t>
            </a:r>
            <a:r>
              <a:rPr lang="es-CO" sz="2400" b="1" dirty="0" smtClean="0"/>
              <a:t> </a:t>
            </a:r>
            <a:r>
              <a:rPr lang="es-CO" sz="2400" b="1" dirty="0" smtClean="0"/>
              <a:t>el-</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lemor</a:t>
            </a:r>
            <a:r>
              <a:rPr lang="es-CO" sz="2400" b="1" dirty="0" smtClean="0"/>
              <a:t> </a:t>
            </a:r>
            <a:r>
              <a:rPr lang="es-CO" sz="2400" b="1" dirty="0" err="1" smtClean="0"/>
              <a:t>zot</a:t>
            </a:r>
            <a:r>
              <a:rPr lang="es-CO" sz="2400" b="1" dirty="0" smtClean="0"/>
              <a:t> </a:t>
            </a:r>
            <a:r>
              <a:rPr lang="es-CO" sz="2400" b="1" dirty="0" err="1" smtClean="0"/>
              <a:t>jajayah</a:t>
            </a:r>
            <a:r>
              <a:rPr lang="es-CO" sz="2400" b="1" dirty="0" smtClean="0"/>
              <a:t> asher </a:t>
            </a:r>
            <a:r>
              <a:rPr lang="es-CO" sz="2400" b="1" dirty="0" err="1" smtClean="0"/>
              <a:t>toklu</a:t>
            </a:r>
            <a:r>
              <a:rPr lang="es-CO" sz="2400" b="1" dirty="0" smtClean="0"/>
              <a:t> </a:t>
            </a:r>
            <a:r>
              <a:rPr lang="es-CO" sz="2400" b="1" dirty="0" err="1" smtClean="0"/>
              <a:t>mikol-habejemah</a:t>
            </a:r>
            <a:r>
              <a:rPr lang="es-CO" sz="2400" b="1" dirty="0" smtClean="0"/>
              <a:t> asher al-</a:t>
            </a:r>
            <a:r>
              <a:rPr lang="es-CO" sz="2400" b="1" dirty="0" err="1" smtClean="0"/>
              <a:t>ha'arets</a:t>
            </a:r>
            <a:r>
              <a:rPr lang="es-CO" sz="2400" b="1" dirty="0" smtClean="0"/>
              <a:t>.</a:t>
            </a:r>
            <a:endParaRPr lang="es-CO" sz="2400" dirty="0" smtClean="0"/>
          </a:p>
          <a:p>
            <a:r>
              <a:rPr lang="es-CO" sz="2400" dirty="0" smtClean="0"/>
              <a:t>Hablad a los hijos de Israel, diciendo: Estos son los animales que podréis comer de entre todas las bestias que hay sobre la tierra: </a:t>
            </a:r>
          </a:p>
          <a:p>
            <a:r>
              <a:rPr lang="es-CO" sz="2400" b="1" dirty="0" smtClean="0">
                <a:hlinkClick r:id="rId5"/>
              </a:rPr>
              <a:t>11:4</a:t>
            </a:r>
            <a:r>
              <a:rPr lang="es-CO" sz="2400" b="1" dirty="0" smtClean="0"/>
              <a:t>   Aj et-</a:t>
            </a:r>
            <a:r>
              <a:rPr lang="es-CO" sz="2400" b="1" dirty="0" err="1" smtClean="0"/>
              <a:t>zeh</a:t>
            </a:r>
            <a:r>
              <a:rPr lang="es-CO" sz="2400" b="1" dirty="0" smtClean="0"/>
              <a:t> lo </a:t>
            </a:r>
            <a:r>
              <a:rPr lang="es-CO" sz="2400" b="1" dirty="0" err="1" smtClean="0"/>
              <a:t>toklu</a:t>
            </a:r>
            <a:r>
              <a:rPr lang="es-CO" sz="2400" b="1" dirty="0" smtClean="0"/>
              <a:t> </a:t>
            </a:r>
            <a:r>
              <a:rPr lang="es-CO" sz="2400" b="1" dirty="0" err="1" smtClean="0"/>
              <a:t>mima'aley</a:t>
            </a:r>
            <a:r>
              <a:rPr lang="es-CO" sz="2400" b="1" dirty="0" smtClean="0"/>
              <a:t> </a:t>
            </a:r>
            <a:r>
              <a:rPr lang="es-CO" sz="2400" b="1" dirty="0" err="1" smtClean="0"/>
              <a:t>hagerah</a:t>
            </a:r>
            <a:r>
              <a:rPr lang="es-CO" sz="2400" b="1" dirty="0" smtClean="0"/>
              <a:t> </a:t>
            </a:r>
            <a:r>
              <a:rPr lang="es-CO" sz="2400" b="1" dirty="0" err="1" smtClean="0"/>
              <a:t>umimafrisey</a:t>
            </a:r>
            <a:r>
              <a:rPr lang="es-CO" sz="2400" b="1" dirty="0" smtClean="0"/>
              <a:t> </a:t>
            </a:r>
            <a:r>
              <a:rPr lang="es-CO" sz="2400" b="1" dirty="0" err="1" smtClean="0"/>
              <a:t>haparsah</a:t>
            </a:r>
            <a:r>
              <a:rPr lang="es-CO" sz="2400" b="1" dirty="0" smtClean="0"/>
              <a:t> et-</a:t>
            </a:r>
            <a:r>
              <a:rPr lang="es-CO" sz="2400" b="1" dirty="0" err="1" smtClean="0"/>
              <a:t>hagamal</a:t>
            </a:r>
            <a:r>
              <a:rPr lang="es-CO" sz="2400" b="1" dirty="0" smtClean="0"/>
              <a:t> ki-</a:t>
            </a:r>
            <a:r>
              <a:rPr lang="es-CO" sz="2400" b="1" dirty="0" err="1" smtClean="0"/>
              <a:t>ma'aleh</a:t>
            </a:r>
            <a:r>
              <a:rPr lang="es-CO" sz="2400" b="1" dirty="0" smtClean="0"/>
              <a:t> </a:t>
            </a:r>
            <a:r>
              <a:rPr lang="es-CO" sz="2400" b="1" dirty="0" err="1" smtClean="0"/>
              <a:t>gera</a:t>
            </a:r>
            <a:r>
              <a:rPr lang="es-CO" sz="2400" b="1" dirty="0" smtClean="0"/>
              <a:t> hu </a:t>
            </a:r>
            <a:r>
              <a:rPr lang="es-CO" sz="2400" b="1" dirty="0" err="1" smtClean="0"/>
              <a:t>ufarsah</a:t>
            </a:r>
            <a:r>
              <a:rPr lang="es-CO" sz="2400" b="1" dirty="0" smtClean="0"/>
              <a:t> </a:t>
            </a:r>
            <a:r>
              <a:rPr lang="es-CO" sz="2400" b="1" dirty="0" err="1" smtClean="0"/>
              <a:t>eynenu</a:t>
            </a:r>
            <a:r>
              <a:rPr lang="es-CO" sz="2400" b="1" dirty="0" smtClean="0"/>
              <a:t> </a:t>
            </a:r>
            <a:r>
              <a:rPr lang="es-CO" sz="2400" b="1" dirty="0" err="1" smtClean="0"/>
              <a:t>mafris</a:t>
            </a:r>
            <a:r>
              <a:rPr lang="es-CO" sz="2400" b="1" dirty="0" smtClean="0"/>
              <a:t> </a:t>
            </a:r>
            <a:r>
              <a:rPr lang="es-CO" sz="2400" b="1" dirty="0" err="1" smtClean="0"/>
              <a:t>tame</a:t>
            </a:r>
            <a:r>
              <a:rPr lang="es-CO" sz="2400" b="1" dirty="0" smtClean="0"/>
              <a:t> </a:t>
            </a:r>
            <a:r>
              <a:rPr lang="es-CO" sz="2400" b="1" dirty="0" err="1" smtClean="0"/>
              <a:t>ju</a:t>
            </a:r>
            <a:r>
              <a:rPr lang="es-CO" sz="2400" b="1" dirty="0" smtClean="0"/>
              <a:t> </a:t>
            </a:r>
            <a:r>
              <a:rPr lang="es-CO" sz="2400" b="1" dirty="0" err="1" smtClean="0"/>
              <a:t>lajem</a:t>
            </a:r>
            <a:r>
              <a:rPr lang="es-CO" sz="2400" b="1" dirty="0" smtClean="0"/>
              <a:t>.</a:t>
            </a:r>
            <a:endParaRPr lang="es-CO" sz="2400" dirty="0" smtClean="0"/>
          </a:p>
          <a:p>
            <a:r>
              <a:rPr lang="es-CO" sz="2400" dirty="0" smtClean="0"/>
              <a:t>Mas éstos no comeréis entre los que rumian, o entre aquéllos que tienen la pezuña hendida: el camello, pues aunque rumia no tiene la pezuña hendida; impuro es él para vosotros. </a:t>
            </a:r>
            <a:r>
              <a:rPr lang="es-CO" sz="2400" dirty="0" smtClean="0"/>
              <a:t/>
            </a:r>
            <a:br>
              <a:rPr lang="es-CO" sz="2400" dirty="0" smtClean="0"/>
            </a:br>
            <a:r>
              <a:rPr lang="es-CO"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Comenta el Rabino Yacov Asher Sinclair de Or Somayach: Hay </a:t>
            </a:r>
            <a:r>
              <a:rPr lang="es-CO" sz="2400" dirty="0" smtClean="0"/>
              <a:t>algo de lo que estoy muy orgulloso. Soy víctima del desafío folicular.</a:t>
            </a:r>
          </a:p>
          <a:p>
            <a:r>
              <a:rPr lang="es-CO" sz="2400" dirty="0" smtClean="0"/>
              <a:t>Antes era un simple pelado, pero de un día para el otro me cambió la vida. Ahora formo parte de una sensible minoría cuyos sentimientos exigen ser tomados en cuenta. ¡Víctimas del desafío folicular unidas! No tenemos nada que perder..., salvo las pelucas...</a:t>
            </a:r>
          </a:p>
          <a:p>
            <a:r>
              <a:rPr lang="es-CO" sz="2400" dirty="0" smtClean="0"/>
              <a:t>Resulta irónico que así como la sociedad se vuelve más y más insensible a la despiadada violencia física </a:t>
            </a:r>
            <a:r>
              <a:rPr lang="es-CO" sz="2400" dirty="0" smtClean="0"/>
              <a:t>por </a:t>
            </a:r>
            <a:r>
              <a:rPr lang="es-CO" sz="2400" dirty="0" smtClean="0"/>
              <a:t>el otro lado se percibe una nueva sensibilidad referente a la "violencia en el habla</a:t>
            </a:r>
            <a:r>
              <a:rPr lang="es-CO"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Ni </a:t>
            </a:r>
            <a:r>
              <a:rPr lang="es-CO" sz="2400" dirty="0" smtClean="0"/>
              <a:t>siquiera el mundo religioso se ve exento de este fenómeno.</a:t>
            </a:r>
          </a:p>
          <a:p>
            <a:r>
              <a:rPr lang="es-CO" sz="2400" dirty="0" smtClean="0"/>
              <a:t>En una publicación de la Oxford University Press, "El nuevo Testamento y Salmos-Una Versión Inclusiva", </a:t>
            </a:r>
            <a:r>
              <a:rPr lang="es-CO" sz="2400" dirty="0" smtClean="0"/>
              <a:t>Dios </a:t>
            </a:r>
            <a:r>
              <a:rPr lang="es-CO" sz="2400" dirty="0" smtClean="0"/>
              <a:t>pierde género, y pasa a ser "Nuestro-a Padre/Madre del Cielo" </a:t>
            </a:r>
            <a:endParaRPr lang="es-CO" sz="2400" dirty="0" smtClean="0"/>
          </a:p>
          <a:p>
            <a:r>
              <a:rPr lang="es-CO" sz="2400" dirty="0" smtClean="0"/>
              <a:t>(</a:t>
            </a:r>
            <a:r>
              <a:rPr lang="es-CO" sz="2400" dirty="0" smtClean="0"/>
              <a:t>En hebreo no existe tal problema, porque llamamos a Hashem con ambos géneros: la Shejiná, la Presencia Divina, es un sustantivo femenino).</a:t>
            </a:r>
          </a:p>
          <a:p>
            <a:r>
              <a:rPr lang="es-CO" sz="2400" dirty="0" smtClean="0"/>
              <a:t>La editorial sostiene que la traducción está designada a "responder al nuevo clima del lenguaje</a:t>
            </a:r>
            <a:r>
              <a:rPr lang="es-CO"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300" dirty="0" smtClean="0"/>
              <a:t>Dicha </a:t>
            </a:r>
            <a:r>
              <a:rPr lang="es-CO" sz="2300" dirty="0" smtClean="0"/>
              <a:t>versión omite referencias a la "diestra de </a:t>
            </a:r>
            <a:r>
              <a:rPr lang="es-CO" sz="2300" dirty="0" smtClean="0"/>
              <a:t>Dios</a:t>
            </a:r>
            <a:r>
              <a:rPr lang="es-CO" sz="2300" dirty="0" smtClean="0"/>
              <a:t>", para no estigmatizar a los zurdos, y evita equiparar a la "oscuridad" con el mal, por una cuestión de sensibilidad racial.</a:t>
            </a:r>
          </a:p>
          <a:p>
            <a:r>
              <a:rPr lang="es-CO" sz="2300" dirty="0" smtClean="0"/>
              <a:t>Según ellos, el Salmo 23 ya no comienza "El Señor es mi pastor", debido a que la palabra "Señor" implica un "status social obsoleto e inapropiado". Así es como ahora el versículo dice "</a:t>
            </a:r>
            <a:r>
              <a:rPr lang="es-CO" sz="2300" dirty="0" smtClean="0"/>
              <a:t>Dios </a:t>
            </a:r>
            <a:r>
              <a:rPr lang="es-CO" sz="2300" dirty="0" smtClean="0"/>
              <a:t>es mi pastor".</a:t>
            </a:r>
          </a:p>
          <a:p>
            <a:r>
              <a:rPr lang="es-CO" sz="2300" dirty="0" smtClean="0"/>
              <a:t>La palabra "El" fue meticulosamente borrada del Salmo, por ser un término con un género determinado. Ahora los hijos deberían "</a:t>
            </a:r>
            <a:r>
              <a:rPr lang="es-CO" sz="2300" dirty="0" smtClean="0"/>
              <a:t>escuchar“ a </a:t>
            </a:r>
            <a:r>
              <a:rPr lang="es-CO" sz="2300" dirty="0" smtClean="0"/>
              <a:t>sus padres, en vez de "obedecerles", y las mujeres estarán "comprometidas" a sus maridos, en vez de "sujetas" a ellos</a:t>
            </a:r>
            <a:r>
              <a:rPr lang="es-CO" sz="2300" dirty="0" smtClean="0"/>
              <a:t>.</a:t>
            </a:r>
            <a:endParaRPr lang="es-CO" sz="2300"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El </a:t>
            </a:r>
            <a:r>
              <a:rPr lang="es-CO" sz="2400" dirty="0" smtClean="0"/>
              <a:t>"leproso" es ahora una persona "de capacidades diferentes".</a:t>
            </a:r>
          </a:p>
          <a:p>
            <a:r>
              <a:rPr lang="es-CO" sz="2400" dirty="0" smtClean="0"/>
              <a:t>Sin lugar a dudas, ha de llegar el día en que los gentiles optarán por ser llamados "víctimas del desafío judío".</a:t>
            </a:r>
          </a:p>
          <a:p>
            <a:r>
              <a:rPr lang="es-CO" sz="2400" dirty="0" smtClean="0"/>
              <a:t>En realidad, la idea de Corrección Política (CP) se remonta a por lo menos 3000 años atrás. </a:t>
            </a:r>
            <a:endParaRPr lang="es-CO" sz="2400" dirty="0" smtClean="0"/>
          </a:p>
          <a:p>
            <a:r>
              <a:rPr lang="es-CO" sz="2400" dirty="0" smtClean="0"/>
              <a:t>Cuando </a:t>
            </a:r>
            <a:r>
              <a:rPr lang="es-CO" sz="2400" dirty="0" smtClean="0"/>
              <a:t>Noaj hizo entrar a los animales en el arca, la Torá describe al animal que es tamé (impuro espiritualmente y no </a:t>
            </a:r>
            <a:r>
              <a:rPr lang="es-CO" sz="2400" dirty="0" smtClean="0"/>
              <a:t>Kosher) </a:t>
            </a:r>
            <a:r>
              <a:rPr lang="es-CO" sz="2400" dirty="0" smtClean="0"/>
              <a:t>en términos de "lo </a:t>
            </a:r>
            <a:r>
              <a:rPr lang="es-CO" sz="2400" dirty="0" smtClean="0"/>
              <a:t>Tahor". </a:t>
            </a:r>
          </a:p>
          <a:p>
            <a:r>
              <a:rPr lang="es-CO" sz="2400" dirty="0" smtClean="0"/>
              <a:t>La </a:t>
            </a:r>
            <a:r>
              <a:rPr lang="es-CO" sz="2400" dirty="0" smtClean="0"/>
              <a:t>Torá nunca escribe dos palabras cuando podría haber escrito una sola. </a:t>
            </a:r>
            <a:endParaRPr lang="es-CO" sz="2400" dirty="0" smtClean="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La </a:t>
            </a:r>
            <a:r>
              <a:rPr lang="es-CO" sz="2400" dirty="0" smtClean="0"/>
              <a:t>lección que se aprende es que debemos ser sensibles a los sentimientos de los demás. </a:t>
            </a:r>
            <a:endParaRPr lang="es-CO" sz="2400" dirty="0" smtClean="0"/>
          </a:p>
          <a:p>
            <a:r>
              <a:rPr lang="es-CO" sz="2400" dirty="0" smtClean="0"/>
              <a:t>Si </a:t>
            </a:r>
            <a:r>
              <a:rPr lang="es-CO" sz="2400" dirty="0" smtClean="0"/>
              <a:t>la Torá hace algo especial en el modo en que llama a un animal, al que presumiblemente no le importan demasiado los modales del lenguaje, cuánto más cuidado deberemos tener para no herir los sentimientos de nuestros prójimos.</a:t>
            </a:r>
          </a:p>
          <a:p>
            <a:r>
              <a:rPr lang="es-CO" sz="2400" dirty="0" smtClean="0"/>
              <a:t>Pero existe una gran diferencia entre esto y </a:t>
            </a:r>
            <a:r>
              <a:rPr lang="es-CO" sz="2400" dirty="0" smtClean="0"/>
              <a:t>la Corrección Política.</a:t>
            </a:r>
            <a:endParaRPr lang="es-CO" sz="2400" dirty="0" smtClean="0"/>
          </a:p>
          <a:p>
            <a:r>
              <a:rPr lang="es-CO" sz="2400" dirty="0" smtClean="0"/>
              <a:t>Es verdad que la Torá nunca escatima esfuerzos para evitar malos sentimientos, siempre y cuando el significado y la claridad de la ley no sufra ningún daño. </a:t>
            </a:r>
            <a:endParaRPr lang="es-CO" sz="2400" dirty="0"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300" dirty="0" smtClean="0"/>
              <a:t>Pero </a:t>
            </a:r>
            <a:r>
              <a:rPr lang="es-CO" sz="2300" dirty="0" smtClean="0"/>
              <a:t>si existe la más mínima duda de que una palabra "más linda" no ha de transmitir el mismo poder al dar a conocer la Ley, entonces no hay lugar para los eufemismos. La pala es pala. En la Torá hay lugar para una terminología más explícita, dentro del contexto apropiado.</a:t>
            </a:r>
          </a:p>
          <a:p>
            <a:r>
              <a:rPr lang="es-CO" sz="2300" dirty="0" smtClean="0"/>
              <a:t>Esto no es mero interés de que la Ley se transmita en forma apropiada, sino que implica que el lenguaje posee un valor absoluto.</a:t>
            </a:r>
          </a:p>
          <a:p>
            <a:r>
              <a:rPr lang="es-CO" sz="2300" dirty="0" smtClean="0"/>
              <a:t>La </a:t>
            </a:r>
            <a:r>
              <a:rPr lang="es-CO" sz="2300" dirty="0" smtClean="0"/>
              <a:t>Corrección Política </a:t>
            </a:r>
            <a:r>
              <a:rPr lang="es-CO" sz="2300" dirty="0" smtClean="0"/>
              <a:t>es una distorsión del idioma, porque es de índole política. </a:t>
            </a:r>
            <a:endParaRPr lang="es-CO" sz="2300" dirty="0" smtClean="0"/>
          </a:p>
          <a:p>
            <a:r>
              <a:rPr lang="es-CO" sz="2300" dirty="0" smtClean="0"/>
              <a:t>Sutilmente</a:t>
            </a:r>
            <a:r>
              <a:rPr lang="es-CO" sz="2300" dirty="0" smtClean="0"/>
              <a:t>, invoca sus propios juicios de valor que son, por lo menos, igual de interesados que aquéllos que busca reemplazar. </a:t>
            </a:r>
            <a:endParaRPr lang="es-CO" sz="2300" dirty="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Sin </a:t>
            </a:r>
            <a:r>
              <a:rPr lang="es-CO" sz="2400" dirty="0" smtClean="0"/>
              <a:t>embargo, lo más capcioso de todo es que destruye la integridad de la conexión entre el objeto y el mundo; entre el mundo de las ideas y el mundo de la realidad concreta.</a:t>
            </a:r>
          </a:p>
          <a:p>
            <a:r>
              <a:rPr lang="es-CO" sz="2400" dirty="0" smtClean="0"/>
              <a:t>Esta </a:t>
            </a:r>
            <a:r>
              <a:rPr lang="es-CO" sz="2400" dirty="0" smtClean="0"/>
              <a:t>conexión </a:t>
            </a:r>
            <a:r>
              <a:rPr lang="es-CO" sz="2400" dirty="0" smtClean="0"/>
              <a:t>es fundamental y vital: Hashem creó la existencia con palabras. "Y </a:t>
            </a:r>
            <a:r>
              <a:rPr lang="es-CO" sz="2400" dirty="0" smtClean="0"/>
              <a:t>Dios </a:t>
            </a:r>
            <a:r>
              <a:rPr lang="es-CO" sz="2400" dirty="0" smtClean="0"/>
              <a:t>dijo 'Que haya luz'". </a:t>
            </a:r>
            <a:endParaRPr lang="es-CO" sz="2400" dirty="0" smtClean="0"/>
          </a:p>
          <a:p>
            <a:r>
              <a:rPr lang="es-CO" sz="2400" dirty="0" smtClean="0"/>
              <a:t>Las </a:t>
            </a:r>
            <a:r>
              <a:rPr lang="es-CO" sz="2400" dirty="0" smtClean="0"/>
              <a:t>palabras constituyen el puente que une lo metafísico con lo físico. </a:t>
            </a:r>
            <a:endParaRPr lang="es-CO" sz="2400" dirty="0" smtClean="0"/>
          </a:p>
          <a:p>
            <a:r>
              <a:rPr lang="es-CO" sz="2400" dirty="0" smtClean="0"/>
              <a:t>En </a:t>
            </a:r>
            <a:r>
              <a:rPr lang="es-CO" sz="2400" dirty="0" smtClean="0"/>
              <a:t>hebreo, </a:t>
            </a:r>
            <a:r>
              <a:rPr lang="es-CO" sz="2400" b="1" i="1" dirty="0" smtClean="0"/>
              <a:t>davar</a:t>
            </a:r>
            <a:r>
              <a:rPr lang="es-CO" sz="2400" dirty="0" smtClean="0"/>
              <a:t> significa tanto "</a:t>
            </a:r>
            <a:r>
              <a:rPr lang="es-CO" sz="2400" i="1" dirty="0" smtClean="0"/>
              <a:t>palabra</a:t>
            </a:r>
            <a:r>
              <a:rPr lang="es-CO" sz="2400" dirty="0" smtClean="0"/>
              <a:t>" como "</a:t>
            </a:r>
            <a:r>
              <a:rPr lang="es-CO" sz="2400" i="1" dirty="0" smtClean="0"/>
              <a:t>cosa</a:t>
            </a:r>
            <a:r>
              <a:rPr lang="es-CO" sz="2400" dirty="0" smtClean="0"/>
              <a:t>".</a:t>
            </a:r>
          </a:p>
          <a:p>
            <a:r>
              <a:rPr lang="es-CO" sz="2400" dirty="0" smtClean="0"/>
              <a:t>En el libro 1984 de George Orwell, Winston Smith trabajaba en el Ministerio de la Verdad, corrigiendo la historia para que se adaptara al estilo político del gobierno del momento. </a:t>
            </a:r>
            <a:endParaRPr lang="es-CO" sz="2400" dirty="0" smtClean="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Su </a:t>
            </a:r>
            <a:r>
              <a:rPr lang="es-CO" sz="2400" dirty="0" smtClean="0"/>
              <a:t>trabajo consistía en engañar a la historia. </a:t>
            </a:r>
            <a:endParaRPr lang="es-CO" sz="2400" dirty="0" smtClean="0"/>
          </a:p>
          <a:p>
            <a:r>
              <a:rPr lang="es-CO" sz="2400" dirty="0" smtClean="0"/>
              <a:t>Cada </a:t>
            </a:r>
            <a:r>
              <a:rPr lang="es-CO" sz="2400" dirty="0" smtClean="0"/>
              <a:t>libro, cada archivo de periódico debía ser constantemente vuelto a escribir, para que expresara el dogma de que nunca había habido ninguna otra forma de política excepto la política del momento; los amigos de hoy siempre habían sido amigos, y los enemigos de la semana pasada seguían siendo hoy igual de odiosos.</a:t>
            </a:r>
          </a:p>
          <a:p>
            <a:r>
              <a:rPr lang="es-CO" sz="2400" dirty="0" smtClean="0"/>
              <a:t>Smith modificaba la realidad.</a:t>
            </a:r>
          </a:p>
          <a:p>
            <a:r>
              <a:rPr lang="es-CO" sz="2400" dirty="0" smtClean="0"/>
              <a:t>Cuando politizamos las palabras que describen el mundo, estamos limitando la paleta de nuestra percepción, restringiendo los colores de nuestra sensibilidad. Interponemos la máscara gris del eufemismo. </a:t>
            </a:r>
            <a:endParaRPr lang="es-CO" sz="2400" dirty="0" smtClean="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Al </a:t>
            </a:r>
            <a:r>
              <a:rPr lang="es-CO" sz="2400" dirty="0" smtClean="0"/>
              <a:t>final, cambiamos la realidad y nos encontramos dentro de un mundo de ilusión políticamente correcta que nosotros mismos construimos.</a:t>
            </a:r>
          </a:p>
          <a:p>
            <a:r>
              <a:rPr lang="es-CO" sz="2400" dirty="0" smtClean="0"/>
              <a:t>Si cambiamos las palabras, los ladrillos del pensamiento y la cognición, no nos sorprendamos si nuestro panorama mental comienza a reflejar un tono insípido y una ausencia de color.</a:t>
            </a:r>
          </a:p>
          <a:p>
            <a:r>
              <a:rPr lang="es-CO" sz="2400" dirty="0" smtClean="0"/>
              <a:t/>
            </a:r>
            <a:br>
              <a:rPr lang="es-CO" sz="2400" dirty="0" smtClean="0"/>
            </a:br>
            <a:r>
              <a:rPr lang="es-CO"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n-US" sz="2400" b="1" dirty="0" smtClean="0">
                <a:hlinkClick r:id="rId4"/>
              </a:rPr>
              <a:t>11:7</a:t>
            </a:r>
            <a:r>
              <a:rPr lang="en-US" sz="2400" b="1" dirty="0" smtClean="0"/>
              <a:t>   Ve'et-</a:t>
            </a:r>
            <a:r>
              <a:rPr lang="en-US" sz="2400" b="1" dirty="0" err="1" smtClean="0"/>
              <a:t>jajazir</a:t>
            </a:r>
            <a:r>
              <a:rPr lang="en-US" sz="2400" b="1" dirty="0" smtClean="0"/>
              <a:t> </a:t>
            </a:r>
            <a:r>
              <a:rPr lang="en-US" sz="2400" b="1" dirty="0" smtClean="0"/>
              <a:t>ki-</a:t>
            </a:r>
            <a:r>
              <a:rPr lang="en-US" sz="2400" b="1" dirty="0" err="1" smtClean="0"/>
              <a:t>mafris</a:t>
            </a:r>
            <a:r>
              <a:rPr lang="en-US" sz="2400" b="1" dirty="0" smtClean="0"/>
              <a:t> </a:t>
            </a:r>
            <a:r>
              <a:rPr lang="en-US" sz="2400" b="1" dirty="0" err="1" smtClean="0"/>
              <a:t>parsah</a:t>
            </a:r>
            <a:r>
              <a:rPr lang="en-US" sz="2400" b="1" dirty="0" smtClean="0"/>
              <a:t> </a:t>
            </a:r>
            <a:r>
              <a:rPr lang="en-US" sz="2400" b="1" dirty="0" err="1" smtClean="0"/>
              <a:t>ju</a:t>
            </a:r>
            <a:r>
              <a:rPr lang="en-US" sz="2400" b="1" dirty="0" smtClean="0"/>
              <a:t> </a:t>
            </a:r>
            <a:r>
              <a:rPr lang="en-US" sz="2400" b="1" dirty="0" err="1" smtClean="0"/>
              <a:t>veshosa</a:t>
            </a:r>
            <a:r>
              <a:rPr lang="en-US" sz="2400" b="1" dirty="0" smtClean="0"/>
              <a:t> </a:t>
            </a:r>
            <a:r>
              <a:rPr lang="en-US" sz="2400" b="1" dirty="0" err="1" smtClean="0"/>
              <a:t>shesa</a:t>
            </a:r>
            <a:r>
              <a:rPr lang="en-US" sz="2400" b="1" dirty="0" smtClean="0"/>
              <a:t> </a:t>
            </a:r>
            <a:r>
              <a:rPr lang="en-US" sz="2400" b="1" dirty="0" err="1" smtClean="0"/>
              <a:t>parsah</a:t>
            </a:r>
            <a:r>
              <a:rPr lang="en-US" sz="2400" b="1" dirty="0" smtClean="0"/>
              <a:t> </a:t>
            </a:r>
            <a:r>
              <a:rPr lang="en-US" sz="2400" b="1" dirty="0" err="1" smtClean="0"/>
              <a:t>vehu</a:t>
            </a:r>
            <a:r>
              <a:rPr lang="en-US" sz="2400" b="1" dirty="0" smtClean="0"/>
              <a:t> </a:t>
            </a:r>
            <a:r>
              <a:rPr lang="en-US" sz="2400" b="1" dirty="0" err="1" smtClean="0"/>
              <a:t>gerah</a:t>
            </a:r>
            <a:r>
              <a:rPr lang="en-US" sz="2400" b="1" dirty="0" smtClean="0"/>
              <a:t> lo-</a:t>
            </a:r>
            <a:r>
              <a:rPr lang="en-US" sz="2400" b="1" dirty="0" err="1" smtClean="0"/>
              <a:t>yigar</a:t>
            </a:r>
            <a:r>
              <a:rPr lang="en-US" sz="2400" b="1" dirty="0" smtClean="0"/>
              <a:t> tame </a:t>
            </a:r>
            <a:r>
              <a:rPr lang="en-US" sz="2400" b="1" dirty="0" err="1" smtClean="0"/>
              <a:t>ju</a:t>
            </a:r>
            <a:r>
              <a:rPr lang="en-US" sz="2400" b="1" dirty="0" smtClean="0"/>
              <a:t> </a:t>
            </a:r>
            <a:r>
              <a:rPr lang="en-US" sz="2400" b="1" dirty="0" err="1" smtClean="0"/>
              <a:t>lajem</a:t>
            </a:r>
            <a:r>
              <a:rPr lang="en-US" sz="2400" b="1" dirty="0" smtClean="0"/>
              <a:t>.</a:t>
            </a:r>
            <a:endParaRPr lang="en-US" sz="2400" dirty="0" smtClean="0"/>
          </a:p>
          <a:p>
            <a:r>
              <a:rPr lang="en-US" sz="2400" dirty="0" smtClean="0"/>
              <a:t>Y el </a:t>
            </a:r>
            <a:r>
              <a:rPr lang="en-US" sz="2400" dirty="0" err="1" smtClean="0"/>
              <a:t>puerco</a:t>
            </a:r>
            <a:r>
              <a:rPr lang="en-US" sz="2400" dirty="0" smtClean="0"/>
              <a:t>, </a:t>
            </a:r>
            <a:r>
              <a:rPr lang="en-US" sz="2400" dirty="0" err="1" smtClean="0"/>
              <a:t>aunque</a:t>
            </a:r>
            <a:r>
              <a:rPr lang="en-US" sz="2400" dirty="0" smtClean="0"/>
              <a:t> </a:t>
            </a:r>
            <a:r>
              <a:rPr lang="en-US" sz="2400" dirty="0" err="1" smtClean="0"/>
              <a:t>tiene</a:t>
            </a:r>
            <a:r>
              <a:rPr lang="en-US" sz="2400" dirty="0" smtClean="0"/>
              <a:t> </a:t>
            </a:r>
            <a:r>
              <a:rPr lang="en-US" sz="2400" dirty="0" err="1" smtClean="0"/>
              <a:t>pezuña</a:t>
            </a:r>
            <a:r>
              <a:rPr lang="en-US" sz="2400" dirty="0" smtClean="0"/>
              <a:t> </a:t>
            </a:r>
            <a:r>
              <a:rPr lang="en-US" sz="2400" dirty="0" err="1" smtClean="0"/>
              <a:t>hendida</a:t>
            </a:r>
            <a:r>
              <a:rPr lang="en-US" sz="2400" dirty="0" smtClean="0"/>
              <a:t> y </a:t>
            </a:r>
            <a:r>
              <a:rPr lang="en-US" sz="2400" dirty="0" err="1" smtClean="0"/>
              <a:t>separada</a:t>
            </a:r>
            <a:r>
              <a:rPr lang="en-US" sz="2400" dirty="0" smtClean="0"/>
              <a:t> en dos, no </a:t>
            </a:r>
            <a:r>
              <a:rPr lang="en-US" sz="2400" dirty="0" err="1" smtClean="0"/>
              <a:t>rumia</a:t>
            </a:r>
            <a:r>
              <a:rPr lang="en-US" sz="2400" dirty="0" smtClean="0"/>
              <a:t>; </a:t>
            </a:r>
            <a:r>
              <a:rPr lang="en-US" sz="2400" dirty="0" err="1" smtClean="0"/>
              <a:t>impuro</a:t>
            </a:r>
            <a:r>
              <a:rPr lang="en-US" sz="2400" dirty="0" smtClean="0"/>
              <a:t> </a:t>
            </a:r>
            <a:r>
              <a:rPr lang="en-US" sz="2400" dirty="0" err="1" smtClean="0"/>
              <a:t>es</a:t>
            </a:r>
            <a:r>
              <a:rPr lang="en-US" sz="2400" dirty="0" smtClean="0"/>
              <a:t> </a:t>
            </a:r>
            <a:r>
              <a:rPr lang="en-US" sz="2400" dirty="0" err="1" smtClean="0"/>
              <a:t>él</a:t>
            </a:r>
            <a:r>
              <a:rPr lang="en-US" sz="2400" dirty="0" smtClean="0"/>
              <a:t> </a:t>
            </a:r>
            <a:r>
              <a:rPr lang="en-US" sz="2400" dirty="0" err="1" smtClean="0"/>
              <a:t>para</a:t>
            </a:r>
            <a:r>
              <a:rPr lang="en-US" sz="2400" dirty="0" smtClean="0"/>
              <a:t> </a:t>
            </a:r>
            <a:r>
              <a:rPr lang="en-US" sz="2400" dirty="0" err="1" smtClean="0"/>
              <a:t>vosotros</a:t>
            </a:r>
            <a:r>
              <a:rPr lang="en-US" sz="2400" dirty="0" smtClean="0"/>
              <a:t>. </a:t>
            </a:r>
          </a:p>
          <a:p>
            <a:r>
              <a:rPr lang="es-CO" sz="2400" b="1" i="1" dirty="0" smtClean="0"/>
              <a:t>"</a:t>
            </a:r>
            <a:r>
              <a:rPr lang="es-CO" sz="2400" b="1" i="1" dirty="0" smtClean="0"/>
              <a:t>Y el cerdo... te es impuro" (11:7)</a:t>
            </a:r>
            <a:endParaRPr lang="es-CO" sz="2400" dirty="0" smtClean="0"/>
          </a:p>
          <a:p>
            <a:r>
              <a:rPr lang="es-CO" sz="2400" dirty="0" smtClean="0"/>
              <a:t>Moshé podrá haber sido el maestro más grande del mundo, pero no fue un explorador del globo. </a:t>
            </a:r>
            <a:endParaRPr lang="es-CO" sz="2400" dirty="0" smtClean="0"/>
          </a:p>
          <a:p>
            <a:r>
              <a:rPr lang="es-CO" sz="2400" dirty="0" smtClean="0"/>
              <a:t>Toda </a:t>
            </a:r>
            <a:r>
              <a:rPr lang="es-CO" sz="2400" dirty="0" smtClean="0"/>
              <a:t>su experiencia como naturalista debió haber sido bastante limitada. </a:t>
            </a:r>
            <a:endParaRPr lang="es-CO" sz="2400" dirty="0" smtClean="0"/>
          </a:p>
          <a:p>
            <a:r>
              <a:rPr lang="es-CO" sz="2400" dirty="0" smtClean="0"/>
              <a:t>Nunca </a:t>
            </a:r>
            <a:r>
              <a:rPr lang="es-CO" sz="2400" dirty="0" smtClean="0"/>
              <a:t>se aventuró fuera de un área reducida del Medio Oriente. </a:t>
            </a:r>
            <a:endParaRPr lang="es-CO" sz="2400" dirty="0" smtClean="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300" dirty="0" smtClean="0"/>
              <a:t>Siendo </a:t>
            </a:r>
            <a:r>
              <a:rPr lang="es-CO" sz="2300" dirty="0" smtClean="0"/>
              <a:t>así, ¿cómo es posible que la Torá hiciera predicciones con respecto a la vida animal que era imposible que Moshé conociera?</a:t>
            </a:r>
          </a:p>
          <a:p>
            <a:r>
              <a:rPr lang="es-CO" sz="2300" dirty="0" smtClean="0"/>
              <a:t>La Torá define al animal kasher como un animal que tiene pezuñas partidas y que rumia. Sin embargo, individualiza al cerdo como el único animal que tiene una verdadera pezuña partida pero que no rumia.</a:t>
            </a:r>
          </a:p>
          <a:p>
            <a:r>
              <a:rPr lang="es-CO" sz="2300" dirty="0" smtClean="0"/>
              <a:t>Ninguna persona que viviera en un área tan reducida de un mundo tan vasto podría haber sabido algo así. Además, ningún individuo prudente habría afirmado en forma tan definitiva que no existen en absoluto seres vivos que no coincidan con esta clasificación, en especial cuando se está basando una religión sobre dichas predicciones</a:t>
            </a:r>
            <a:r>
              <a:rPr lang="es-CO" sz="2300" dirty="0" smtClean="0"/>
              <a:t>.</a:t>
            </a:r>
            <a:endParaRPr lang="es-CO" sz="2300" dirty="0" smtClean="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300" dirty="0" smtClean="0"/>
              <a:t>La </a:t>
            </a:r>
            <a:r>
              <a:rPr lang="es-CO" sz="2300" dirty="0" smtClean="0"/>
              <a:t>Torá nos dice que cualquier pez que tenga escamas y aletas es kasher. Si Moshé no fue un trotamundos, mucho menos fue un buzo marino. </a:t>
            </a:r>
            <a:endParaRPr lang="es-CO" sz="2300" dirty="0" smtClean="0"/>
          </a:p>
          <a:p>
            <a:r>
              <a:rPr lang="es-CO" sz="2300" dirty="0" smtClean="0"/>
              <a:t>Sin </a:t>
            </a:r>
            <a:r>
              <a:rPr lang="es-CO" sz="2300" dirty="0" smtClean="0"/>
              <a:t>embargo, la Ley Oral afirma que todo pez que tiene escamas siempre tiene aletas. ¿Cómo pudo saber algo así una persona que vivió hace 3.300 años y a quien le resultaba más fácil dividir el mar que zambullirse en él?</a:t>
            </a:r>
          </a:p>
          <a:p>
            <a:r>
              <a:rPr lang="es-CO" sz="2300" dirty="0" smtClean="0"/>
              <a:t>El Talmud enseña que Hashem insertó sutiles recordatorios de Su autoría de la Torá. </a:t>
            </a:r>
            <a:endParaRPr lang="es-CO" sz="2300" dirty="0" smtClean="0"/>
          </a:p>
          <a:p>
            <a:r>
              <a:rPr lang="es-CO" sz="2300" dirty="0" smtClean="0"/>
              <a:t>Únicamente </a:t>
            </a:r>
            <a:r>
              <a:rPr lang="es-CO" sz="2300" dirty="0" smtClean="0"/>
              <a:t>el Creador del universo podía afirmar en forma tan drástica y tan precisa semejantes leyes del mundo natural.</a:t>
            </a:r>
          </a:p>
          <a:p>
            <a:r>
              <a:rPr lang="es-CO" sz="1800" i="1" dirty="0" smtClean="0"/>
              <a:t>Tratado </a:t>
            </a:r>
            <a:r>
              <a:rPr lang="es-CO" sz="1800" i="1" dirty="0" smtClean="0"/>
              <a:t>Julín</a:t>
            </a:r>
            <a:r>
              <a:rPr lang="es-CO" sz="2400" dirty="0" smtClean="0"/>
              <a:t/>
            </a:r>
            <a:br>
              <a:rPr lang="es-CO" sz="2400" dirty="0" smtClean="0"/>
            </a:br>
            <a:r>
              <a:rPr lang="es-CO"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22 </a:t>
            </a:r>
            <a:r>
              <a:rPr lang="es-CO" sz="1800" dirty="0" smtClean="0">
                <a:latin typeface="Calibri" pitchFamily="34" charset="0"/>
              </a:rPr>
              <a:t>Adar II  5776– Marzo </a:t>
            </a:r>
            <a:r>
              <a:rPr lang="es-CO" sz="1800" dirty="0" smtClean="0">
                <a:latin typeface="Calibri" pitchFamily="34" charset="0"/>
              </a:rPr>
              <a:t>31, </a:t>
            </a:r>
            <a:r>
              <a:rPr lang="es-CO" sz="1800" dirty="0" smtClean="0">
                <a:latin typeface="Calibri" pitchFamily="34" charset="0"/>
              </a:rPr>
              <a:t>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104516</TotalTime>
  <Words>3124</Words>
  <Application>Microsoft Office PowerPoint</Application>
  <PresentationFormat>Presentación en pantalla (4:3)</PresentationFormat>
  <Paragraphs>253</Paragraphs>
  <Slides>40</Slides>
  <Notes>38</Notes>
  <HiddenSlides>0</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2937</cp:revision>
  <dcterms:created xsi:type="dcterms:W3CDTF">2013-10-13T19:31:46Z</dcterms:created>
  <dcterms:modified xsi:type="dcterms:W3CDTF">2016-03-31T21:23:26Z</dcterms:modified>
</cp:coreProperties>
</file>