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1269" r:id="rId3"/>
    <p:sldId id="1525" r:id="rId4"/>
    <p:sldId id="1526" r:id="rId5"/>
    <p:sldId id="1529" r:id="rId6"/>
    <p:sldId id="1527" r:id="rId7"/>
    <p:sldId id="1528" r:id="rId8"/>
    <p:sldId id="1530" r:id="rId9"/>
    <p:sldId id="1537" r:id="rId10"/>
    <p:sldId id="1538" r:id="rId11"/>
    <p:sldId id="1536" r:id="rId12"/>
    <p:sldId id="1539" r:id="rId13"/>
    <p:sldId id="1540" r:id="rId14"/>
    <p:sldId id="1541" r:id="rId15"/>
    <p:sldId id="1531" r:id="rId16"/>
    <p:sldId id="1532" r:id="rId17"/>
    <p:sldId id="1533" r:id="rId18"/>
    <p:sldId id="1542" r:id="rId19"/>
    <p:sldId id="1543" r:id="rId20"/>
    <p:sldId id="1544" r:id="rId21"/>
    <p:sldId id="1534" r:id="rId22"/>
    <p:sldId id="1535" r:id="rId23"/>
    <p:sldId id="292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00"/>
    <a:srgbClr val="080808"/>
    <a:srgbClr val="111111"/>
    <a:srgbClr val="FFCC00"/>
    <a:srgbClr val="D6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95" autoAdjust="0"/>
    <p:restoredTop sz="94660"/>
  </p:normalViewPr>
  <p:slideViewPr>
    <p:cSldViewPr>
      <p:cViewPr>
        <p:scale>
          <a:sx n="66" d="100"/>
          <a:sy n="66" d="100"/>
        </p:scale>
        <p:origin x="-197" y="-23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9969C10C-F7C2-4EAB-B1BF-1692C3D444E8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25604" name="Slide Image Placeholder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1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A5D1BC4A-F6A0-497B-A714-ED214A0F090D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1pPr>
    <a:lvl2pPr marL="457200" lvl="1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2pPr>
    <a:lvl3pPr marL="914400" lvl="2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3pPr>
    <a:lvl4pPr marL="1371600" lvl="3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4pPr>
    <a:lvl5pPr marL="1828800" lvl="4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</a:t>
            </a:fld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3</a:t>
            </a:fld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4</a:t>
            </a:fld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5</a:t>
            </a:fld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6</a:t>
            </a:fld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7</a:t>
            </a:fld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8</a:t>
            </a:fld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9</a:t>
            </a:fld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10</a:t>
            </a:fld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11</a:t>
            </a:fld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12</a:t>
            </a:fld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13</a:t>
            </a:fld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14</a:t>
            </a:fld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15</a:t>
            </a:fld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16</a:t>
            </a:fld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17</a:t>
            </a:fld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18</a:t>
            </a:fld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19</a:t>
            </a:fld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20</a:t>
            </a:fld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21</a:t>
            </a:fld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22</a:t>
            </a:fld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A8DD98-7322-4381-BBDC-374F040BA38A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537D7A-D259-403B-B861-517097D53EB9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EA4E18-765B-4390-950A-4551FBAA0E52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63720C-3410-4445-8108-70149025062B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8F57F2-39B0-4A05-A7FE-794A09D5EAB3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06E84E-A8C2-4558-8277-2375EDA4754F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50DAD1-DE86-42AE-9C23-EE490BDE7285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1BE2DB-8E27-418C-B8E6-623869CBAF0D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A506E8-E1AC-419A-B980-7A7C8D7E63D8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8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A315D7-1EF9-4BFD-BEBF-4E2386718C15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F1F877-9510-40C5-9530-D610BCB7840A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2F4A3-FFA4-4A9C-8395-14C2F9A300D3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DA9B28-7127-4154-8D90-52807DCE72A1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3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6CCD56-D380-4D11-8B85-F05C2F81D53E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69F38C-C89C-4399-9409-487D254A91FD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22A9BB-569E-4677-9827-F311647F7173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DEDA63-D592-488C-A8FE-CE303BC1EC42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3B9ACC-0A3C-4B3F-9AF0-3A20853A38D0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03D24-5E6C-40F2-A989-5BD0478C6B8C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53EB4E-CD10-4C02-9C28-1FC660AB3840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D1B3D3-30B9-4627-B096-BDFF63AE1C39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0CB039-AA18-484C-9F00-09B486F23A2D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 txBox="1"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 txBox="1"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C6CDD609-21F3-4D82-9432-96B3D23041FE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5529F329-470F-4ACD-895A-5BB75130FBF1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n-US" sz="4400" kern="1200">
          <a:solidFill>
            <a:srgbClr val="000000"/>
          </a:solidFill>
          <a:latin typeface="Calibri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5pPr>
      <a:lvl6pPr marL="4572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6pPr>
      <a:lvl7pPr marL="9144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7pPr>
      <a:lvl8pPr marL="13716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8pPr>
      <a:lvl9pPr marL="18288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ts val="800"/>
        </a:spcBef>
        <a:spcAft>
          <a:spcPct val="0"/>
        </a:spcAft>
        <a:buSzPct val="100000"/>
        <a:buFont typeface="Arial" charset="0"/>
        <a:buChar char="•"/>
        <a:defRPr lang="en-US" sz="3200" kern="1200">
          <a:solidFill>
            <a:srgbClr val="000000"/>
          </a:solidFill>
          <a:latin typeface="Calibri"/>
        </a:defRPr>
      </a:lvl1pPr>
      <a:lvl2pPr marL="742950" lvl="1" indent="-285750" algn="l" rtl="0" eaLnBrk="0" fontAlgn="base" hangingPunct="0">
        <a:spcBef>
          <a:spcPts val="700"/>
        </a:spcBef>
        <a:spcAft>
          <a:spcPct val="0"/>
        </a:spcAft>
        <a:buSzPct val="100000"/>
        <a:buFont typeface="Arial" charset="0"/>
        <a:buChar char="–"/>
        <a:defRPr lang="en-US" sz="2800" kern="1200">
          <a:solidFill>
            <a:srgbClr val="000000"/>
          </a:solidFill>
          <a:latin typeface="Calibri"/>
        </a:defRPr>
      </a:lvl2pPr>
      <a:lvl3pPr marL="1143000" lvl="2" indent="-228600" algn="l" rtl="0" eaLnBrk="0" fontAlgn="base" hangingPunct="0">
        <a:spcBef>
          <a:spcPts val="600"/>
        </a:spcBef>
        <a:spcAft>
          <a:spcPct val="0"/>
        </a:spcAft>
        <a:buSzPct val="100000"/>
        <a:buFont typeface="Arial" charset="0"/>
        <a:buChar char="•"/>
        <a:defRPr lang="en-US" sz="2400" kern="1200">
          <a:solidFill>
            <a:srgbClr val="000000"/>
          </a:solidFill>
          <a:latin typeface="Calibri"/>
        </a:defRPr>
      </a:lvl3pPr>
      <a:lvl4pPr marL="1600200" lvl="3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charset="0"/>
        <a:buChar char="–"/>
        <a:defRPr lang="en-US" sz="2000" kern="1200">
          <a:solidFill>
            <a:srgbClr val="000000"/>
          </a:solidFill>
          <a:latin typeface="Calibri"/>
        </a:defRPr>
      </a:lvl4pPr>
      <a:lvl5pPr marL="2057400" lvl="4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5pPr>
      <a:lvl6pPr marL="25146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6pPr>
      <a:lvl7pPr marL="29718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7pPr>
      <a:lvl8pPr marL="34290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8pPr>
      <a:lvl9pPr marL="38862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halomhaverim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/>
            <a:r>
              <a:rPr dirty="0" smtClean="0">
                <a:latin typeface="Calibri" pitchFamily="34" charset="0"/>
              </a:rPr>
              <a:t> </a:t>
            </a:r>
          </a:p>
        </p:txBody>
      </p:sp>
      <p:sp>
        <p:nvSpPr>
          <p:cNvPr id="2051" name="Subtitle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eaLnBrk="1" hangingPunct="1"/>
            <a:endParaRPr dirty="0" smtClean="0">
              <a:latin typeface="Calibri" pitchFamily="34" charset="0"/>
            </a:endParaRPr>
          </a:p>
        </p:txBody>
      </p:sp>
      <p:pic>
        <p:nvPicPr>
          <p:cNvPr id="2052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itle 1"/>
          <p:cNvSpPr txBox="1">
            <a:spLocks noChangeArrowheads="1"/>
          </p:cNvSpPr>
          <p:nvPr/>
        </p:nvSpPr>
        <p:spPr bwMode="auto">
          <a:xfrm>
            <a:off x="685800" y="2339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>
              <a:lnSpc>
                <a:spcPct val="90000"/>
              </a:lnSpc>
            </a:pPr>
            <a:r>
              <a:rPr lang="es-CO" sz="4100" dirty="0">
                <a:solidFill>
                  <a:srgbClr val="000000"/>
                </a:solidFill>
                <a:latin typeface="Calibri" pitchFamily="34" charset="0"/>
              </a:rPr>
              <a:t>Parashat  </a:t>
            </a:r>
            <a:r>
              <a:rPr lang="es-CO" sz="4100" dirty="0" smtClean="0">
                <a:solidFill>
                  <a:srgbClr val="000000"/>
                </a:solidFill>
                <a:latin typeface="Calibri" pitchFamily="34" charset="0"/>
              </a:rPr>
              <a:t>Vayikrá </a:t>
            </a:r>
            <a:r>
              <a:rPr lang="es-CO" sz="4100" dirty="0" err="1" smtClean="0">
                <a:solidFill>
                  <a:srgbClr val="000000"/>
                </a:solidFill>
                <a:latin typeface="Calibri" pitchFamily="34" charset="0"/>
              </a:rPr>
              <a:t>Tazría</a:t>
            </a:r>
            <a:endParaRPr lang="es-CO" sz="4100" dirty="0" smtClean="0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s-CO" sz="3200" dirty="0" smtClean="0">
                <a:solidFill>
                  <a:srgbClr val="000000"/>
                </a:solidFill>
                <a:latin typeface="Calibri" pitchFamily="34" charset="0"/>
              </a:rPr>
              <a:t>El Regalo del Tzaraat</a:t>
            </a:r>
            <a:endParaRPr lang="es-CO" sz="320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054" name="Subtitle 2"/>
          <p:cNvSpPr txBox="1"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Ctr="1"/>
          <a:lstStyle/>
          <a:p>
            <a:pPr algn="ctr">
              <a:spcBef>
                <a:spcPts val="800"/>
              </a:spcBef>
            </a:pPr>
            <a:r>
              <a:rPr lang="es-CO" sz="3200" dirty="0">
                <a:solidFill>
                  <a:srgbClr val="000000"/>
                </a:solidFill>
                <a:latin typeface="Calibri" pitchFamily="34" charset="0"/>
              </a:rPr>
              <a:t>Por: Eliyahu BaYonah</a:t>
            </a:r>
          </a:p>
          <a:p>
            <a:pPr algn="ctr">
              <a:spcBef>
                <a:spcPts val="800"/>
              </a:spcBef>
            </a:pPr>
            <a:r>
              <a:rPr lang="es-CO" sz="3200" dirty="0">
                <a:solidFill>
                  <a:srgbClr val="000000"/>
                </a:solidFill>
                <a:latin typeface="Calibri" pitchFamily="34" charset="0"/>
              </a:rPr>
              <a:t>Director Shalom Haverim Org</a:t>
            </a:r>
          </a:p>
          <a:p>
            <a:pPr algn="ctr">
              <a:spcBef>
                <a:spcPts val="800"/>
              </a:spcBef>
            </a:pPr>
            <a:r>
              <a:rPr lang="es-CO" sz="3200" dirty="0">
                <a:solidFill>
                  <a:srgbClr val="000000"/>
                </a:solidFill>
                <a:latin typeface="Calibri" pitchFamily="34" charset="0"/>
              </a:rPr>
              <a:t>New York</a:t>
            </a:r>
            <a:endParaRPr lang="en-US" sz="3200" dirty="0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spcBef>
                <a:spcPts val="800"/>
              </a:spcBef>
            </a:pPr>
            <a:endParaRPr lang="en-US" sz="3200" dirty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2055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7038" y="990600"/>
            <a:ext cx="32099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72400" y="6096000"/>
            <a:ext cx="12192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01378" name="AutoShape 2" descr="Image result for israeli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01380" name="AutoShape 4" descr="Image result for israeli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7924800" cy="4800600"/>
          </a:xfrm>
        </p:spPr>
        <p:txBody>
          <a:bodyPr/>
          <a:lstStyle/>
          <a:p>
            <a:r>
              <a:rPr lang="es-CO" sz="2400" b="1" u="sng" dirty="0" smtClean="0"/>
              <a:t>Levíticos 12:1 al 13:59</a:t>
            </a:r>
            <a:endParaRPr lang="es-CO" sz="2400" b="1" u="sng" dirty="0" smtClean="0"/>
          </a:p>
          <a:p>
            <a:r>
              <a:rPr lang="es-CO" sz="2400" b="1" dirty="0" smtClean="0"/>
              <a:t>RESÚMEN</a:t>
            </a:r>
          </a:p>
          <a:p>
            <a:r>
              <a:rPr lang="es-CO" sz="2400" dirty="0" smtClean="0"/>
              <a:t>La Torá ordena que las mujeres ofrezcan un Korbán tras el nacimiento de un niño. </a:t>
            </a:r>
          </a:p>
          <a:p>
            <a:r>
              <a:rPr lang="es-CO" sz="2400" dirty="0" smtClean="0"/>
              <a:t>Los hijos varones deben circuncidarse al octavo día de vida.</a:t>
            </a:r>
          </a:p>
          <a:p>
            <a:r>
              <a:rPr lang="es-CO" sz="2400" dirty="0" smtClean="0"/>
              <a:t> La Torá introduce el fenómeno de tzaraat (usualmente mal traducido como "lepra"), enfermedad milagrosa que ataca a las personas, las vestimentas y las casas, con el fin de que el individuo reaccione frente a sus faltas espirituales. </a:t>
            </a:r>
          </a:p>
          <a:p>
            <a:r>
              <a:rPr lang="es-CO" sz="2400" dirty="0" smtClean="0"/>
              <a:t>A fin de determinar si una mancha en particular es o no es tzaraat, se debe consultar al Kohén.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01378" name="AutoShape 2" descr="Image result for israeli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01380" name="AutoShape 4" descr="Image result for israeli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7924800" cy="4800600"/>
          </a:xfrm>
        </p:spPr>
        <p:txBody>
          <a:bodyPr/>
          <a:lstStyle/>
          <a:p>
            <a:r>
              <a:rPr lang="es-CO" sz="2400" b="1" u="sng" dirty="0" smtClean="0"/>
              <a:t>Levíticos 12:1 al 13:59</a:t>
            </a:r>
          </a:p>
          <a:p>
            <a:r>
              <a:rPr lang="es-CO" sz="2400" b="1" dirty="0" smtClean="0"/>
              <a:t>RESÚMEN</a:t>
            </a:r>
          </a:p>
          <a:p>
            <a:r>
              <a:rPr lang="es-CO" sz="2400" dirty="0" smtClean="0"/>
              <a:t>El Kohén aísla a la persona durante una semana. </a:t>
            </a:r>
          </a:p>
          <a:p>
            <a:r>
              <a:rPr lang="es-CO" sz="2400" dirty="0" smtClean="0"/>
              <a:t>Si la enfermedad no sufre cambios, el confinamiento continúa una semana más, luego de la cual el Kohén decidirá la situación del individuo. </a:t>
            </a:r>
          </a:p>
          <a:p>
            <a:r>
              <a:rPr lang="es-CO" sz="2400" dirty="0" smtClean="0"/>
              <a:t>La Torá describe las distintas formas de tzaraat. </a:t>
            </a:r>
          </a:p>
          <a:p>
            <a:r>
              <a:rPr lang="es-CO" sz="2400" dirty="0" smtClean="0"/>
              <a:t>La persona acerca de la cual queda confirmado que sufre de tzaraat lleva ropa desgarrada, no se corta el pelo, y debe alertar a los demás que tiene una impureza ritual.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01378" name="AutoShape 2" descr="Image result for israeli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01380" name="AutoShape 4" descr="Image result for israeli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7924800" cy="4800600"/>
          </a:xfrm>
        </p:spPr>
        <p:txBody>
          <a:bodyPr/>
          <a:lstStyle/>
          <a:p>
            <a:r>
              <a:rPr lang="es-CO" sz="2400" b="1" u="sng" dirty="0" smtClean="0"/>
              <a:t>Levíticos 12:1 al 13:59</a:t>
            </a:r>
          </a:p>
          <a:p>
            <a:r>
              <a:rPr lang="es-CO" sz="2400" b="1" dirty="0" smtClean="0"/>
              <a:t>RESÚMEN</a:t>
            </a:r>
          </a:p>
          <a:p>
            <a:r>
              <a:rPr lang="es-CO" sz="2400" dirty="0" smtClean="0"/>
              <a:t>Le está prohibido mantener contacto normal con las demás personas. </a:t>
            </a:r>
          </a:p>
          <a:p>
            <a:r>
              <a:rPr lang="es-CO" sz="2400" dirty="0" smtClean="0"/>
              <a:t>Por fin, se describe en detalle el fenómeno de tzaraat en las vestiduras.</a:t>
            </a:r>
          </a:p>
          <a:p>
            <a:endParaRPr lang="en-US" sz="2400" dirty="0" smtClean="0"/>
          </a:p>
          <a:p>
            <a:endParaRPr lang="es-CO" sz="2400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01378" name="AutoShape 2" descr="Image result for israeli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01380" name="AutoShape 4" descr="Image result for israeli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7924800" cy="4800600"/>
          </a:xfrm>
        </p:spPr>
        <p:txBody>
          <a:bodyPr/>
          <a:lstStyle/>
          <a:p>
            <a:r>
              <a:rPr lang="es-CO" sz="2400" b="1" dirty="0" smtClean="0">
                <a:solidFill>
                  <a:schemeClr val="bg2">
                    <a:lumMod val="10000"/>
                  </a:schemeClr>
                </a:solidFill>
              </a:rPr>
              <a:t>12:2</a:t>
            </a:r>
            <a:r>
              <a:rPr lang="es-CO" sz="24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s-CO" sz="2400" dirty="0" smtClean="0"/>
              <a:t> </a:t>
            </a:r>
            <a:r>
              <a:rPr lang="es-CO" sz="2400" b="1" i="1" dirty="0" err="1" smtClean="0"/>
              <a:t>Daber</a:t>
            </a:r>
            <a:r>
              <a:rPr lang="es-CO" sz="2400" b="1" i="1" dirty="0" smtClean="0"/>
              <a:t> </a:t>
            </a:r>
            <a:r>
              <a:rPr lang="es-CO" sz="2400" b="1" i="1" dirty="0" smtClean="0"/>
              <a:t>el-</a:t>
            </a:r>
            <a:r>
              <a:rPr lang="es-CO" sz="2400" b="1" i="1" dirty="0" err="1" smtClean="0"/>
              <a:t>beney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Yisra'el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lemor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ishah</a:t>
            </a:r>
            <a:r>
              <a:rPr lang="es-CO" sz="2400" b="1" i="1" dirty="0" smtClean="0"/>
              <a:t> ki </a:t>
            </a:r>
            <a:r>
              <a:rPr lang="es-CO" sz="2400" b="1" i="1" dirty="0" err="1" smtClean="0"/>
              <a:t>tazria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veyaldah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zajar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vetame'ah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shiv'at</a:t>
            </a:r>
            <a:r>
              <a:rPr lang="es-CO" sz="2400" b="1" i="1" dirty="0" smtClean="0"/>
              <a:t> yamim </a:t>
            </a:r>
            <a:r>
              <a:rPr lang="es-CO" sz="2400" b="1" i="1" dirty="0" err="1" smtClean="0"/>
              <a:t>kimey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nidat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devotah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titma</a:t>
            </a:r>
            <a:r>
              <a:rPr lang="es-CO" sz="2400" b="1" i="1" dirty="0" smtClean="0"/>
              <a:t>. </a:t>
            </a:r>
            <a:endParaRPr lang="es-CO" sz="2400" b="1" i="1" dirty="0" smtClean="0"/>
          </a:p>
          <a:p>
            <a:r>
              <a:rPr lang="es-CO" sz="2400" dirty="0" smtClean="0"/>
              <a:t>Habla </a:t>
            </a:r>
            <a:r>
              <a:rPr lang="es-CO" sz="2400" dirty="0" smtClean="0"/>
              <a:t>a los hijos de Israel y diles: La mujer, cuando hubiere concebido y dado a luz un hijo varón, quedará impura siete días; igual que los días en que está </a:t>
            </a:r>
            <a:r>
              <a:rPr lang="es-CO" sz="2400" dirty="0" smtClean="0">
                <a:solidFill>
                  <a:schemeClr val="bg2">
                    <a:lumMod val="10000"/>
                  </a:schemeClr>
                </a:solidFill>
              </a:rPr>
              <a:t>separada (del esposo) por su enfermedad mensual, </a:t>
            </a:r>
            <a:r>
              <a:rPr lang="es-CO" sz="2400" dirty="0" smtClean="0"/>
              <a:t>quedará impura. </a:t>
            </a:r>
            <a:endParaRPr lang="es-CO" sz="2400" b="1" dirty="0" smtClean="0"/>
          </a:p>
          <a:p>
            <a:r>
              <a:rPr lang="es-CO" sz="2400" b="1" i="1" dirty="0" smtClean="0"/>
              <a:t>Separada del esposo por su enfermedad mensual</a:t>
            </a:r>
            <a:r>
              <a:rPr lang="es-CO" sz="2400" dirty="0" smtClean="0"/>
              <a:t/>
            </a:r>
            <a:br>
              <a:rPr lang="es-CO" sz="2400" dirty="0" smtClean="0"/>
            </a:br>
            <a:r>
              <a:rPr lang="es-CO" sz="2400" dirty="0" smtClean="0"/>
              <a:t>    Esta impureza de la mujer, por la cual se aparta del marido por siete días durante la menstruación, se llama en hebreo </a:t>
            </a:r>
            <a:r>
              <a:rPr lang="es-CO" sz="2400" dirty="0" smtClean="0"/>
              <a:t>nidá</a:t>
            </a:r>
            <a:r>
              <a:rPr lang="es-CO" sz="2400" dirty="0" smtClean="0"/>
              <a:t>, lo que significa "separación", y en ella le está prohibida toda intimidad con su esposo. </a:t>
            </a:r>
            <a:endParaRPr lang="es-CO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01378" name="AutoShape 2" descr="Image result for israeli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01380" name="AutoShape 4" descr="Image result for israeli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7924800" cy="4800600"/>
          </a:xfrm>
        </p:spPr>
        <p:txBody>
          <a:bodyPr/>
          <a:lstStyle/>
          <a:p>
            <a:r>
              <a:rPr lang="es-CO" sz="2400" b="1" dirty="0" smtClean="0"/>
              <a:t>"Cuando una mujer concibe..." (12:2)</a:t>
            </a:r>
            <a:endParaRPr lang="es-CO" sz="2400" dirty="0" smtClean="0"/>
          </a:p>
          <a:p>
            <a:r>
              <a:rPr lang="es-CO" sz="2400" dirty="0" smtClean="0"/>
              <a:t>Basado en el Midrash y Rashi</a:t>
            </a:r>
            <a:endParaRPr lang="es-CO" sz="2400" dirty="0" smtClean="0"/>
          </a:p>
          <a:p>
            <a:r>
              <a:rPr lang="es-CO" sz="2400" dirty="0" smtClean="0"/>
              <a:t>Si el Hombre es digno, si hace que su alma sea la esencia de su ser, entonces antecede a toda la creación. </a:t>
            </a:r>
          </a:p>
          <a:p>
            <a:r>
              <a:rPr lang="es-CO" sz="2400" dirty="0" smtClean="0"/>
              <a:t>Porque fue el espíritu del Hombre el que flotó sobre las profundidades inclusive antes de la creación de la luz. </a:t>
            </a:r>
          </a:p>
          <a:p>
            <a:r>
              <a:rPr lang="es-CO" sz="2400" dirty="0" smtClean="0"/>
              <a:t>Pero si no es digno, si se vanagloria de su dimensión física, entonces de términos de precedencia física de la Creación, hasta el mosquito viene antes que él...</a:t>
            </a:r>
            <a:endParaRPr lang="es-CO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01378" name="AutoShape 2" descr="Image result for israeli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01380" name="AutoShape 4" descr="Image result for israeli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7924800" cy="4800600"/>
          </a:xfrm>
        </p:spPr>
        <p:txBody>
          <a:bodyPr/>
          <a:lstStyle/>
          <a:p>
            <a:r>
              <a:rPr lang="es-CO" sz="2400" dirty="0" smtClean="0"/>
              <a:t>Por ese motivo, la Torá trata las leyes de pureza del Hombre después de las leyes de pureza de los animales: así como la creación física del Hombre viene después de la de los animales, sus leyes se explican después de las leyes de los animales. </a:t>
            </a:r>
          </a:p>
          <a:p>
            <a:r>
              <a:rPr lang="es-CO" sz="2400" dirty="0" smtClean="0"/>
              <a:t>Esto se aplica únicamente cuando el hombre se comporta como un mero animal sofisticado. </a:t>
            </a:r>
          </a:p>
          <a:p>
            <a:r>
              <a:rPr lang="es-CO" sz="2400" dirty="0" smtClean="0"/>
              <a:t>Pero si el hombre deja a un lado su lado físico, dándole preponderancia al alma; si cumple con el propósito de la Creación, reconociendo y sirviendo a su Creador, entonces él precede a toda la Creación.</a:t>
            </a:r>
          </a:p>
          <a:p>
            <a:endParaRPr lang="en-US" sz="2400" dirty="0" smtClean="0"/>
          </a:p>
          <a:p>
            <a:endParaRPr lang="es-CO" sz="2400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01378" name="AutoShape 2" descr="Image result for israeli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01380" name="AutoShape 4" descr="Image result for israeli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7924800" cy="4800600"/>
          </a:xfrm>
        </p:spPr>
        <p:txBody>
          <a:bodyPr/>
          <a:lstStyle/>
          <a:p>
            <a:r>
              <a:rPr lang="es-CO" sz="2400" dirty="0" smtClean="0"/>
              <a:t>Las </a:t>
            </a:r>
            <a:r>
              <a:rPr lang="es-CO" sz="2400" dirty="0" smtClean="0"/>
              <a:t>leyes de </a:t>
            </a:r>
            <a:r>
              <a:rPr lang="es-CO" sz="2400" dirty="0" smtClean="0"/>
              <a:t>nidá </a:t>
            </a:r>
            <a:r>
              <a:rPr lang="es-CO" sz="2400" dirty="0" smtClean="0"/>
              <a:t>se basan en lo que está escrito en el Levítico </a:t>
            </a:r>
            <a:r>
              <a:rPr lang="es-CO" sz="2400" dirty="0" smtClean="0"/>
              <a:t>15, </a:t>
            </a:r>
            <a:r>
              <a:rPr lang="es-CO" sz="2400" dirty="0" smtClean="0"/>
              <a:t>19 - 24. </a:t>
            </a:r>
            <a:endParaRPr lang="es-CO" sz="2400" dirty="0" smtClean="0"/>
          </a:p>
          <a:p>
            <a:r>
              <a:rPr lang="es-CO" sz="2400" b="1" dirty="0" smtClean="0"/>
              <a:t>15:19</a:t>
            </a:r>
            <a:r>
              <a:rPr lang="es-CO" sz="2400" dirty="0" smtClean="0"/>
              <a:t> </a:t>
            </a:r>
            <a:r>
              <a:rPr lang="es-CO" sz="2400" b="1" i="1" dirty="0" err="1" smtClean="0"/>
              <a:t>Ve'ishah</a:t>
            </a:r>
            <a:r>
              <a:rPr lang="es-CO" sz="2400" b="1" i="1" dirty="0" smtClean="0"/>
              <a:t> ki-</a:t>
            </a:r>
            <a:r>
              <a:rPr lang="es-CO" sz="2400" b="1" i="1" dirty="0" err="1" smtClean="0"/>
              <a:t>tiheyeh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zavah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dam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yihyeh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zovah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bivsarah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shiv'at</a:t>
            </a:r>
            <a:r>
              <a:rPr lang="es-CO" sz="2400" b="1" i="1" dirty="0" smtClean="0"/>
              <a:t> yamim </a:t>
            </a:r>
            <a:r>
              <a:rPr lang="es-CO" sz="2400" b="1" i="1" dirty="0" err="1" smtClean="0"/>
              <a:t>tihyeh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venidatah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vechol-hanogea</a:t>
            </a:r>
            <a:r>
              <a:rPr lang="es-CO" sz="2400" b="1" i="1" dirty="0" smtClean="0"/>
              <a:t> bah </a:t>
            </a:r>
            <a:r>
              <a:rPr lang="es-CO" sz="2400" b="1" i="1" dirty="0" err="1" smtClean="0"/>
              <a:t>yitma</a:t>
            </a:r>
            <a:r>
              <a:rPr lang="es-CO" sz="2400" b="1" i="1" dirty="0" smtClean="0"/>
              <a:t> ad-</a:t>
            </a:r>
            <a:r>
              <a:rPr lang="es-CO" sz="2400" b="1" i="1" dirty="0" err="1" smtClean="0"/>
              <a:t>ha'arev</a:t>
            </a:r>
            <a:r>
              <a:rPr lang="es-CO" sz="2400" b="1" i="1" dirty="0" smtClean="0"/>
              <a:t>. </a:t>
            </a:r>
          </a:p>
          <a:p>
            <a:r>
              <a:rPr lang="es-CO" sz="2400" dirty="0" smtClean="0"/>
              <a:t>Y cuando la mujer tuviere flujo, siendo de sangre el flujo de su carne, por espacio de siete días quedará separada en su impureza, y todo aquél que la tocare quedará impuro hasta la tarde.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01378" name="AutoShape 2" descr="Image result for israeli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01380" name="AutoShape 4" descr="Image result for israeli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7924800" cy="4800600"/>
          </a:xfrm>
        </p:spPr>
        <p:txBody>
          <a:bodyPr/>
          <a:lstStyle/>
          <a:p>
            <a:r>
              <a:rPr lang="es-CO" sz="2400" b="1" dirty="0" smtClean="0"/>
              <a:t>15:20</a:t>
            </a:r>
            <a:r>
              <a:rPr lang="es-CO" sz="2400" dirty="0" smtClean="0"/>
              <a:t> </a:t>
            </a:r>
            <a:r>
              <a:rPr lang="es-CO" sz="2400" b="1" i="1" dirty="0" err="1" smtClean="0"/>
              <a:t>Vekol</a:t>
            </a:r>
            <a:r>
              <a:rPr lang="es-CO" sz="2400" b="1" i="1" dirty="0" smtClean="0"/>
              <a:t> asher </a:t>
            </a:r>
            <a:r>
              <a:rPr lang="es-CO" sz="2400" b="1" i="1" dirty="0" err="1" smtClean="0"/>
              <a:t>tishkav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alav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benidatah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yitma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vechol</a:t>
            </a:r>
            <a:r>
              <a:rPr lang="es-CO" sz="2400" b="1" i="1" dirty="0" smtClean="0"/>
              <a:t> asher-</a:t>
            </a:r>
            <a:r>
              <a:rPr lang="es-CO" sz="2400" b="1" i="1" dirty="0" err="1" smtClean="0"/>
              <a:t>teshev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alav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yitma</a:t>
            </a:r>
            <a:r>
              <a:rPr lang="es-CO" sz="2400" b="1" i="1" dirty="0" smtClean="0"/>
              <a:t>. </a:t>
            </a:r>
          </a:p>
          <a:p>
            <a:r>
              <a:rPr lang="es-CO" sz="2400" dirty="0" smtClean="0"/>
              <a:t>También aquello en que ella se acostare durante su impureza, quedará impuro; y todo aquello en que se sentare quedará impuro. </a:t>
            </a:r>
          </a:p>
          <a:p>
            <a:r>
              <a:rPr lang="es-CO" sz="2400" b="1" dirty="0" smtClean="0"/>
              <a:t>15:21</a:t>
            </a:r>
            <a:r>
              <a:rPr lang="es-CO" sz="2400" dirty="0" smtClean="0"/>
              <a:t> </a:t>
            </a:r>
            <a:r>
              <a:rPr lang="es-CO" sz="2400" b="1" i="1" dirty="0" err="1" smtClean="0"/>
              <a:t>Vekol-hanogea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bemishkavah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yejabes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begadav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verajats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bamayim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vetame</a:t>
            </a:r>
            <a:r>
              <a:rPr lang="es-CO" sz="2400" b="1" i="1" dirty="0" smtClean="0"/>
              <a:t> ad-</a:t>
            </a:r>
            <a:r>
              <a:rPr lang="es-CO" sz="2400" b="1" i="1" dirty="0" err="1" smtClean="0"/>
              <a:t>ha'arev</a:t>
            </a:r>
            <a:r>
              <a:rPr lang="es-CO" sz="2400" b="1" i="1" dirty="0" smtClean="0"/>
              <a:t>. </a:t>
            </a:r>
          </a:p>
          <a:p>
            <a:r>
              <a:rPr lang="es-CO" sz="2400" dirty="0" smtClean="0"/>
              <a:t>Y todo aquél que tocare su lecho, lavará sus vestidos y se bañará en agua, y quedará impuro hasta la tarde.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01378" name="AutoShape 2" descr="Image result for israeli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01380" name="AutoShape 4" descr="Image result for israeli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7924800" cy="4800600"/>
          </a:xfrm>
        </p:spPr>
        <p:txBody>
          <a:bodyPr/>
          <a:lstStyle/>
          <a:p>
            <a:r>
              <a:rPr lang="es-CO" sz="2400" b="1" dirty="0" smtClean="0"/>
              <a:t>15:24</a:t>
            </a:r>
            <a:r>
              <a:rPr lang="es-CO" sz="2400" dirty="0" smtClean="0"/>
              <a:t> </a:t>
            </a:r>
            <a:r>
              <a:rPr lang="es-CO" sz="2400" b="1" i="1" dirty="0" err="1" smtClean="0"/>
              <a:t>Ve'im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shajov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yishkav</a:t>
            </a:r>
            <a:r>
              <a:rPr lang="es-CO" sz="2400" b="1" i="1" dirty="0" smtClean="0"/>
              <a:t> ish </a:t>
            </a:r>
            <a:r>
              <a:rPr lang="es-CO" sz="2400" b="1" i="1" dirty="0" err="1" smtClean="0"/>
              <a:t>otah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utehi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nidatah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alav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vetame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shiv'at</a:t>
            </a:r>
            <a:r>
              <a:rPr lang="es-CO" sz="2400" b="1" i="1" dirty="0" smtClean="0"/>
              <a:t> yamim </a:t>
            </a:r>
            <a:r>
              <a:rPr lang="es-CO" sz="2400" b="1" i="1" dirty="0" err="1" smtClean="0"/>
              <a:t>vekol-hamishkav</a:t>
            </a:r>
            <a:r>
              <a:rPr lang="es-CO" sz="2400" b="1" i="1" dirty="0" smtClean="0"/>
              <a:t> asher-</a:t>
            </a:r>
            <a:r>
              <a:rPr lang="es-CO" sz="2400" b="1" i="1" dirty="0" err="1" smtClean="0"/>
              <a:t>yishkav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alav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yitma</a:t>
            </a:r>
            <a:r>
              <a:rPr lang="es-CO" sz="2400" b="1" i="1" dirty="0" smtClean="0"/>
              <a:t>. </a:t>
            </a:r>
          </a:p>
          <a:p>
            <a:r>
              <a:rPr lang="es-CO" sz="2400" dirty="0" smtClean="0"/>
              <a:t>Y si se acostare varón con ella, su impureza pasará a él y quedará impuro por siete días; y todo lecho en que él se acostare quedará impuro. </a:t>
            </a:r>
          </a:p>
          <a:p>
            <a:endParaRPr lang="es-CO" sz="2400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01378" name="AutoShape 2" descr="Image result for israeli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01380" name="AutoShape 4" descr="Image result for israeli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7924800" cy="4800600"/>
          </a:xfrm>
        </p:spPr>
        <p:txBody>
          <a:bodyPr/>
          <a:lstStyle/>
          <a:p>
            <a:r>
              <a:rPr lang="es-CO" sz="2400" dirty="0" smtClean="0"/>
              <a:t>Además </a:t>
            </a:r>
            <a:r>
              <a:rPr lang="es-CO" sz="2400" dirty="0" smtClean="0"/>
              <a:t>existe un tratado completo en el Talmud con el mismo nombre, dedicado a la ampliación de estas leyes</a:t>
            </a:r>
            <a:r>
              <a:rPr lang="es-CO" sz="2400" dirty="0" smtClean="0"/>
              <a:t>.</a:t>
            </a:r>
          </a:p>
          <a:p>
            <a:r>
              <a:rPr lang="es-CO" sz="2400" dirty="0" smtClean="0"/>
              <a:t>Los </a:t>
            </a:r>
            <a:r>
              <a:rPr lang="es-CO" sz="2400" dirty="0" smtClean="0"/>
              <a:t>científicos se maravillan ante el hecho de que los antiguos hebreos practicaran el más alto </a:t>
            </a:r>
            <a:r>
              <a:rPr lang="es-CO" sz="2400" dirty="0" smtClean="0"/>
              <a:t>estándar </a:t>
            </a:r>
            <a:r>
              <a:rPr lang="es-CO" sz="2400" dirty="0" smtClean="0"/>
              <a:t>de higiene sexual reconocida en los tiempos actuales. </a:t>
            </a:r>
            <a:endParaRPr lang="es-CO" sz="2400" dirty="0" smtClean="0"/>
          </a:p>
          <a:p>
            <a:r>
              <a:rPr lang="es-CO" sz="2400" dirty="0" smtClean="0"/>
              <a:t>Se </a:t>
            </a:r>
            <a:r>
              <a:rPr lang="es-CO" sz="2400" dirty="0" smtClean="0"/>
              <a:t>ha demostrado también la existencia de una sustancia tóxica en el suero de la sangre, saliva, transpiración, orina, etc., durante el período de la menstruación.</a:t>
            </a:r>
            <a:endParaRPr lang="en-US" sz="2400" dirty="0" smtClean="0"/>
          </a:p>
          <a:p>
            <a:r>
              <a:rPr lang="en-US" sz="2400" b="1" dirty="0" smtClean="0"/>
              <a:t>**1 2</a:t>
            </a:r>
            <a:endParaRPr lang="es-CO" sz="2400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01378" name="AutoShape 2" descr="Image result for israeli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01380" name="AutoShape 4" descr="Image result for israeli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7924800" cy="4800600"/>
          </a:xfrm>
        </p:spPr>
        <p:txBody>
          <a:bodyPr/>
          <a:lstStyle/>
          <a:p>
            <a:r>
              <a:rPr lang="es-CO" sz="2400" b="1" dirty="0" smtClean="0"/>
              <a:t>12:3     </a:t>
            </a:r>
            <a:r>
              <a:rPr lang="es-CO" sz="2400" dirty="0" smtClean="0"/>
              <a:t>Y al octavo día será circuncidado (el niño) en la carne de su prepucio;</a:t>
            </a:r>
          </a:p>
          <a:p>
            <a:r>
              <a:rPr lang="es-CO" sz="2400" b="1" dirty="0" err="1" smtClean="0"/>
              <a:t>Uvayom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hashmini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yimol</a:t>
            </a:r>
            <a:r>
              <a:rPr lang="es-CO" sz="2400" b="1" dirty="0" smtClean="0"/>
              <a:t> besar </a:t>
            </a:r>
            <a:r>
              <a:rPr lang="es-CO" sz="2400" b="1" dirty="0" err="1" smtClean="0"/>
              <a:t>orlato</a:t>
            </a:r>
            <a:r>
              <a:rPr lang="es-CO" sz="2400" b="1" dirty="0" smtClean="0"/>
              <a:t>.</a:t>
            </a:r>
          </a:p>
          <a:p>
            <a:r>
              <a:rPr lang="en-US" sz="2400" b="1" dirty="0" smtClean="0"/>
              <a:t>**</a:t>
            </a:r>
          </a:p>
          <a:p>
            <a:endParaRPr lang="es-CO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01378" name="AutoShape 2" descr="Image result for israeli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01380" name="AutoShape 4" descr="Image result for israeli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7924800" cy="4800600"/>
          </a:xfrm>
        </p:spPr>
        <p:txBody>
          <a:bodyPr/>
          <a:lstStyle/>
          <a:p>
            <a:r>
              <a:rPr lang="es-CO" sz="2400" b="1" dirty="0" smtClean="0"/>
              <a:t>12:4     </a:t>
            </a:r>
            <a:r>
              <a:rPr lang="es-CO" sz="2400" dirty="0" smtClean="0"/>
              <a:t>y ella permanecerá treinta y tres días purificándose de sus sangres. Ninguna cosa santa debe ella tocar, ni ha de entrar al santuario hasta cumplirse los días de su purificación.</a:t>
            </a:r>
          </a:p>
          <a:p>
            <a:r>
              <a:rPr lang="es-CO" sz="2400" b="1" dirty="0" err="1" smtClean="0"/>
              <a:t>Ushloshim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yom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ushloshet</a:t>
            </a:r>
            <a:r>
              <a:rPr lang="es-CO" sz="2400" b="1" dirty="0" smtClean="0"/>
              <a:t> yamim </a:t>
            </a:r>
            <a:r>
              <a:rPr lang="es-CO" sz="2400" b="1" dirty="0" err="1" smtClean="0"/>
              <a:t>teshev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bidmey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tahorah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bejol-kodesh</a:t>
            </a:r>
            <a:r>
              <a:rPr lang="es-CO" sz="2400" b="1" dirty="0" smtClean="0"/>
              <a:t> lo-</a:t>
            </a:r>
            <a:r>
              <a:rPr lang="es-CO" sz="2400" b="1" dirty="0" err="1" smtClean="0"/>
              <a:t>tiga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ve'el-hamikdash</a:t>
            </a:r>
            <a:r>
              <a:rPr lang="es-CO" sz="2400" b="1" dirty="0" smtClean="0"/>
              <a:t> lo </a:t>
            </a:r>
            <a:r>
              <a:rPr lang="es-CO" sz="2400" b="1" dirty="0" err="1" smtClean="0"/>
              <a:t>tavo</a:t>
            </a:r>
            <a:r>
              <a:rPr lang="es-CO" sz="2400" b="1" dirty="0" smtClean="0"/>
              <a:t> ad-</a:t>
            </a:r>
            <a:r>
              <a:rPr lang="es-CO" sz="2400" b="1" dirty="0" err="1" smtClean="0"/>
              <a:t>mel'ot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yemey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tahorah</a:t>
            </a:r>
            <a:r>
              <a:rPr lang="es-CO" sz="2400" b="1" dirty="0" smtClean="0"/>
              <a:t>.</a:t>
            </a:r>
            <a:endParaRPr lang="es-CO" sz="2400" dirty="0" smtClean="0"/>
          </a:p>
          <a:p>
            <a:r>
              <a:rPr lang="en-US" sz="2400" dirty="0" smtClean="0"/>
              <a:t>**</a:t>
            </a:r>
            <a:endParaRPr lang="es-CO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01378" name="AutoShape 2" descr="Image result for israeli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01380" name="AutoShape 4" descr="Image result for israeli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7924800" cy="4800600"/>
          </a:xfrm>
        </p:spPr>
        <p:txBody>
          <a:bodyPr/>
          <a:lstStyle/>
          <a:p>
            <a:r>
              <a:rPr lang="es-CO" sz="2400" b="1" dirty="0" smtClean="0"/>
              <a:t>12:5     </a:t>
            </a:r>
            <a:r>
              <a:rPr lang="es-CO" sz="2400" dirty="0" smtClean="0"/>
              <a:t>Y si hubiere dado a luz niña, quedará impura por dos semanas, igual que cuando está con su enfermedad mensual, y permanecerá sesenta y seis días purificándose de sus sangres.</a:t>
            </a:r>
          </a:p>
          <a:p>
            <a:r>
              <a:rPr lang="es-CO" sz="2400" b="1" dirty="0" err="1" smtClean="0"/>
              <a:t>Ve'im-nekevah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teled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vetam'ah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shvu'ayim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kenidatah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veshishim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yom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vesheshet</a:t>
            </a:r>
            <a:r>
              <a:rPr lang="es-CO" sz="2400" b="1" dirty="0" smtClean="0"/>
              <a:t> yamim </a:t>
            </a:r>
            <a:r>
              <a:rPr lang="es-CO" sz="2400" b="1" dirty="0" err="1" smtClean="0"/>
              <a:t>teshev</a:t>
            </a:r>
            <a:r>
              <a:rPr lang="es-CO" sz="2400" b="1" dirty="0" smtClean="0"/>
              <a:t> al-</a:t>
            </a:r>
            <a:r>
              <a:rPr lang="es-CO" sz="2400" b="1" dirty="0" err="1" smtClean="0"/>
              <a:t>demey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tahorah</a:t>
            </a:r>
            <a:r>
              <a:rPr lang="es-CO" sz="2400" b="1" dirty="0" smtClean="0"/>
              <a:t>.</a:t>
            </a:r>
          </a:p>
          <a:p>
            <a:r>
              <a:rPr lang="en-US" sz="2400" b="1" dirty="0" smtClean="0"/>
              <a:t>**</a:t>
            </a:r>
            <a:endParaRPr lang="es-CO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01378" name="AutoShape 2" descr="Image result for israeli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01380" name="AutoShape 4" descr="Image result for israeli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7924800" cy="4800600"/>
          </a:xfrm>
        </p:spPr>
        <p:txBody>
          <a:bodyPr/>
          <a:lstStyle/>
          <a:p>
            <a:r>
              <a:rPr lang="es-CO" sz="2400" b="1" dirty="0" smtClean="0"/>
              <a:t>12:6</a:t>
            </a:r>
            <a:r>
              <a:rPr lang="es-CO" sz="2400" dirty="0" smtClean="0"/>
              <a:t> </a:t>
            </a:r>
            <a:r>
              <a:rPr lang="es-CO" sz="2400" dirty="0" smtClean="0"/>
              <a:t> </a:t>
            </a:r>
            <a:r>
              <a:rPr lang="es-CO" sz="2400" b="1" i="1" dirty="0" err="1" smtClean="0"/>
              <a:t>Uvimlot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yemey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tahorah</a:t>
            </a:r>
            <a:r>
              <a:rPr lang="es-CO" sz="2400" b="1" i="1" dirty="0" smtClean="0"/>
              <a:t> leven o </a:t>
            </a:r>
            <a:r>
              <a:rPr lang="es-CO" sz="2400" b="1" i="1" dirty="0" err="1" smtClean="0"/>
              <a:t>levat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tavi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keves</a:t>
            </a:r>
            <a:r>
              <a:rPr lang="es-CO" sz="2400" b="1" i="1" dirty="0" smtClean="0"/>
              <a:t> ben-</a:t>
            </a:r>
            <a:r>
              <a:rPr lang="es-CO" sz="2400" b="1" i="1" dirty="0" err="1" smtClean="0"/>
              <a:t>shnato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le'olah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uven-yonah</a:t>
            </a:r>
            <a:r>
              <a:rPr lang="es-CO" sz="2400" b="1" i="1" dirty="0" smtClean="0"/>
              <a:t> o-</a:t>
            </a:r>
            <a:r>
              <a:rPr lang="es-CO" sz="2400" b="1" i="1" dirty="0" err="1" smtClean="0"/>
              <a:t>tor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lejatat</a:t>
            </a:r>
            <a:r>
              <a:rPr lang="es-CO" sz="2400" b="1" i="1" dirty="0" smtClean="0"/>
              <a:t> el-</a:t>
            </a:r>
            <a:r>
              <a:rPr lang="es-CO" sz="2400" b="1" i="1" dirty="0" err="1" smtClean="0"/>
              <a:t>petaj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ohel-mo'ed</a:t>
            </a:r>
            <a:r>
              <a:rPr lang="es-CO" sz="2400" b="1" i="1" dirty="0" smtClean="0"/>
              <a:t> el-</a:t>
            </a:r>
            <a:r>
              <a:rPr lang="es-CO" sz="2400" b="1" i="1" dirty="0" err="1" smtClean="0"/>
              <a:t>hakohen</a:t>
            </a:r>
            <a:r>
              <a:rPr lang="es-CO" sz="2400" b="1" i="1" dirty="0" smtClean="0"/>
              <a:t>. </a:t>
            </a:r>
            <a:endParaRPr lang="es-CO" sz="2400" b="1" i="1" dirty="0" smtClean="0"/>
          </a:p>
          <a:p>
            <a:r>
              <a:rPr lang="es-CO" sz="2400" dirty="0" smtClean="0"/>
              <a:t>Y </a:t>
            </a:r>
            <a:r>
              <a:rPr lang="es-CO" sz="2400" dirty="0" smtClean="0"/>
              <a:t>al cumplirse los días de su purificación, por hijo  o por hija, traerá un cordero de un año para holocausto, y un palomino o una tórtola para ofrenda por el pecado, a la entrada de la tienda de asignación, al sacerdote; </a:t>
            </a:r>
            <a:endParaRPr lang="es-CO" sz="2400" b="1" dirty="0" smtClean="0"/>
          </a:p>
          <a:p>
            <a:r>
              <a:rPr lang="es-CO" sz="2400" b="1" i="1" dirty="0" smtClean="0"/>
              <a:t>Los días de purificación por hijo o por hija</a:t>
            </a:r>
            <a:r>
              <a:rPr lang="es-CO" sz="2400" dirty="0" smtClean="0"/>
              <a:t/>
            </a:r>
            <a:br>
              <a:rPr lang="es-CO" sz="2400" dirty="0" smtClean="0"/>
            </a:br>
            <a:r>
              <a:rPr lang="es-CO" sz="2400" dirty="0" smtClean="0"/>
              <a:t>   La mujer que dé a luz a un niño, permanecerá en estado de impureza absoluta durante siete días, como en el caso de </a:t>
            </a:r>
            <a:r>
              <a:rPr lang="es-CO" sz="2400" dirty="0" smtClean="0"/>
              <a:t>nidá </a:t>
            </a:r>
            <a:r>
              <a:rPr lang="es-CO" sz="2400" dirty="0" smtClean="0"/>
              <a:t>(mujer en período de menstruación) (ver leyes en el </a:t>
            </a:r>
            <a:r>
              <a:rPr lang="es-CO" sz="2400" dirty="0" smtClean="0"/>
              <a:t>capítulo 15, </a:t>
            </a:r>
            <a:r>
              <a:rPr lang="es-CO" sz="2400" dirty="0" smtClean="0"/>
              <a:t>19 - 28). </a:t>
            </a:r>
            <a:endParaRPr lang="es-CO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01378" name="AutoShape 2" descr="Image result for israeli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01380" name="AutoShape 4" descr="Image result for israeli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7924800" cy="4800600"/>
          </a:xfrm>
        </p:spPr>
        <p:txBody>
          <a:bodyPr/>
          <a:lstStyle/>
          <a:p>
            <a:r>
              <a:rPr lang="es-CO" sz="2400" dirty="0" smtClean="0"/>
              <a:t>Después </a:t>
            </a:r>
            <a:r>
              <a:rPr lang="es-CO" sz="2400" dirty="0" smtClean="0"/>
              <a:t>de estos siete días observará treinta y tres días más de impureza, menos rigurosa (</a:t>
            </a:r>
            <a:r>
              <a:rPr lang="es-CO" sz="2400" dirty="0" smtClean="0"/>
              <a:t>verso </a:t>
            </a:r>
            <a:r>
              <a:rPr lang="es-CO" sz="2400" dirty="0" smtClean="0"/>
              <a:t>4). </a:t>
            </a:r>
            <a:endParaRPr lang="es-CO" sz="2400" dirty="0" smtClean="0"/>
          </a:p>
          <a:p>
            <a:r>
              <a:rPr lang="es-CO" sz="2400" dirty="0" smtClean="0"/>
              <a:t>Este </a:t>
            </a:r>
            <a:r>
              <a:rPr lang="es-CO" sz="2400" dirty="0" smtClean="0"/>
              <a:t>lapso de tiempo se llama </a:t>
            </a:r>
            <a:r>
              <a:rPr lang="es-CO" sz="2400" b="1" i="1" dirty="0" err="1" smtClean="0"/>
              <a:t>demé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tahorá</a:t>
            </a:r>
            <a:r>
              <a:rPr lang="es-CO" sz="2400" b="1" i="1" dirty="0" smtClean="0"/>
              <a:t> </a:t>
            </a:r>
            <a:r>
              <a:rPr lang="es-CO" sz="2400" dirty="0" smtClean="0"/>
              <a:t>(período de purificación</a:t>
            </a:r>
            <a:r>
              <a:rPr lang="es-CO" sz="2400" dirty="0" smtClean="0"/>
              <a:t>).</a:t>
            </a:r>
          </a:p>
          <a:p>
            <a:r>
              <a:rPr lang="es-CO" sz="2400" dirty="0" smtClean="0"/>
              <a:t>A </a:t>
            </a:r>
            <a:r>
              <a:rPr lang="es-CO" sz="2400" dirty="0" smtClean="0"/>
              <a:t>los cuarenta días (y si dio a luz a una niña, a los ochenta), la parturienta hará la tevilá, inmersión ritual en agua. </a:t>
            </a:r>
            <a:endParaRPr lang="es-CO" sz="2400" dirty="0" smtClean="0"/>
          </a:p>
          <a:p>
            <a:r>
              <a:rPr lang="es-CO" sz="2400" dirty="0" smtClean="0"/>
              <a:t>Al </a:t>
            </a:r>
            <a:r>
              <a:rPr lang="es-CO" sz="2400" dirty="0" smtClean="0"/>
              <a:t>día siguiente debía ofrecer (cuando existía el Tabernáculo o el Templo de </a:t>
            </a:r>
            <a:r>
              <a:rPr lang="es-CO" sz="2400" dirty="0" smtClean="0"/>
              <a:t>Jerusalén) </a:t>
            </a:r>
            <a:r>
              <a:rPr lang="es-CO" sz="2400" dirty="0" smtClean="0"/>
              <a:t>un cordero de un año como holocausto, y un palomo o una tórtola como sacrificio por el pecado, llamado </a:t>
            </a:r>
            <a:r>
              <a:rPr lang="es-CO" sz="2400" dirty="0" err="1" smtClean="0"/>
              <a:t>jatat</a:t>
            </a:r>
            <a:r>
              <a:rPr lang="es-CO" sz="2400" dirty="0" smtClean="0"/>
              <a:t>. </a:t>
            </a:r>
            <a:endParaRPr lang="es-CO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01378" name="AutoShape 2" descr="Image result for israeli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01380" name="AutoShape 4" descr="Image result for israeli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7924800" cy="4800600"/>
          </a:xfrm>
        </p:spPr>
        <p:txBody>
          <a:bodyPr/>
          <a:lstStyle/>
          <a:p>
            <a:r>
              <a:rPr lang="es-CO" sz="2400" dirty="0" smtClean="0"/>
              <a:t>Si </a:t>
            </a:r>
            <a:r>
              <a:rPr lang="es-CO" sz="2400" dirty="0" smtClean="0"/>
              <a:t>era pobre, ofrecía dos palomos o dos tórtolas, uno como holocausto y otro como </a:t>
            </a:r>
            <a:r>
              <a:rPr lang="es-CO" sz="2400" dirty="0" err="1" smtClean="0"/>
              <a:t>jatat</a:t>
            </a:r>
            <a:r>
              <a:rPr lang="es-CO" sz="2400" dirty="0" smtClean="0"/>
              <a:t>. </a:t>
            </a:r>
            <a:endParaRPr lang="es-CO" sz="2400" dirty="0" smtClean="0"/>
          </a:p>
          <a:p>
            <a:r>
              <a:rPr lang="es-CO" sz="2400" dirty="0" smtClean="0"/>
              <a:t>La </a:t>
            </a:r>
            <a:r>
              <a:rPr lang="es-CO" sz="2400" dirty="0" smtClean="0"/>
              <a:t>misma ley de impureza se aplica para la mujer que aborta (</a:t>
            </a:r>
            <a:r>
              <a:rPr lang="es-CO" sz="2400" dirty="0" smtClean="0"/>
              <a:t>Nidá </a:t>
            </a:r>
            <a:r>
              <a:rPr lang="es-CO" sz="2400" dirty="0" smtClean="0"/>
              <a:t>27:), y no en caso de cesárea (</a:t>
            </a:r>
            <a:r>
              <a:rPr lang="es-CO" sz="2400" dirty="0" smtClean="0"/>
              <a:t>Nidá </a:t>
            </a:r>
            <a:r>
              <a:rPr lang="es-CO" sz="2400" dirty="0" smtClean="0"/>
              <a:t>40). (Ver más detalles en el Shulján Aruj Y. D. párrafo 194</a:t>
            </a:r>
            <a:r>
              <a:rPr lang="es-CO" sz="2400" dirty="0" smtClean="0"/>
              <a:t>).</a:t>
            </a:r>
          </a:p>
          <a:p>
            <a:r>
              <a:rPr lang="en-US" sz="2400" dirty="0" smtClean="0"/>
              <a:t>**</a:t>
            </a:r>
          </a:p>
          <a:p>
            <a:r>
              <a:rPr lang="es-CO" sz="2400" b="1" dirty="0" smtClean="0"/>
              <a:t>12:7     </a:t>
            </a:r>
            <a:r>
              <a:rPr lang="es-CO" sz="2400" dirty="0" smtClean="0"/>
              <a:t>el cual lo presentará delante del Eterno haciendo expiación por ella, y ella quedará pura del flujo de su sangre. Esta es la ley con respecto a la que hubiere dado a luz varón o hembra.</a:t>
            </a:r>
          </a:p>
          <a:p>
            <a:r>
              <a:rPr lang="es-CO" sz="2400" b="1" dirty="0" err="1" smtClean="0"/>
              <a:t>Vehikrivo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lifney</a:t>
            </a:r>
            <a:r>
              <a:rPr lang="es-CO" sz="2400" b="1" dirty="0" smtClean="0"/>
              <a:t> Adonay </a:t>
            </a:r>
            <a:r>
              <a:rPr lang="es-CO" sz="2400" b="1" dirty="0" err="1" smtClean="0"/>
              <a:t>vejiper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aleyha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vetaharah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mimekor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dameyha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zot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torat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hayoledet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lazajar</a:t>
            </a:r>
            <a:r>
              <a:rPr lang="es-CO" sz="2400" b="1" dirty="0" smtClean="0"/>
              <a:t> o </a:t>
            </a:r>
            <a:r>
              <a:rPr lang="es-CO" sz="2400" b="1" dirty="0" err="1" smtClean="0"/>
              <a:t>lanekevah</a:t>
            </a:r>
            <a:r>
              <a:rPr lang="es-CO" sz="2400" b="1" dirty="0" smtClean="0"/>
              <a:t>.</a:t>
            </a:r>
            <a:endParaRPr lang="es-CO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01378" name="AutoShape 2" descr="Image result for israeli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01380" name="AutoShape 4" descr="Image result for israeli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7924800" cy="4800600"/>
          </a:xfrm>
        </p:spPr>
        <p:txBody>
          <a:bodyPr/>
          <a:lstStyle/>
          <a:p>
            <a:r>
              <a:rPr lang="es-CO" sz="2400" b="1" dirty="0" smtClean="0"/>
              <a:t>12:8     </a:t>
            </a:r>
            <a:r>
              <a:rPr lang="es-CO" sz="2400" dirty="0" smtClean="0"/>
              <a:t>Mas si sus recursos no alcanzaren lo suficiente para traer un cordero, tome dos tórtolas o dos palominos, el uno para holocausto y el otro para ofrenda por el pecado; y el sacerdote hará expiación por ella, y así quedará pura.</a:t>
            </a:r>
          </a:p>
          <a:p>
            <a:r>
              <a:rPr lang="es-CO" sz="2400" b="1" dirty="0" err="1" smtClean="0"/>
              <a:t>Ve'im</a:t>
            </a:r>
            <a:r>
              <a:rPr lang="es-CO" sz="2400" b="1" dirty="0" smtClean="0"/>
              <a:t>-lo </a:t>
            </a:r>
            <a:r>
              <a:rPr lang="es-CO" sz="2400" b="1" dirty="0" err="1" smtClean="0"/>
              <a:t>timtsa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yadah</a:t>
            </a:r>
            <a:r>
              <a:rPr lang="es-CO" sz="2400" b="1" dirty="0" smtClean="0"/>
              <a:t> dey </a:t>
            </a:r>
            <a:r>
              <a:rPr lang="es-CO" sz="2400" b="1" dirty="0" err="1" smtClean="0"/>
              <a:t>seh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velakejah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shtey-torim</a:t>
            </a:r>
            <a:r>
              <a:rPr lang="es-CO" sz="2400" b="1" dirty="0" smtClean="0"/>
              <a:t> o </a:t>
            </a:r>
            <a:r>
              <a:rPr lang="es-CO" sz="2400" b="1" dirty="0" err="1" smtClean="0"/>
              <a:t>shney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bney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yonah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ejad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le'olah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ve'ejad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lejatat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vejiper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aleyha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hakohen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vetaherah</a:t>
            </a:r>
            <a:r>
              <a:rPr lang="es-CO" sz="2400" b="1" dirty="0" smtClean="0"/>
              <a:t>.</a:t>
            </a:r>
          </a:p>
          <a:p>
            <a:r>
              <a:rPr lang="en-US" sz="2400" b="1" dirty="0" smtClean="0"/>
              <a:t>**</a:t>
            </a:r>
            <a:endParaRPr lang="es-CO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01378" name="AutoShape 2" descr="Image result for israeli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01380" name="AutoShape 4" descr="Image result for israeli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7924800" cy="4800600"/>
          </a:xfrm>
        </p:spPr>
        <p:txBody>
          <a:bodyPr/>
          <a:lstStyle/>
          <a:p>
            <a:r>
              <a:rPr lang="es-CO" sz="2400" b="1" dirty="0" smtClean="0"/>
              <a:t>13:1     </a:t>
            </a:r>
            <a:r>
              <a:rPr lang="es-CO" sz="2400" dirty="0" smtClean="0"/>
              <a:t>Y habló el Eterno a Moisés y a Aarón, diciendo:</a:t>
            </a:r>
          </a:p>
          <a:p>
            <a:r>
              <a:rPr lang="es-CO" sz="2400" b="1" dirty="0" err="1" smtClean="0"/>
              <a:t>Vayedaber</a:t>
            </a:r>
            <a:r>
              <a:rPr lang="es-CO" sz="2400" b="1" dirty="0" smtClean="0"/>
              <a:t> Adonay el-</a:t>
            </a:r>
            <a:r>
              <a:rPr lang="es-CO" sz="2400" b="1" dirty="0" err="1" smtClean="0"/>
              <a:t>Moshe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ve'el-Aharon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lemor</a:t>
            </a:r>
            <a:r>
              <a:rPr lang="es-CO" sz="2400" b="1" dirty="0" smtClean="0"/>
              <a:t>.</a:t>
            </a:r>
            <a:endParaRPr lang="es-CO" sz="2400" dirty="0" smtClean="0"/>
          </a:p>
          <a:p>
            <a:r>
              <a:rPr lang="es-CO" sz="2400" b="1" dirty="0" smtClean="0"/>
              <a:t> </a:t>
            </a:r>
            <a:r>
              <a:rPr lang="es-CO" sz="2400" b="1" dirty="0" smtClean="0"/>
              <a:t>13:2</a:t>
            </a:r>
            <a:r>
              <a:rPr lang="es-CO" sz="2400" b="1" dirty="0" smtClean="0"/>
              <a:t>     </a:t>
            </a:r>
            <a:r>
              <a:rPr lang="es-CO" sz="2400" dirty="0" smtClean="0"/>
              <a:t>Cuando algún hombre tuviere en la piel de su carne hinchazón, pústula o mancha lustrosa, que hubiere venido a ser llaga de lepra en la piel de su carne, será llevado a Aarón el (sumo) sacerdote, o a uno de sus hijos los sacerdotes.</a:t>
            </a:r>
          </a:p>
          <a:p>
            <a:r>
              <a:rPr lang="es-CO" sz="2400" b="1" dirty="0" smtClean="0"/>
              <a:t>Adam ki-</a:t>
            </a:r>
            <a:r>
              <a:rPr lang="es-CO" sz="2400" b="1" dirty="0" err="1" smtClean="0"/>
              <a:t>yihyeh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ve'or-besaro</a:t>
            </a:r>
            <a:r>
              <a:rPr lang="es-CO" sz="2400" b="1" dirty="0" smtClean="0"/>
              <a:t> set o-</a:t>
            </a:r>
            <a:r>
              <a:rPr lang="es-CO" sz="2400" b="1" dirty="0" err="1" smtClean="0"/>
              <a:t>sapajat</a:t>
            </a:r>
            <a:r>
              <a:rPr lang="es-CO" sz="2400" b="1" dirty="0" smtClean="0"/>
              <a:t> o </a:t>
            </a:r>
            <a:r>
              <a:rPr lang="es-CO" sz="2400" b="1" dirty="0" err="1" smtClean="0"/>
              <a:t>vaheret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vehayah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ve'or-besaro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lenega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tsara'at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vehuva</a:t>
            </a:r>
            <a:r>
              <a:rPr lang="es-CO" sz="2400" b="1" dirty="0" smtClean="0"/>
              <a:t> el-</a:t>
            </a:r>
            <a:r>
              <a:rPr lang="es-CO" sz="2400" b="1" dirty="0" err="1" smtClean="0"/>
              <a:t>Aharon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hakohen</a:t>
            </a:r>
            <a:r>
              <a:rPr lang="es-CO" sz="2400" b="1" dirty="0" smtClean="0"/>
              <a:t> o el-ajad </a:t>
            </a:r>
            <a:r>
              <a:rPr lang="es-CO" sz="2400" b="1" dirty="0" err="1" smtClean="0"/>
              <a:t>mibanav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hakohanim</a:t>
            </a:r>
            <a:r>
              <a:rPr lang="es-CO" sz="2400" b="1" dirty="0" smtClean="0"/>
              <a:t>.</a:t>
            </a:r>
            <a:endParaRPr lang="es-CO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01378" name="AutoShape 2" descr="Image result for israeli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01380" name="AutoShape 4" descr="Image result for israeli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7924800" cy="4800600"/>
          </a:xfrm>
        </p:spPr>
        <p:txBody>
          <a:bodyPr/>
          <a:lstStyle/>
          <a:p>
            <a:pPr>
              <a:buNone/>
            </a:pPr>
            <a:r>
              <a:rPr lang="en-US" sz="2400" b="1" dirty="0" smtClean="0"/>
              <a:t>* Rashi</a:t>
            </a:r>
            <a:endParaRPr lang="es-CO" sz="2400" b="1" dirty="0" smtClean="0"/>
          </a:p>
          <a:p>
            <a:r>
              <a:rPr lang="es-CO" sz="2400" b="1" dirty="0" smtClean="0"/>
              <a:t>13:13</a:t>
            </a:r>
            <a:r>
              <a:rPr lang="es-CO" sz="2400" dirty="0" smtClean="0"/>
              <a:t>  </a:t>
            </a:r>
            <a:r>
              <a:rPr lang="es-CO" sz="2400" b="1" i="1" dirty="0" err="1" smtClean="0"/>
              <a:t>Vera'ah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hakohen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vejineh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jisetah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jatsara'at</a:t>
            </a:r>
            <a:r>
              <a:rPr lang="es-CO" sz="2400" b="1" i="1" dirty="0" smtClean="0"/>
              <a:t> et-</a:t>
            </a:r>
            <a:r>
              <a:rPr lang="es-CO" sz="2400" b="1" i="1" dirty="0" err="1" smtClean="0"/>
              <a:t>kol</a:t>
            </a:r>
            <a:r>
              <a:rPr lang="es-CO" sz="2400" b="1" i="1" dirty="0" smtClean="0"/>
              <a:t>-</a:t>
            </a:r>
            <a:r>
              <a:rPr lang="es-CO" sz="2400" b="1" i="1" dirty="0" err="1" smtClean="0"/>
              <a:t>besaro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vetijar</a:t>
            </a:r>
            <a:r>
              <a:rPr lang="es-CO" sz="2400" b="1" i="1" dirty="0" smtClean="0"/>
              <a:t> et-</a:t>
            </a:r>
            <a:r>
              <a:rPr lang="es-CO" sz="2400" b="1" i="1" dirty="0" err="1" smtClean="0"/>
              <a:t>janaga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kulo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jafaj</a:t>
            </a:r>
            <a:r>
              <a:rPr lang="es-CO" sz="2400" b="1" i="1" dirty="0" smtClean="0"/>
              <a:t> lavan </a:t>
            </a:r>
            <a:r>
              <a:rPr lang="es-CO" sz="2400" b="1" i="1" dirty="0" err="1" smtClean="0"/>
              <a:t>tahor</a:t>
            </a:r>
            <a:r>
              <a:rPr lang="es-CO" sz="2400" b="1" i="1" dirty="0" smtClean="0"/>
              <a:t> ju. </a:t>
            </a:r>
          </a:p>
          <a:p>
            <a:r>
              <a:rPr lang="es-CO" sz="2400" dirty="0" smtClean="0"/>
              <a:t>lo verá el sacerdote, y si viere que la lepra ha cubierto toda su carne, declarará puro al que tiene la llaga; cuando toda ella Se tornare blanca, puro es él; (no es lepra). </a:t>
            </a:r>
            <a:endParaRPr lang="es-CO" sz="2400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01378" name="AutoShape 2" descr="Image result for israeli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01380" name="AutoShape 4" descr="Image result for israeli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7924800" cy="4800600"/>
          </a:xfrm>
        </p:spPr>
        <p:txBody>
          <a:bodyPr/>
          <a:lstStyle/>
          <a:p>
            <a:r>
              <a:rPr lang="es-CO" sz="2400" b="1" i="1" dirty="0" smtClean="0"/>
              <a:t>Lo verá el sacerdote</a:t>
            </a:r>
            <a:r>
              <a:rPr lang="es-CO" sz="2400" dirty="0" smtClean="0"/>
              <a:t/>
            </a:r>
            <a:br>
              <a:rPr lang="es-CO" sz="2400" dirty="0" smtClean="0"/>
            </a:br>
            <a:r>
              <a:rPr lang="es-CO" sz="2400" dirty="0" smtClean="0"/>
              <a:t>    Una de las misiones de los </a:t>
            </a:r>
            <a:r>
              <a:rPr lang="es-CO" sz="2400" dirty="0" smtClean="0"/>
              <a:t>Kohanim </a:t>
            </a:r>
            <a:r>
              <a:rPr lang="es-CO" sz="2400" dirty="0" smtClean="0"/>
              <a:t>(sacerdotes) era la de separar lo puro de lo impuro (Lev. </a:t>
            </a:r>
            <a:r>
              <a:rPr lang="es-CO" sz="2400" dirty="0" smtClean="0"/>
              <a:t>10, </a:t>
            </a:r>
            <a:r>
              <a:rPr lang="es-CO" sz="2400" dirty="0" smtClean="0"/>
              <a:t>10). </a:t>
            </a:r>
            <a:endParaRPr lang="es-CO" sz="2400" dirty="0" smtClean="0"/>
          </a:p>
          <a:p>
            <a:r>
              <a:rPr lang="es-CO" sz="2400" dirty="0" smtClean="0"/>
              <a:t>El Kohén </a:t>
            </a:r>
            <a:r>
              <a:rPr lang="es-CO" sz="2400" dirty="0" smtClean="0"/>
              <a:t>tenía además la competencia de diagnosticar indicios de lepra, hinchazones, pústulas o manchas aparentemente de lepra en las personas, y también en las ropas, en las paredes de las casas, etc. </a:t>
            </a:r>
            <a:endParaRPr lang="es-CO" sz="2400" dirty="0" smtClean="0"/>
          </a:p>
          <a:p>
            <a:r>
              <a:rPr lang="es-CO" sz="2400" dirty="0" smtClean="0"/>
              <a:t>La </a:t>
            </a:r>
            <a:r>
              <a:rPr lang="es-CO" sz="2400" dirty="0" smtClean="0"/>
              <a:t>plaga de la lepra se consideraba como un castigo celeste, puesto que existía la creencia de que el mal físico provenía casi siempre del mal moral. </a:t>
            </a:r>
            <a:endParaRPr lang="es-CO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01378" name="AutoShape 2" descr="Image result for israeli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01380" name="AutoShape 4" descr="Image result for israeli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7924800" cy="4800600"/>
          </a:xfrm>
        </p:spPr>
        <p:txBody>
          <a:bodyPr/>
          <a:lstStyle/>
          <a:p>
            <a:r>
              <a:rPr lang="es-CO" sz="2400" dirty="0" smtClean="0"/>
              <a:t>El </a:t>
            </a:r>
            <a:r>
              <a:rPr lang="es-CO" sz="2400" dirty="0" smtClean="0"/>
              <a:t>relato del castigo de Miriam por haber hablado mal de su hermano Moisés (ver </a:t>
            </a:r>
            <a:r>
              <a:rPr lang="es-CO" sz="2400" dirty="0" smtClean="0"/>
              <a:t>Números 12, </a:t>
            </a:r>
            <a:r>
              <a:rPr lang="es-CO" sz="2400" dirty="0" smtClean="0"/>
              <a:t>1 - 15) y la lepra del rey </a:t>
            </a:r>
            <a:r>
              <a:rPr lang="es-CO" sz="2400" dirty="0" err="1" smtClean="0"/>
              <a:t>Uziyá</a:t>
            </a:r>
            <a:r>
              <a:rPr lang="es-CO" sz="2400" dirty="0" smtClean="0"/>
              <a:t> (</a:t>
            </a:r>
            <a:r>
              <a:rPr lang="es-CO" sz="2400" dirty="0" smtClean="0"/>
              <a:t>Crónicas </a:t>
            </a:r>
            <a:r>
              <a:rPr lang="es-CO" sz="2400" dirty="0" smtClean="0"/>
              <a:t>II, </a:t>
            </a:r>
            <a:r>
              <a:rPr lang="es-CO" sz="2400" dirty="0" smtClean="0"/>
              <a:t>26, </a:t>
            </a:r>
            <a:r>
              <a:rPr lang="es-CO" sz="2400" dirty="0" smtClean="0"/>
              <a:t>19), considerada como un castigo por el sacrilegio de ofrecer, a pesar de la advertencia de los </a:t>
            </a:r>
            <a:r>
              <a:rPr lang="es-CO" sz="2400" dirty="0" smtClean="0"/>
              <a:t>Kohanim</a:t>
            </a:r>
            <a:r>
              <a:rPr lang="es-CO" sz="2400" dirty="0" smtClean="0"/>
              <a:t>, el incienso sobre el altar, sirven de ejemplos para esta creencia</a:t>
            </a:r>
            <a:r>
              <a:rPr lang="es-CO" sz="2400" dirty="0" smtClean="0"/>
              <a:t>.</a:t>
            </a:r>
          </a:p>
          <a:p>
            <a:endParaRPr lang="es-CO" sz="2400" dirty="0" smtClean="0"/>
          </a:p>
          <a:p>
            <a:endParaRPr lang="es-CO" sz="2400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</p:spPr>
        <p:txBody>
          <a:bodyPr/>
          <a:lstStyle/>
          <a:p>
            <a:pPr eaLnBrk="1" hangingPunct="1"/>
            <a:endParaRPr smtClean="0">
              <a:latin typeface="Calibri" pitchFamily="34" charset="0"/>
            </a:endParaRPr>
          </a:p>
        </p:txBody>
      </p:sp>
      <p:pic>
        <p:nvPicPr>
          <p:cNvPr id="24579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1988" y="1447800"/>
            <a:ext cx="7796212" cy="475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7038" y="457200"/>
            <a:ext cx="32099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1" name="Subtitle 2"/>
          <p:cNvSpPr txBox="1">
            <a:spLocks noGrp="1"/>
          </p:cNvSpPr>
          <p:nvPr>
            <p:ph type="subTitle" idx="1"/>
          </p:nvPr>
        </p:nvSpPr>
        <p:spPr>
          <a:xfrm>
            <a:off x="609600" y="1981200"/>
            <a:ext cx="7924800" cy="4419600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Fuentes: Toráh, Talmud, Jewish Concepts, Wikipedia, Kabbalah Online, Zohar, Rambán, Maimonides, Zev ben Shimon HaLevi “Kabbalah and Exodus</a:t>
            </a:r>
            <a:r>
              <a:rPr lang="es-CO" sz="2000" dirty="0" smtClean="0">
                <a:solidFill>
                  <a:schemeClr val="tx1"/>
                </a:solidFill>
                <a:latin typeface="Calibri" pitchFamily="34" charset="0"/>
              </a:rPr>
              <a:t>”, </a:t>
            </a:r>
            <a:r>
              <a:rPr sz="2000" dirty="0" smtClean="0">
                <a:solidFill>
                  <a:schemeClr val="tx1"/>
                </a:solidFill>
                <a:latin typeface="Calibri" pitchFamily="34" charset="0"/>
              </a:rPr>
              <a:t>Rabbi </a:t>
            </a:r>
            <a:r>
              <a:rPr sz="2000" dirty="0" err="1" smtClean="0">
                <a:solidFill>
                  <a:schemeClr val="tx1"/>
                </a:solidFill>
                <a:latin typeface="Calibri" pitchFamily="34" charset="0"/>
              </a:rPr>
              <a:t>Yissocher</a:t>
            </a:r>
            <a:r>
              <a:rPr sz="200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sz="2000" dirty="0" err="1" smtClean="0">
                <a:solidFill>
                  <a:schemeClr val="tx1"/>
                </a:solidFill>
                <a:latin typeface="Calibri" pitchFamily="34" charset="0"/>
              </a:rPr>
              <a:t>Frand</a:t>
            </a:r>
            <a:endParaRPr lang="es-CO" sz="2000" dirty="0" smtClean="0">
              <a:solidFill>
                <a:schemeClr val="tx1"/>
              </a:solidFill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CO" sz="800" dirty="0" smtClean="0">
                <a:latin typeface="Calibri" pitchFamily="34" charset="0"/>
              </a:rPr>
              <a:t>http://failedmessiah.typepad.com/failed_messiahcom/2005/07/rabbi_aryeh_kap.html</a:t>
            </a: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Derechos Reservados Shalom Haverim Org</a:t>
            </a: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  <a:hlinkClick r:id="rId4"/>
              </a:rPr>
              <a:t>http://www.shalomhaverim.org</a:t>
            </a:r>
            <a:endParaRPr lang="es-CO" dirty="0" smtClean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Director: -</a:t>
            </a: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ELIYAHU BAYONA BEN YOSEF</a:t>
            </a:r>
          </a:p>
          <a:p>
            <a:pPr eaLnBrk="1" hangingPunct="1">
              <a:lnSpc>
                <a:spcPct val="90000"/>
              </a:lnSpc>
              <a:spcBef>
                <a:spcPts val="400"/>
              </a:spcBef>
            </a:pPr>
            <a:r>
              <a:rPr lang="es-CO" sz="1800" dirty="0" smtClean="0">
                <a:latin typeface="Calibri" pitchFamily="34" charset="0"/>
              </a:rPr>
              <a:t>29 </a:t>
            </a:r>
            <a:r>
              <a:rPr lang="es-CO" sz="1800" dirty="0" smtClean="0">
                <a:latin typeface="Calibri" pitchFamily="34" charset="0"/>
              </a:rPr>
              <a:t>Adar II  5776– </a:t>
            </a:r>
            <a:r>
              <a:rPr lang="es-CO" sz="1800" dirty="0" smtClean="0">
                <a:latin typeface="Calibri" pitchFamily="34" charset="0"/>
              </a:rPr>
              <a:t>7, </a:t>
            </a:r>
            <a:r>
              <a:rPr lang="es-CO" sz="1800" dirty="0" smtClean="0">
                <a:latin typeface="Calibri" pitchFamily="34" charset="0"/>
              </a:rPr>
              <a:t>2016- Monsey New York</a:t>
            </a:r>
            <a:endParaRPr sz="1800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104880</TotalTime>
  <Words>1230</Words>
  <Application>Microsoft Office PowerPoint</Application>
  <PresentationFormat>Presentación en pantalla (4:3)</PresentationFormat>
  <Paragraphs>130</Paragraphs>
  <Slides>23</Slides>
  <Notes>21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4" baseType="lpstr">
      <vt:lpstr>Office Theme</vt:lpstr>
      <vt:lpstr>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Diapositiva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ELIAS</dc:creator>
  <cp:lastModifiedBy>ELIAS</cp:lastModifiedBy>
  <cp:revision>2943</cp:revision>
  <dcterms:created xsi:type="dcterms:W3CDTF">2013-10-13T19:31:46Z</dcterms:created>
  <dcterms:modified xsi:type="dcterms:W3CDTF">2016-04-08T02:39:35Z</dcterms:modified>
</cp:coreProperties>
</file>