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6"/>
  </p:notesMasterIdLst>
  <p:handoutMasterIdLst>
    <p:handoutMasterId r:id="rId37"/>
  </p:handoutMasterIdLst>
  <p:sldIdLst>
    <p:sldId id="256" r:id="rId2"/>
    <p:sldId id="548" r:id="rId3"/>
    <p:sldId id="720" r:id="rId4"/>
    <p:sldId id="721" r:id="rId5"/>
    <p:sldId id="722" r:id="rId6"/>
    <p:sldId id="723" r:id="rId7"/>
    <p:sldId id="719" r:id="rId8"/>
    <p:sldId id="724" r:id="rId9"/>
    <p:sldId id="725" r:id="rId10"/>
    <p:sldId id="726" r:id="rId11"/>
    <p:sldId id="727" r:id="rId12"/>
    <p:sldId id="728" r:id="rId13"/>
    <p:sldId id="729" r:id="rId14"/>
    <p:sldId id="730" r:id="rId15"/>
    <p:sldId id="731" r:id="rId16"/>
    <p:sldId id="732" r:id="rId17"/>
    <p:sldId id="733" r:id="rId18"/>
    <p:sldId id="734" r:id="rId19"/>
    <p:sldId id="735" r:id="rId20"/>
    <p:sldId id="736" r:id="rId21"/>
    <p:sldId id="737" r:id="rId22"/>
    <p:sldId id="738" r:id="rId23"/>
    <p:sldId id="739" r:id="rId24"/>
    <p:sldId id="740" r:id="rId25"/>
    <p:sldId id="741" r:id="rId26"/>
    <p:sldId id="742" r:id="rId27"/>
    <p:sldId id="743" r:id="rId28"/>
    <p:sldId id="744" r:id="rId29"/>
    <p:sldId id="745" r:id="rId30"/>
    <p:sldId id="746" r:id="rId31"/>
    <p:sldId id="747" r:id="rId32"/>
    <p:sldId id="748" r:id="rId33"/>
    <p:sldId id="749" r:id="rId34"/>
    <p:sldId id="626" r:id="rId35"/>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9/15/2016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34</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C681"/><Relationship Id="rId4" Type="http://schemas.openxmlformats.org/officeDocument/2006/relationships/hyperlink" Target="http://bible.ort.org/webmedia/t5/2110.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C682"/><Relationship Id="rId4" Type="http://schemas.openxmlformats.org/officeDocument/2006/relationships/hyperlink" Target="http://bible.ort.org/webmedia/t5/2204.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83" TargetMode="External"/><Relationship Id="rId4" Type="http://schemas.openxmlformats.org/officeDocument/2006/relationships/hyperlink" Target="http://bible.ort.org/webmedia/t5/2205.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84" TargetMode="External"/><Relationship Id="rId4" Type="http://schemas.openxmlformats.org/officeDocument/2006/relationships/hyperlink" Target="http://bible.ort.org/webmedia/t5/2208.r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85" TargetMode="External"/><Relationship Id="rId4" Type="http://schemas.openxmlformats.org/officeDocument/2006/relationships/hyperlink" Target="http://bible.ort.org/webmedia/t5/2209.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86" TargetMode="External"/><Relationship Id="rId4" Type="http://schemas.openxmlformats.org/officeDocument/2006/relationships/hyperlink" Target="http://bible.ort.org/webmedia/t5/2218.ra"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C689"/><Relationship Id="rId3" Type="http://schemas.openxmlformats.org/officeDocument/2006/relationships/image" Target="../media/image2.png"/><Relationship Id="rId7" Type="http://schemas.openxmlformats.org/officeDocument/2006/relationships/hyperlink" Target="#C688"/><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bible.ort.org/webmedia/t5/2221.ra" TargetMode="External"/><Relationship Id="rId5" Type="http://schemas.openxmlformats.org/officeDocument/2006/relationships/hyperlink" Target="http://www.shalomhaverim.org/Aliyot/aliyot_devarim_kitetze.htm#C687" TargetMode="External"/><Relationship Id="rId4" Type="http://schemas.openxmlformats.org/officeDocument/2006/relationships/hyperlink" Target="http://bible.ort.org/webmedia/t5/2220.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91" TargetMode="External"/><Relationship Id="rId4" Type="http://schemas.openxmlformats.org/officeDocument/2006/relationships/hyperlink" Target="http://bible.ort.org/webmedia/t5/2303.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92" TargetMode="External"/><Relationship Id="rId4" Type="http://schemas.openxmlformats.org/officeDocument/2006/relationships/hyperlink" Target="http://bible.ort.org/webmedia/t5/2304.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93" TargetMode="External"/><Relationship Id="rId4" Type="http://schemas.openxmlformats.org/officeDocument/2006/relationships/hyperlink" Target="http://bible.ort.org/webmedia/t5/2319.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94" TargetMode="External"/><Relationship Id="rId4" Type="http://schemas.openxmlformats.org/officeDocument/2006/relationships/hyperlink" Target="http://bible.ort.org/webmedia/t5/2320.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shalomhaverim.org/Aliyot/aliyot_devarim_kitetze.htm#C695" TargetMode="External"/><Relationship Id="rId4" Type="http://schemas.openxmlformats.org/officeDocument/2006/relationships/hyperlink" Target="http://bible.ort.org/webmedia/t5/2401.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bible.ort.org/webmedia/t5/2123.ra" TargetMode="External"/><Relationship Id="rId4" Type="http://schemas.openxmlformats.org/officeDocument/2006/relationships/hyperlink" Target="http://bible.ort.org/webmedia/t5/2122.r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r>
              <a:rPr lang="en-US" sz="4100" dirty="0" smtClean="0">
                <a:solidFill>
                  <a:srgbClr val="000000"/>
                </a:solidFill>
                <a:latin typeface="Calibri" charset="0"/>
              </a:rPr>
              <a:t> </a:t>
            </a:r>
            <a:r>
              <a:rPr lang="en-US" sz="4100" dirty="0" err="1" smtClean="0">
                <a:solidFill>
                  <a:srgbClr val="000000"/>
                </a:solidFill>
                <a:latin typeface="Calibri" charset="0"/>
              </a:rPr>
              <a:t>KiTetzé</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smtClean="0">
                <a:solidFill>
                  <a:schemeClr val="accent2">
                    <a:lumMod val="75000"/>
                  </a:schemeClr>
                </a:solidFill>
                <a:effectLst>
                  <a:outerShdw blurRad="38100" dist="38100" dir="2700000" algn="tl">
                    <a:srgbClr val="000000">
                      <a:alpha val="43137"/>
                    </a:srgbClr>
                  </a:outerShdw>
                </a:effectLst>
                <a:latin typeface="Calibri" charset="0"/>
              </a:rPr>
              <a:t>Los Colgados</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 21:10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25:19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54:1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10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La Torá describe la manera permisible que una mujer capturada en la batalla puede casarse.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protege el derecho de herencia del hijo primogénito.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enseña la pena para el hijo que tomó el mal camino.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No </a:t>
            </a:r>
            <a:r>
              <a:rPr lang="es-ES" sz="2400" dirty="0" smtClean="0">
                <a:solidFill>
                  <a:schemeClr val="tx1"/>
                </a:solidFill>
              </a:rPr>
              <a:t>se debe dejar en la horca el cuerpo de un hombre que fue colgado, toda la noche.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Alguien </a:t>
            </a:r>
            <a:r>
              <a:rPr lang="es-ES" sz="2400" dirty="0" smtClean="0">
                <a:solidFill>
                  <a:schemeClr val="tx1"/>
                </a:solidFill>
              </a:rPr>
              <a:t>que encuentra propiedad ajena perdida tiene la responsabilidad de devolverla.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 21:10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25:19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54:1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10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Está </a:t>
            </a:r>
            <a:r>
              <a:rPr lang="es-ES" sz="2400" dirty="0" smtClean="0">
                <a:solidFill>
                  <a:schemeClr val="tx1"/>
                </a:solidFill>
              </a:rPr>
              <a:t>prohibido para hombres y mujeres usar ropa del sexo opuesto.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Uno </a:t>
            </a:r>
            <a:r>
              <a:rPr lang="es-ES" sz="2400" dirty="0" smtClean="0">
                <a:solidFill>
                  <a:schemeClr val="tx1"/>
                </a:solidFill>
              </a:rPr>
              <a:t>no debe tomar una pájara y sus huevos; para tomar sus huevos se debe echar a la madre primero</a:t>
            </a:r>
            <a:r>
              <a:rPr lang="es-ES" sz="2400" dirty="0" smtClean="0">
                <a:solidFill>
                  <a:schemeClr val="tx1"/>
                </a:solidFill>
              </a:rPr>
              <a:t>.</a:t>
            </a:r>
          </a:p>
          <a:p>
            <a:pPr marL="457200" indent="-457200">
              <a:buFont typeface="Arial" pitchFamily="34" charset="0"/>
              <a:buChar char="•"/>
            </a:pPr>
            <a:r>
              <a:rPr lang="es-ES" sz="2400" dirty="0" smtClean="0">
                <a:solidFill>
                  <a:schemeClr val="tx1"/>
                </a:solidFill>
              </a:rPr>
              <a:t>Una </a:t>
            </a:r>
            <a:r>
              <a:rPr lang="es-ES" sz="2400" dirty="0" smtClean="0">
                <a:solidFill>
                  <a:schemeClr val="tx1"/>
                </a:solidFill>
              </a:rPr>
              <a:t>cerca debe ser construida alrededor del techo de una casa.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Está </a:t>
            </a:r>
            <a:r>
              <a:rPr lang="es-ES" sz="2400" dirty="0" smtClean="0">
                <a:solidFill>
                  <a:schemeClr val="tx1"/>
                </a:solidFill>
              </a:rPr>
              <a:t>prohibido plantar un campo con una mezcla de semillas, arar con un buey y un burro al mismo tiempo, o hacer una ropa con lino y lana juntos.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Una </a:t>
            </a:r>
            <a:r>
              <a:rPr lang="es-ES" sz="2400" dirty="0" smtClean="0">
                <a:solidFill>
                  <a:schemeClr val="tx1"/>
                </a:solidFill>
              </a:rPr>
              <a:t>ropa que tiene cuatro esquinas debe llevar tzitzit en las esquinas.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 21:10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25:19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54:1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10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enseña la prohibición de ciertas relaciones inmorales</a:t>
            </a:r>
            <a:r>
              <a:rPr lang="es-ES" sz="2400" dirty="0" smtClean="0">
                <a:solidFill>
                  <a:schemeClr val="tx1"/>
                </a:solidFill>
              </a:rPr>
              <a:t>.</a:t>
            </a:r>
          </a:p>
          <a:p>
            <a:pPr marL="457200" indent="-457200">
              <a:buFont typeface="Arial" pitchFamily="34" charset="0"/>
              <a:buChar char="•"/>
            </a:pPr>
            <a:r>
              <a:rPr lang="es-ES" sz="2400" dirty="0" smtClean="0">
                <a:solidFill>
                  <a:schemeClr val="tx1"/>
                </a:solidFill>
              </a:rPr>
              <a:t>Se enseña la suerte de un esclavo que se escapa</a:t>
            </a:r>
            <a:r>
              <a:rPr lang="es-ES" sz="2400" dirty="0" smtClean="0">
                <a:solidFill>
                  <a:schemeClr val="tx1"/>
                </a:solidFill>
              </a:rPr>
              <a:t>.</a:t>
            </a:r>
          </a:p>
          <a:p>
            <a:pPr marL="457200" indent="-457200">
              <a:buFont typeface="Arial" pitchFamily="34" charset="0"/>
              <a:buChar char="•"/>
            </a:pPr>
            <a:r>
              <a:rPr lang="es-ES" sz="2400" dirty="0" smtClean="0">
                <a:solidFill>
                  <a:schemeClr val="tx1"/>
                </a:solidFill>
              </a:rPr>
              <a:t>Está </a:t>
            </a:r>
            <a:r>
              <a:rPr lang="es-ES" sz="2400" dirty="0" smtClean="0">
                <a:solidFill>
                  <a:schemeClr val="tx1"/>
                </a:solidFill>
              </a:rPr>
              <a:t>prohibido la </a:t>
            </a:r>
            <a:r>
              <a:rPr lang="es-ES" sz="2400" dirty="0" err="1" smtClean="0">
                <a:solidFill>
                  <a:schemeClr val="tx1"/>
                </a:solidFill>
              </a:rPr>
              <a:t>usurería</a:t>
            </a:r>
            <a:r>
              <a:rPr lang="es-ES" sz="2400" dirty="0" smtClean="0">
                <a:solidFill>
                  <a:schemeClr val="tx1"/>
                </a:solidFill>
              </a:rPr>
              <a:t>.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le advierte a los Hijos de Israel en contra de hacer juramentos.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Un </a:t>
            </a:r>
            <a:r>
              <a:rPr lang="es-ES" sz="2400" dirty="0" smtClean="0">
                <a:solidFill>
                  <a:schemeClr val="tx1"/>
                </a:solidFill>
              </a:rPr>
              <a:t>trabajador puede comer de la fruta que está cosechando pero no puede llevarla a casa.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Son </a:t>
            </a:r>
            <a:r>
              <a:rPr lang="es-ES" sz="2400" dirty="0" smtClean="0">
                <a:solidFill>
                  <a:schemeClr val="tx1"/>
                </a:solidFill>
              </a:rPr>
              <a:t>legisladas las leyes de divorcio y segundas nupcias.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 21:10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25:19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54:1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10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Un </a:t>
            </a:r>
            <a:r>
              <a:rPr lang="es-ES" sz="2400" dirty="0" smtClean="0">
                <a:solidFill>
                  <a:schemeClr val="tx1"/>
                </a:solidFill>
              </a:rPr>
              <a:t>hombre recién casado está exento del servicio militar para poder estar con su mujer durante el primer año de casados.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enseña la pena por secuestro.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Está </a:t>
            </a:r>
            <a:r>
              <a:rPr lang="es-ES" sz="2400" dirty="0" smtClean="0">
                <a:solidFill>
                  <a:schemeClr val="tx1"/>
                </a:solidFill>
              </a:rPr>
              <a:t>prohibido remover las señas de la </a:t>
            </a:r>
            <a:r>
              <a:rPr lang="es-ES" sz="2400" b="1" dirty="0" err="1" smtClean="0">
                <a:solidFill>
                  <a:schemeClr val="tx1"/>
                </a:solidFill>
              </a:rPr>
              <a:t>tzara'at</a:t>
            </a:r>
            <a:r>
              <a:rPr lang="es-ES" sz="2400" dirty="0" smtClean="0">
                <a:solidFill>
                  <a:schemeClr val="tx1"/>
                </a:solidFill>
              </a:rPr>
              <a:t>.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debe pagar a los trabajadores inmediatamente</a:t>
            </a:r>
            <a:r>
              <a:rPr lang="es-ES" sz="2400" dirty="0" smtClean="0">
                <a:solidFill>
                  <a:schemeClr val="tx1"/>
                </a:solidFill>
              </a:rPr>
              <a:t>.</a:t>
            </a:r>
          </a:p>
          <a:p>
            <a:pPr marL="457200" indent="-457200">
              <a:buFont typeface="Arial" pitchFamily="34" charset="0"/>
              <a:buChar char="•"/>
            </a:pPr>
            <a:r>
              <a:rPr lang="es-ES" sz="2400" dirty="0" smtClean="0">
                <a:solidFill>
                  <a:schemeClr val="tx1"/>
                </a:solidFill>
              </a:rPr>
              <a:t>Convertidos </a:t>
            </a:r>
            <a:r>
              <a:rPr lang="es-ES" sz="2400" dirty="0" smtClean="0">
                <a:solidFill>
                  <a:schemeClr val="tx1"/>
                </a:solidFill>
              </a:rPr>
              <a:t>y huérfanos tienen derechos especiales de protección.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Los </a:t>
            </a:r>
            <a:r>
              <a:rPr lang="es-ES" sz="2400" dirty="0" smtClean="0">
                <a:solidFill>
                  <a:schemeClr val="tx1"/>
                </a:solidFill>
              </a:rPr>
              <a:t>pobres tienen una parte de la cosecha. Una corte puede imponer el castigo de latigazos.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 21:10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25:19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54:1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10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Un </a:t>
            </a:r>
            <a:r>
              <a:rPr lang="es-ES" sz="2400" dirty="0" smtClean="0">
                <a:solidFill>
                  <a:schemeClr val="tx1"/>
                </a:solidFill>
              </a:rPr>
              <a:t>buey no debe ser maltratado mientras trilla; se le debe permitir comer mientras trabaja.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Es </a:t>
            </a:r>
            <a:r>
              <a:rPr lang="es-ES" sz="2400" dirty="0" smtClean="0">
                <a:solidFill>
                  <a:schemeClr val="tx1"/>
                </a:solidFill>
              </a:rPr>
              <a:t>una mitzvá para un hombre casarse con la viuda de su hermano si no hay hijos de ese matrimonio.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debe ser honesto respecto de las medidas de peso.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Cualquier </a:t>
            </a:r>
            <a:r>
              <a:rPr lang="es-ES" sz="2400" dirty="0" smtClean="0">
                <a:solidFill>
                  <a:schemeClr val="tx1"/>
                </a:solidFill>
              </a:rPr>
              <a:t>rastro de </a:t>
            </a:r>
            <a:r>
              <a:rPr lang="es-ES" sz="2400" dirty="0" err="1" smtClean="0">
                <a:solidFill>
                  <a:schemeClr val="tx1"/>
                </a:solidFill>
              </a:rPr>
              <a:t>Amalek</a:t>
            </a:r>
            <a:r>
              <a:rPr lang="es-ES" sz="2400" dirty="0" smtClean="0">
                <a:solidFill>
                  <a:schemeClr val="tx1"/>
                </a:solidFill>
              </a:rPr>
              <a:t> debe ser erradicado, por que ellos tendieron una emboscada al Pueblo Judío después del Éxodo.</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dirty="0" smtClean="0">
                <a:solidFill>
                  <a:srgbClr val="FF9933"/>
                </a:solidFill>
                <a:effectLst>
                  <a:outerShdw blurRad="38100" dist="38100" dir="2700000" algn="tl">
                    <a:srgbClr val="000000">
                      <a:alpha val="43137"/>
                    </a:srgbClr>
                  </a:outerShdw>
                </a:effectLst>
                <a:hlinkClick r:id="rId4"/>
              </a:rPr>
              <a:t>21:10</a:t>
            </a:r>
            <a:r>
              <a:rPr lang="es-ES" sz="2400" dirty="0" smtClean="0">
                <a:solidFill>
                  <a:srgbClr val="FF9933"/>
                </a:solidFill>
                <a:effectLst>
                  <a:outerShdw blurRad="38100" dist="38100" dir="2700000" algn="tl">
                    <a:srgbClr val="000000">
                      <a:alpha val="43137"/>
                    </a:srgbClr>
                  </a:outerShdw>
                </a:effectLst>
              </a:rPr>
              <a:t> </a:t>
            </a:r>
            <a:r>
              <a:rPr lang="es-ES" sz="2400" dirty="0" smtClean="0">
                <a:solidFill>
                  <a:srgbClr val="FF9933"/>
                </a:solidFill>
                <a:effectLst>
                  <a:outerShdw blurRad="38100" dist="38100" dir="2700000" algn="tl">
                    <a:srgbClr val="000000">
                      <a:alpha val="43137"/>
                    </a:srgbClr>
                  </a:outerShdw>
                </a:effectLst>
                <a:hlinkClick r:id="rId5" action="ppaction://hlinkfile"/>
              </a:rPr>
              <a:t>Cuando salieres a la guerra </a:t>
            </a:r>
            <a:r>
              <a:rPr lang="es-ES" sz="2400" dirty="0" smtClean="0">
                <a:solidFill>
                  <a:srgbClr val="FF9933"/>
                </a:solidFill>
                <a:effectLst>
                  <a:outerShdw blurRad="38100" dist="38100" dir="2700000" algn="tl">
                    <a:srgbClr val="000000">
                      <a:alpha val="43137"/>
                    </a:srgbClr>
                  </a:outerShdw>
                </a:effectLst>
              </a:rPr>
              <a:t> contra tus enemigos, y el Eterno, tu Dios, los entregare en tu mano, y llevares de ellos cautivos,</a:t>
            </a:r>
            <a:r>
              <a:rPr lang="es-ES" sz="2400" dirty="0" smtClean="0">
                <a:solidFill>
                  <a:schemeClr val="tx1"/>
                </a:solidFill>
              </a:rPr>
              <a:t/>
            </a:r>
            <a:br>
              <a:rPr lang="es-ES" sz="2400" dirty="0" smtClean="0">
                <a:solidFill>
                  <a:schemeClr val="tx1"/>
                </a:solidFill>
              </a:rPr>
            </a:br>
            <a:r>
              <a:rPr lang="es-ES" sz="2400" dirty="0" err="1" smtClean="0">
                <a:solidFill>
                  <a:schemeClr val="tx1"/>
                </a:solidFill>
              </a:rPr>
              <a:t>Ki-tetse</a:t>
            </a:r>
            <a:r>
              <a:rPr lang="es-ES" sz="2400" dirty="0" smtClean="0">
                <a:solidFill>
                  <a:schemeClr val="tx1"/>
                </a:solidFill>
              </a:rPr>
              <a:t> </a:t>
            </a:r>
            <a:r>
              <a:rPr lang="es-ES" sz="2400" dirty="0" err="1" smtClean="0">
                <a:solidFill>
                  <a:schemeClr val="tx1"/>
                </a:solidFill>
              </a:rPr>
              <a:t>lamiljamah</a:t>
            </a:r>
            <a:r>
              <a:rPr lang="es-ES" sz="2400" dirty="0" smtClean="0">
                <a:solidFill>
                  <a:schemeClr val="tx1"/>
                </a:solidFill>
              </a:rPr>
              <a:t> al-</a:t>
            </a:r>
            <a:r>
              <a:rPr lang="es-ES" sz="2400" dirty="0" err="1" smtClean="0">
                <a:solidFill>
                  <a:schemeClr val="tx1"/>
                </a:solidFill>
              </a:rPr>
              <a:t>oyveyja</a:t>
            </a:r>
            <a:r>
              <a:rPr lang="es-ES" sz="2400" dirty="0" smtClean="0">
                <a:solidFill>
                  <a:schemeClr val="tx1"/>
                </a:solidFill>
              </a:rPr>
              <a:t> </a:t>
            </a:r>
            <a:r>
              <a:rPr lang="es-ES" sz="2400" dirty="0" err="1" smtClean="0">
                <a:solidFill>
                  <a:schemeClr val="tx1"/>
                </a:solidFill>
              </a:rPr>
              <a:t>unetano</a:t>
            </a:r>
            <a:r>
              <a:rPr lang="es-ES" sz="2400" dirty="0" smtClean="0">
                <a:solidFill>
                  <a:schemeClr val="tx1"/>
                </a:solidFill>
              </a:rPr>
              <a:t> Adonay </a:t>
            </a:r>
            <a:r>
              <a:rPr lang="es-ES" sz="2400" dirty="0" err="1" smtClean="0">
                <a:solidFill>
                  <a:schemeClr val="tx1"/>
                </a:solidFill>
              </a:rPr>
              <a:t>Eloheyja</a:t>
            </a:r>
            <a:r>
              <a:rPr lang="es-ES" sz="2400" dirty="0" smtClean="0">
                <a:solidFill>
                  <a:schemeClr val="tx1"/>
                </a:solidFill>
              </a:rPr>
              <a:t> </a:t>
            </a:r>
            <a:r>
              <a:rPr lang="es-ES" sz="2400" dirty="0" err="1" smtClean="0">
                <a:solidFill>
                  <a:schemeClr val="tx1"/>
                </a:solidFill>
              </a:rPr>
              <a:t>beyadeja</a:t>
            </a:r>
            <a:r>
              <a:rPr lang="es-ES" sz="2400" dirty="0" smtClean="0">
                <a:solidFill>
                  <a:schemeClr val="tx1"/>
                </a:solidFill>
              </a:rPr>
              <a:t> </a:t>
            </a:r>
            <a:r>
              <a:rPr lang="es-ES" sz="2400" dirty="0" err="1" smtClean="0">
                <a:solidFill>
                  <a:schemeClr val="tx1"/>
                </a:solidFill>
              </a:rPr>
              <a:t>veshavita</a:t>
            </a:r>
            <a:r>
              <a:rPr lang="es-ES" sz="2400" dirty="0" smtClean="0">
                <a:solidFill>
                  <a:schemeClr val="tx1"/>
                </a:solidFill>
              </a:rPr>
              <a:t> </a:t>
            </a:r>
            <a:r>
              <a:rPr lang="es-ES" sz="2400" dirty="0" err="1" smtClean="0">
                <a:solidFill>
                  <a:schemeClr val="tx1"/>
                </a:solidFill>
              </a:rPr>
              <a:t>shivyo</a:t>
            </a: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La </a:t>
            </a:r>
            <a:r>
              <a:rPr lang="es-ES" sz="2400" dirty="0" err="1" smtClean="0">
                <a:solidFill>
                  <a:schemeClr val="tx1"/>
                </a:solidFill>
              </a:rPr>
              <a:t>Torah</a:t>
            </a:r>
            <a:r>
              <a:rPr lang="es-ES" sz="2400" dirty="0" smtClean="0">
                <a:solidFill>
                  <a:schemeClr val="tx1"/>
                </a:solidFill>
              </a:rPr>
              <a:t> nos impone prescripciones referentes a la guerra. </a:t>
            </a:r>
            <a:endParaRPr lang="es-ES" sz="2400" dirty="0" smtClean="0">
              <a:solidFill>
                <a:schemeClr val="tx1"/>
              </a:solidFill>
            </a:endParaRPr>
          </a:p>
          <a:p>
            <a:pPr lvl="1">
              <a:buFont typeface="Arial" pitchFamily="34" charset="0"/>
              <a:buChar char="•"/>
            </a:pPr>
            <a:r>
              <a:rPr lang="es-ES" sz="2400" dirty="0" smtClean="0">
                <a:solidFill>
                  <a:schemeClr val="tx1"/>
                </a:solidFill>
              </a:rPr>
              <a:t>Hay </a:t>
            </a:r>
            <a:r>
              <a:rPr lang="es-ES" sz="2400" dirty="0" smtClean="0">
                <a:solidFill>
                  <a:schemeClr val="tx1"/>
                </a:solidFill>
              </a:rPr>
              <a:t>doctrinas que impiden a sus creyentes la guerra, y hay quienes quisieran permanecer absolutamente neutrales y pasivos frente a todo problema de combate, pero no lo han conseguido; al contrario, han caído en la red del enemigo.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Por </a:t>
            </a:r>
            <a:r>
              <a:rPr lang="es-ES" sz="2400" dirty="0" smtClean="0">
                <a:solidFill>
                  <a:schemeClr val="tx1"/>
                </a:solidFill>
              </a:rPr>
              <a:t>consiguiente la </a:t>
            </a:r>
            <a:r>
              <a:rPr lang="es-ES" sz="2400" dirty="0" err="1" smtClean="0">
                <a:solidFill>
                  <a:schemeClr val="tx1"/>
                </a:solidFill>
              </a:rPr>
              <a:t>Torah</a:t>
            </a:r>
            <a:r>
              <a:rPr lang="es-ES" sz="2400" dirty="0" smtClean="0">
                <a:solidFill>
                  <a:schemeClr val="tx1"/>
                </a:solidFill>
              </a:rPr>
              <a:t> nos impone el deber de la autodefensa y de la lucha por nuestros derechos. </a:t>
            </a:r>
            <a:endParaRPr lang="es-ES" sz="2400" dirty="0" smtClean="0">
              <a:solidFill>
                <a:schemeClr val="tx1"/>
              </a:solidFill>
            </a:endParaRPr>
          </a:p>
          <a:p>
            <a:pPr lvl="1">
              <a:buFont typeface="Arial" pitchFamily="34" charset="0"/>
              <a:buChar char="•"/>
            </a:pPr>
            <a:r>
              <a:rPr lang="es-ES" sz="2400" dirty="0" smtClean="0">
                <a:solidFill>
                  <a:schemeClr val="tx1"/>
                </a:solidFill>
              </a:rPr>
              <a:t>Es </a:t>
            </a:r>
            <a:r>
              <a:rPr lang="es-ES" sz="2400" dirty="0" smtClean="0">
                <a:solidFill>
                  <a:schemeClr val="tx1"/>
                </a:solidFill>
              </a:rPr>
              <a:t>triste tener que recurrir a la guerra, a la sangre, pero hay momentos en que ésta es la única alternativa y hay que hacerlo. </a:t>
            </a:r>
            <a:endParaRPr lang="es-ES" sz="2400" dirty="0" smtClean="0">
              <a:solidFill>
                <a:schemeClr val="tx1"/>
              </a:solidFill>
            </a:endParaRPr>
          </a:p>
          <a:p>
            <a:pPr lvl="1">
              <a:buFont typeface="Arial" pitchFamily="34" charset="0"/>
              <a:buChar char="•"/>
            </a:pPr>
            <a:r>
              <a:rPr lang="es-ES" sz="2400" dirty="0" smtClean="0">
                <a:solidFill>
                  <a:schemeClr val="tx1"/>
                </a:solidFill>
              </a:rPr>
              <a:t>La </a:t>
            </a:r>
            <a:r>
              <a:rPr lang="es-ES" sz="2400" dirty="0" err="1" smtClean="0">
                <a:solidFill>
                  <a:schemeClr val="tx1"/>
                </a:solidFill>
              </a:rPr>
              <a:t>Torah</a:t>
            </a:r>
            <a:r>
              <a:rPr lang="es-ES" sz="2400" dirty="0" smtClean="0">
                <a:solidFill>
                  <a:schemeClr val="tx1"/>
                </a:solidFill>
              </a:rPr>
              <a:t> no quiere en modo alguno rehuir esto, pero cuando la guerra es necesaria, aún sobre ella debe legislar. </a:t>
            </a:r>
            <a:endParaRPr lang="es-ES" sz="2400" dirty="0" smtClean="0">
              <a:solidFill>
                <a:schemeClr val="tx1"/>
              </a:solidFill>
            </a:endParaRPr>
          </a:p>
          <a:p>
            <a:pPr lvl="1">
              <a:buFont typeface="Arial" pitchFamily="34" charset="0"/>
              <a:buChar char="•"/>
            </a:pPr>
            <a:r>
              <a:rPr lang="es-ES" sz="2400" dirty="0" smtClean="0">
                <a:solidFill>
                  <a:schemeClr val="tx1"/>
                </a:solidFill>
              </a:rPr>
              <a:t>El </a:t>
            </a:r>
            <a:r>
              <a:rPr lang="es-ES" sz="2400" dirty="0" smtClean="0">
                <a:solidFill>
                  <a:schemeClr val="tx1"/>
                </a:solidFill>
              </a:rPr>
              <a:t>escape del avestruz que esconde la cabeza es indigno, y si la guerra es necesaria, se someterá a sus mandamientos</a:t>
            </a:r>
            <a:r>
              <a:rPr lang="es-ES" sz="2400" dirty="0" smtClean="0">
                <a:solidFill>
                  <a:schemeClr val="tx1"/>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200" dirty="0" smtClean="0">
                <a:solidFill>
                  <a:schemeClr val="tx1"/>
                </a:solidFill>
              </a:rPr>
              <a:t>En </a:t>
            </a:r>
            <a:r>
              <a:rPr lang="es-ES" sz="2200" dirty="0" smtClean="0">
                <a:solidFill>
                  <a:schemeClr val="tx1"/>
                </a:solidFill>
              </a:rPr>
              <a:t>caso de guerra, cuando se sofocan todos los magnos sentimientos humanos, la ley de Moisés impone prescripciones, porque aun en la lucha no está permitido perder la conciencia del bien. </a:t>
            </a:r>
            <a:endParaRPr lang="es-ES" sz="2200" dirty="0" smtClean="0">
              <a:solidFill>
                <a:schemeClr val="tx1"/>
              </a:solidFill>
            </a:endParaRPr>
          </a:p>
          <a:p>
            <a:pPr lvl="1">
              <a:buFont typeface="Arial" pitchFamily="34" charset="0"/>
              <a:buChar char="•"/>
            </a:pPr>
            <a:r>
              <a:rPr lang="es-ES" sz="2200" dirty="0" smtClean="0">
                <a:solidFill>
                  <a:schemeClr val="tx1"/>
                </a:solidFill>
              </a:rPr>
              <a:t>En </a:t>
            </a:r>
            <a:r>
              <a:rPr lang="es-ES" sz="2200" dirty="0" smtClean="0">
                <a:solidFill>
                  <a:schemeClr val="tx1"/>
                </a:solidFill>
              </a:rPr>
              <a:t>primer lugar, la </a:t>
            </a:r>
            <a:r>
              <a:rPr lang="es-ES" sz="2200" dirty="0" err="1" smtClean="0">
                <a:solidFill>
                  <a:schemeClr val="tx1"/>
                </a:solidFill>
              </a:rPr>
              <a:t>Torah</a:t>
            </a:r>
            <a:r>
              <a:rPr lang="es-ES" sz="2200" dirty="0" smtClean="0">
                <a:solidFill>
                  <a:schemeClr val="tx1"/>
                </a:solidFill>
              </a:rPr>
              <a:t> ordena ofrecer la paz al pueblo enemigo (Deuteronomio 20,10), y más adelante (versículo 19) </a:t>
            </a:r>
            <a:r>
              <a:rPr lang="es-ES" sz="2200" dirty="0" smtClean="0">
                <a:solidFill>
                  <a:schemeClr val="tx1"/>
                </a:solidFill>
              </a:rPr>
              <a:t>prohíbe </a:t>
            </a:r>
            <a:r>
              <a:rPr lang="es-ES" sz="2200" dirty="0" smtClean="0">
                <a:solidFill>
                  <a:schemeClr val="tx1"/>
                </a:solidFill>
              </a:rPr>
              <a:t>destrozar los árboles de fruto que se hallen alrededor de la ciudad sitiada, puesto que la guerra no debe significar en manera alguna la destrucción. </a:t>
            </a:r>
            <a:endParaRPr lang="es-ES" sz="2200" dirty="0" smtClean="0">
              <a:solidFill>
                <a:schemeClr val="tx1"/>
              </a:solidFill>
            </a:endParaRPr>
          </a:p>
          <a:p>
            <a:pPr lvl="1">
              <a:buFont typeface="Arial" pitchFamily="34" charset="0"/>
              <a:buChar char="•"/>
            </a:pPr>
            <a:r>
              <a:rPr lang="es-ES" sz="2200" dirty="0" smtClean="0">
                <a:solidFill>
                  <a:schemeClr val="tx1"/>
                </a:solidFill>
              </a:rPr>
              <a:t>De </a:t>
            </a:r>
            <a:r>
              <a:rPr lang="es-ES" sz="2200" dirty="0" smtClean="0">
                <a:solidFill>
                  <a:schemeClr val="tx1"/>
                </a:solidFill>
              </a:rPr>
              <a:t>acuerdo con varios exegetas, la guerra no es más que el fruto del yetzer hará (mal instinto), puesto que el ideal máximo de la </a:t>
            </a:r>
            <a:r>
              <a:rPr lang="es-ES" sz="2200" dirty="0" err="1" smtClean="0">
                <a:solidFill>
                  <a:schemeClr val="tx1"/>
                </a:solidFill>
              </a:rPr>
              <a:t>Torah</a:t>
            </a:r>
            <a:r>
              <a:rPr lang="es-ES" sz="2200" dirty="0" smtClean="0">
                <a:solidFill>
                  <a:schemeClr val="tx1"/>
                </a:solidFill>
              </a:rPr>
              <a:t> es la paz. Así lo predicaron nuestros profetas: "No levantará pueblo contra pueblo la espada, y no enseñarán más la guerra" (Miqueas 4, 3). </a:t>
            </a: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dirty="0" smtClean="0">
                <a:solidFill>
                  <a:srgbClr val="FF9933"/>
                </a:solidFill>
                <a:effectLst>
                  <a:outerShdw blurRad="38100" dist="38100" dir="2700000" algn="tl">
                    <a:srgbClr val="000000">
                      <a:alpha val="43137"/>
                    </a:srgbClr>
                  </a:outerShdw>
                </a:effectLst>
                <a:hlinkClick r:id="rId4"/>
              </a:rPr>
              <a:t>22:4</a:t>
            </a:r>
            <a:r>
              <a:rPr lang="es-ES" sz="2400" dirty="0" smtClean="0">
                <a:solidFill>
                  <a:srgbClr val="FF9933"/>
                </a:solidFill>
                <a:effectLst>
                  <a:outerShdw blurRad="38100" dist="38100" dir="2700000" algn="tl">
                    <a:srgbClr val="000000">
                      <a:alpha val="43137"/>
                    </a:srgbClr>
                  </a:outerShdw>
                </a:effectLst>
              </a:rPr>
              <a:t> Si vieres el asno de tu hermano o su buey caídos en el camino, no harás como si no lo vieses; ciertamente </a:t>
            </a:r>
            <a:r>
              <a:rPr lang="es-ES" sz="2400" dirty="0" smtClean="0">
                <a:solidFill>
                  <a:srgbClr val="FF9933"/>
                </a:solidFill>
                <a:effectLst>
                  <a:outerShdw blurRad="38100" dist="38100" dir="2700000" algn="tl">
                    <a:srgbClr val="000000">
                      <a:alpha val="43137"/>
                    </a:srgbClr>
                  </a:outerShdw>
                </a:effectLst>
                <a:hlinkClick r:id="rId5" action="ppaction://hlinkfile"/>
              </a:rPr>
              <a:t>le ayudarás a levantarlos.</a:t>
            </a:r>
            <a:r>
              <a:rPr lang="es-ES" sz="2400" dirty="0" smtClean="0">
                <a:solidFill>
                  <a:srgbClr val="FF9933"/>
                </a:solidFill>
                <a:effectLst>
                  <a:outerShdw blurRad="38100" dist="38100" dir="2700000" algn="tl">
                    <a:srgbClr val="000000">
                      <a:alpha val="43137"/>
                    </a:srgbClr>
                  </a:outerShdw>
                </a:effectLst>
              </a:rPr>
              <a:t> </a:t>
            </a:r>
            <a:r>
              <a:rPr lang="es-ES" sz="2400" dirty="0" smtClean="0">
                <a:solidFill>
                  <a:schemeClr val="tx1"/>
                </a:solidFill>
              </a:rPr>
              <a:t/>
            </a:r>
            <a:br>
              <a:rPr lang="es-ES" sz="2400" dirty="0" smtClean="0">
                <a:solidFill>
                  <a:schemeClr val="tx1"/>
                </a:solidFill>
              </a:rPr>
            </a:br>
            <a:r>
              <a:rPr lang="es-ES" sz="2400" dirty="0" smtClean="0">
                <a:solidFill>
                  <a:schemeClr val="tx1"/>
                </a:solidFill>
              </a:rPr>
              <a:t>Lo-</a:t>
            </a:r>
            <a:r>
              <a:rPr lang="es-ES" sz="2400" dirty="0" err="1" smtClean="0">
                <a:solidFill>
                  <a:schemeClr val="tx1"/>
                </a:solidFill>
              </a:rPr>
              <a:t>tir'eh</a:t>
            </a:r>
            <a:r>
              <a:rPr lang="es-ES" sz="2400" dirty="0" smtClean="0">
                <a:solidFill>
                  <a:schemeClr val="tx1"/>
                </a:solidFill>
              </a:rPr>
              <a:t> et-</a:t>
            </a:r>
            <a:r>
              <a:rPr lang="es-ES" sz="2400" dirty="0" err="1" smtClean="0">
                <a:solidFill>
                  <a:schemeClr val="tx1"/>
                </a:solidFill>
              </a:rPr>
              <a:t>jamor</a:t>
            </a:r>
            <a:r>
              <a:rPr lang="es-ES" sz="2400" dirty="0" smtClean="0">
                <a:solidFill>
                  <a:schemeClr val="tx1"/>
                </a:solidFill>
              </a:rPr>
              <a:t> </a:t>
            </a:r>
            <a:r>
              <a:rPr lang="es-ES" sz="2400" dirty="0" err="1" smtClean="0">
                <a:solidFill>
                  <a:schemeClr val="tx1"/>
                </a:solidFill>
              </a:rPr>
              <a:t>ajija</a:t>
            </a:r>
            <a:r>
              <a:rPr lang="es-ES" sz="2400" dirty="0" smtClean="0">
                <a:solidFill>
                  <a:schemeClr val="tx1"/>
                </a:solidFill>
              </a:rPr>
              <a:t> o </a:t>
            </a:r>
            <a:r>
              <a:rPr lang="es-ES" sz="2400" dirty="0" err="1" smtClean="0">
                <a:solidFill>
                  <a:schemeClr val="tx1"/>
                </a:solidFill>
              </a:rPr>
              <a:t>shoro</a:t>
            </a:r>
            <a:r>
              <a:rPr lang="es-ES" sz="2400" dirty="0" smtClean="0">
                <a:solidFill>
                  <a:schemeClr val="tx1"/>
                </a:solidFill>
              </a:rPr>
              <a:t> </a:t>
            </a:r>
            <a:r>
              <a:rPr lang="es-ES" sz="2400" dirty="0" err="1" smtClean="0">
                <a:solidFill>
                  <a:schemeClr val="tx1"/>
                </a:solidFill>
              </a:rPr>
              <a:t>noflim</a:t>
            </a:r>
            <a:r>
              <a:rPr lang="es-ES" sz="2400" dirty="0" smtClean="0">
                <a:solidFill>
                  <a:schemeClr val="tx1"/>
                </a:solidFill>
              </a:rPr>
              <a:t> </a:t>
            </a:r>
            <a:r>
              <a:rPr lang="es-ES" sz="2400" dirty="0" err="1" smtClean="0">
                <a:solidFill>
                  <a:schemeClr val="tx1"/>
                </a:solidFill>
              </a:rPr>
              <a:t>baderej</a:t>
            </a:r>
            <a:r>
              <a:rPr lang="es-ES" sz="2400" dirty="0" smtClean="0">
                <a:solidFill>
                  <a:schemeClr val="tx1"/>
                </a:solidFill>
              </a:rPr>
              <a:t> </a:t>
            </a:r>
            <a:r>
              <a:rPr lang="es-ES" sz="2400" dirty="0" err="1" smtClean="0">
                <a:solidFill>
                  <a:schemeClr val="tx1"/>
                </a:solidFill>
              </a:rPr>
              <a:t>vehit'alamta</a:t>
            </a:r>
            <a:r>
              <a:rPr lang="es-ES" sz="2400" dirty="0" smtClean="0">
                <a:solidFill>
                  <a:schemeClr val="tx1"/>
                </a:solidFill>
              </a:rPr>
              <a:t> </a:t>
            </a:r>
            <a:r>
              <a:rPr lang="es-ES" sz="2400" dirty="0" err="1" smtClean="0">
                <a:solidFill>
                  <a:schemeClr val="tx1"/>
                </a:solidFill>
              </a:rPr>
              <a:t>mehem</a:t>
            </a:r>
            <a:r>
              <a:rPr lang="es-ES" sz="2400" dirty="0" smtClean="0">
                <a:solidFill>
                  <a:schemeClr val="tx1"/>
                </a:solidFill>
              </a:rPr>
              <a:t> </a:t>
            </a:r>
            <a:r>
              <a:rPr lang="es-ES" sz="2400" dirty="0" err="1" smtClean="0">
                <a:solidFill>
                  <a:schemeClr val="tx1"/>
                </a:solidFill>
              </a:rPr>
              <a:t>hakem</a:t>
            </a:r>
            <a:r>
              <a:rPr lang="es-ES" sz="2400" dirty="0" smtClean="0">
                <a:solidFill>
                  <a:schemeClr val="tx1"/>
                </a:solidFill>
              </a:rPr>
              <a:t> </a:t>
            </a:r>
            <a:r>
              <a:rPr lang="es-ES" sz="2400" dirty="0" err="1" smtClean="0">
                <a:solidFill>
                  <a:schemeClr val="tx1"/>
                </a:solidFill>
              </a:rPr>
              <a:t>takim</a:t>
            </a:r>
            <a:r>
              <a:rPr lang="es-ES" sz="2400" dirty="0" smtClean="0">
                <a:solidFill>
                  <a:schemeClr val="tx1"/>
                </a:solidFill>
              </a:rPr>
              <a:t> </a:t>
            </a:r>
            <a:r>
              <a:rPr lang="es-ES" sz="2400" dirty="0" err="1" smtClean="0">
                <a:solidFill>
                  <a:schemeClr val="tx1"/>
                </a:solidFill>
              </a:rPr>
              <a:t>imo</a:t>
            </a:r>
            <a:r>
              <a:rPr lang="es-ES" sz="2400" dirty="0" smtClean="0">
                <a:solidFill>
                  <a:schemeClr val="tx1"/>
                </a:solidFill>
              </a:rPr>
              <a:t>. </a:t>
            </a:r>
            <a:r>
              <a:rPr lang="es-ES" sz="2400" dirty="0" smtClean="0">
                <a:solidFill>
                  <a:schemeClr val="tx1"/>
                </a:solidFill>
              </a:rPr>
              <a:t>* </a:t>
            </a:r>
          </a:p>
          <a:p>
            <a:pPr lvl="1">
              <a:buFont typeface="Arial" pitchFamily="34" charset="0"/>
              <a:buChar char="•"/>
            </a:pPr>
            <a:endParaRPr lang="es-ES" sz="2400" b="1" dirty="0" smtClean="0">
              <a:solidFill>
                <a:schemeClr val="tx1"/>
              </a:solidFill>
            </a:endParaRPr>
          </a:p>
          <a:p>
            <a:pPr lvl="1">
              <a:buFont typeface="Arial" pitchFamily="34" charset="0"/>
              <a:buChar char="•"/>
            </a:pPr>
            <a:r>
              <a:rPr lang="es-ES" sz="2400" b="1" dirty="0" smtClean="0">
                <a:solidFill>
                  <a:schemeClr val="tx1"/>
                </a:solidFill>
              </a:rPr>
              <a:t>Le </a:t>
            </a:r>
            <a:r>
              <a:rPr lang="es-ES" sz="2400" b="1" dirty="0" smtClean="0">
                <a:solidFill>
                  <a:schemeClr val="tx1"/>
                </a:solidFill>
              </a:rPr>
              <a:t>ayudarás a levantarlo</a:t>
            </a:r>
            <a:r>
              <a:rPr lang="es-ES" sz="2400" dirty="0" smtClean="0">
                <a:solidFill>
                  <a:schemeClr val="tx1"/>
                </a:solidFill>
              </a:rPr>
              <a:t/>
            </a:r>
            <a:br>
              <a:rPr lang="es-ES" sz="2400" dirty="0" smtClean="0">
                <a:solidFill>
                  <a:schemeClr val="tx1"/>
                </a:solidFill>
              </a:rPr>
            </a:br>
            <a:r>
              <a:rPr lang="es-ES" sz="2400" dirty="0" smtClean="0">
                <a:solidFill>
                  <a:schemeClr val="tx1"/>
                </a:solidFill>
              </a:rPr>
              <a:t>   En este caso, el propietario del jumento o del buey deberá ayudar también a levantar al animal. </a:t>
            </a:r>
            <a:endParaRPr lang="es-E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4"/>
              </a:rPr>
              <a:t>22:5</a:t>
            </a:r>
            <a:r>
              <a:rPr lang="es-ES" sz="2400" i="1" dirty="0" smtClean="0">
                <a:solidFill>
                  <a:srgbClr val="FF9933"/>
                </a:solidFill>
                <a:effectLst>
                  <a:outerShdw blurRad="38100" dist="38100" dir="2700000" algn="tl">
                    <a:srgbClr val="000000">
                      <a:alpha val="43137"/>
                    </a:srgbClr>
                  </a:outerShdw>
                </a:effectLst>
              </a:rPr>
              <a:t>  No usará la mujer traje de hombre, </a:t>
            </a:r>
            <a:r>
              <a:rPr lang="es-ES" sz="2400" i="1" dirty="0" smtClean="0">
                <a:solidFill>
                  <a:srgbClr val="FF9933"/>
                </a:solidFill>
                <a:effectLst>
                  <a:outerShdw blurRad="38100" dist="38100" dir="2700000" algn="tl">
                    <a:srgbClr val="000000">
                      <a:alpha val="43137"/>
                    </a:srgbClr>
                  </a:outerShdw>
                </a:effectLst>
                <a:hlinkClick r:id="rId5"/>
              </a:rPr>
              <a:t>ni vestirá el hombre ropa de mujer,</a:t>
            </a:r>
            <a:r>
              <a:rPr lang="es-ES" sz="2400" i="1" dirty="0" smtClean="0">
                <a:solidFill>
                  <a:srgbClr val="FF9933"/>
                </a:solidFill>
                <a:effectLst>
                  <a:outerShdw blurRad="38100" dist="38100" dir="2700000" algn="tl">
                    <a:srgbClr val="000000">
                      <a:alpha val="43137"/>
                    </a:srgbClr>
                  </a:outerShdw>
                </a:effectLst>
              </a:rPr>
              <a:t> porque abominable para el Eterno, tu Dios, es todo aquél que hace esto. </a:t>
            </a:r>
            <a:r>
              <a:rPr lang="es-ES" sz="2400" i="1" dirty="0" smtClean="0">
                <a:solidFill>
                  <a:schemeClr val="tx1"/>
                </a:solidFill>
              </a:rPr>
              <a:t/>
            </a:r>
            <a:br>
              <a:rPr lang="es-ES" sz="2400" i="1" dirty="0" smtClean="0">
                <a:solidFill>
                  <a:schemeClr val="tx1"/>
                </a:solidFill>
              </a:rPr>
            </a:br>
            <a:r>
              <a:rPr lang="es-ES" sz="2400" i="1" dirty="0" smtClean="0">
                <a:solidFill>
                  <a:schemeClr val="tx1"/>
                </a:solidFill>
              </a:rPr>
              <a:t>Lo-</a:t>
            </a:r>
            <a:r>
              <a:rPr lang="es-ES" sz="2400" i="1" dirty="0" err="1" smtClean="0">
                <a:solidFill>
                  <a:schemeClr val="tx1"/>
                </a:solidFill>
              </a:rPr>
              <a:t>yiheyeh</a:t>
            </a:r>
            <a:r>
              <a:rPr lang="es-ES" sz="2400" i="1" dirty="0" smtClean="0">
                <a:solidFill>
                  <a:schemeClr val="tx1"/>
                </a:solidFill>
              </a:rPr>
              <a:t> </a:t>
            </a:r>
            <a:r>
              <a:rPr lang="es-ES" sz="2400" i="1" dirty="0" err="1" smtClean="0">
                <a:solidFill>
                  <a:schemeClr val="tx1"/>
                </a:solidFill>
              </a:rPr>
              <a:t>jli-gever</a:t>
            </a:r>
            <a:r>
              <a:rPr lang="es-ES" sz="2400" i="1" dirty="0" smtClean="0">
                <a:solidFill>
                  <a:schemeClr val="tx1"/>
                </a:solidFill>
              </a:rPr>
              <a:t> al-</a:t>
            </a:r>
            <a:r>
              <a:rPr lang="es-ES" sz="2400" i="1" dirty="0" err="1" smtClean="0">
                <a:solidFill>
                  <a:schemeClr val="tx1"/>
                </a:solidFill>
              </a:rPr>
              <a:t>ishah</a:t>
            </a:r>
            <a:r>
              <a:rPr lang="es-ES" sz="2400" i="1" dirty="0" smtClean="0">
                <a:solidFill>
                  <a:schemeClr val="tx1"/>
                </a:solidFill>
              </a:rPr>
              <a:t> velo-</a:t>
            </a:r>
            <a:r>
              <a:rPr lang="es-ES" sz="2400" i="1" dirty="0" err="1" smtClean="0">
                <a:solidFill>
                  <a:schemeClr val="tx1"/>
                </a:solidFill>
              </a:rPr>
              <a:t>yilbash</a:t>
            </a:r>
            <a:r>
              <a:rPr lang="es-ES" sz="2400" i="1" dirty="0" smtClean="0">
                <a:solidFill>
                  <a:schemeClr val="tx1"/>
                </a:solidFill>
              </a:rPr>
              <a:t> </a:t>
            </a:r>
            <a:r>
              <a:rPr lang="es-ES" sz="2400" i="1" dirty="0" err="1" smtClean="0">
                <a:solidFill>
                  <a:schemeClr val="tx1"/>
                </a:solidFill>
              </a:rPr>
              <a:t>gever</a:t>
            </a:r>
            <a:r>
              <a:rPr lang="es-ES" sz="2400" i="1" dirty="0" smtClean="0">
                <a:solidFill>
                  <a:schemeClr val="tx1"/>
                </a:solidFill>
              </a:rPr>
              <a:t> </a:t>
            </a:r>
            <a:r>
              <a:rPr lang="es-ES" sz="2400" i="1" dirty="0" err="1" smtClean="0">
                <a:solidFill>
                  <a:schemeClr val="tx1"/>
                </a:solidFill>
              </a:rPr>
              <a:t>simlat</a:t>
            </a:r>
            <a:r>
              <a:rPr lang="es-ES" sz="2400" i="1" dirty="0" smtClean="0">
                <a:solidFill>
                  <a:schemeClr val="tx1"/>
                </a:solidFill>
              </a:rPr>
              <a:t> </a:t>
            </a:r>
            <a:r>
              <a:rPr lang="es-ES" sz="2400" i="1" dirty="0" err="1" smtClean="0">
                <a:solidFill>
                  <a:schemeClr val="tx1"/>
                </a:solidFill>
              </a:rPr>
              <a:t>ishah</a:t>
            </a:r>
            <a:r>
              <a:rPr lang="es-ES" sz="2400" i="1" dirty="0" smtClean="0">
                <a:solidFill>
                  <a:schemeClr val="tx1"/>
                </a:solidFill>
              </a:rPr>
              <a:t> </a:t>
            </a:r>
            <a:r>
              <a:rPr lang="es-ES" sz="2400" i="1" dirty="0" err="1" smtClean="0">
                <a:solidFill>
                  <a:schemeClr val="tx1"/>
                </a:solidFill>
              </a:rPr>
              <a:t>ki</a:t>
            </a:r>
            <a:r>
              <a:rPr lang="es-ES" sz="2400" i="1" dirty="0" smtClean="0">
                <a:solidFill>
                  <a:schemeClr val="tx1"/>
                </a:solidFill>
              </a:rPr>
              <a:t> </a:t>
            </a:r>
            <a:r>
              <a:rPr lang="es-ES" sz="2400" i="1" dirty="0" err="1" smtClean="0">
                <a:solidFill>
                  <a:schemeClr val="tx1"/>
                </a:solidFill>
              </a:rPr>
              <a:t>toavat</a:t>
            </a:r>
            <a:r>
              <a:rPr lang="es-ES" sz="2400" i="1" dirty="0" smtClean="0">
                <a:solidFill>
                  <a:schemeClr val="tx1"/>
                </a:solidFill>
              </a:rPr>
              <a:t> Adonay </a:t>
            </a:r>
            <a:r>
              <a:rPr lang="es-ES" sz="2400" i="1" dirty="0" err="1" smtClean="0">
                <a:solidFill>
                  <a:schemeClr val="tx1"/>
                </a:solidFill>
              </a:rPr>
              <a:t>Eloheyja</a:t>
            </a:r>
            <a:r>
              <a:rPr lang="es-ES" sz="2400" i="1" dirty="0" smtClean="0">
                <a:solidFill>
                  <a:schemeClr val="tx1"/>
                </a:solidFill>
              </a:rPr>
              <a:t> </a:t>
            </a:r>
            <a:r>
              <a:rPr lang="es-ES" sz="2400" i="1" dirty="0" err="1" smtClean="0">
                <a:solidFill>
                  <a:schemeClr val="tx1"/>
                </a:solidFill>
              </a:rPr>
              <a:t>kol-oseh</a:t>
            </a:r>
            <a:r>
              <a:rPr lang="es-ES" sz="2400" i="1" dirty="0" smtClean="0">
                <a:solidFill>
                  <a:schemeClr val="tx1"/>
                </a:solidFill>
              </a:rPr>
              <a:t> </a:t>
            </a:r>
            <a:r>
              <a:rPr lang="es-ES" sz="2400" i="1" dirty="0" err="1" smtClean="0">
                <a:solidFill>
                  <a:schemeClr val="tx1"/>
                </a:solidFill>
              </a:rPr>
              <a:t>eleh</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b="1" i="1" dirty="0" smtClean="0">
              <a:solidFill>
                <a:schemeClr val="tx1"/>
              </a:solidFill>
            </a:endParaRPr>
          </a:p>
          <a:p>
            <a:pPr lvl="1">
              <a:buFont typeface="Arial" pitchFamily="34" charset="0"/>
              <a:buChar char="•"/>
            </a:pPr>
            <a:r>
              <a:rPr lang="es-ES" sz="2400" b="1" dirty="0" smtClean="0">
                <a:solidFill>
                  <a:schemeClr val="tx1"/>
                </a:solidFill>
              </a:rPr>
              <a:t>Ni </a:t>
            </a:r>
            <a:r>
              <a:rPr lang="es-ES" sz="2400" b="1" dirty="0" smtClean="0">
                <a:solidFill>
                  <a:schemeClr val="tx1"/>
                </a:solidFill>
              </a:rPr>
              <a:t>vestirá el hombre ropa de mujer</a:t>
            </a:r>
            <a:r>
              <a:rPr lang="es-ES" sz="2400" dirty="0" smtClean="0">
                <a:solidFill>
                  <a:schemeClr val="tx1"/>
                </a:solidFill>
              </a:rPr>
              <a:t/>
            </a:r>
            <a:br>
              <a:rPr lang="es-ES" sz="2400" dirty="0" smtClean="0">
                <a:solidFill>
                  <a:schemeClr val="tx1"/>
                </a:solidFill>
              </a:rPr>
            </a:br>
            <a:r>
              <a:rPr lang="es-ES" sz="2400" dirty="0" smtClean="0">
                <a:solidFill>
                  <a:schemeClr val="tx1"/>
                </a:solidFill>
              </a:rPr>
              <a:t>   Para no dar lugar a impurezas e inmoralidades.</a:t>
            </a:r>
            <a:endParaRPr lang="es-E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81534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22:8</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Cuando edificares casa nueva, </a:t>
            </a:r>
            <a:r>
              <a:rPr lang="es-ES" sz="2400" i="1" dirty="0" smtClean="0">
                <a:solidFill>
                  <a:srgbClr val="FF9933"/>
                </a:solidFill>
                <a:effectLst>
                  <a:outerShdw blurRad="38100" dist="38100" dir="2700000" algn="tl">
                    <a:srgbClr val="000000">
                      <a:alpha val="43137"/>
                    </a:srgbClr>
                  </a:outerShdw>
                </a:effectLst>
                <a:hlinkClick r:id="rId5"/>
              </a:rPr>
              <a:t>harás pretil a tu terrado</a:t>
            </a:r>
            <a:r>
              <a:rPr lang="es-ES" sz="2400" i="1" dirty="0" smtClean="0">
                <a:solidFill>
                  <a:srgbClr val="FF9933"/>
                </a:solidFill>
                <a:effectLst>
                  <a:outerShdw blurRad="38100" dist="38100" dir="2700000" algn="tl">
                    <a:srgbClr val="000000">
                      <a:alpha val="43137"/>
                    </a:srgbClr>
                  </a:outerShdw>
                </a:effectLst>
              </a:rPr>
              <a:t>, para que no traigas culpa de sangre sobre tu casa si cayere alguno desde allí.</a:t>
            </a:r>
            <a:r>
              <a:rPr lang="es-ES" sz="2400" i="1" dirty="0" smtClean="0">
                <a:solidFill>
                  <a:srgbClr val="080808"/>
                </a:solidFill>
              </a:rPr>
              <a:t/>
            </a:r>
            <a:br>
              <a:rPr lang="es-ES" sz="2400" i="1" dirty="0" smtClean="0">
                <a:solidFill>
                  <a:srgbClr val="080808"/>
                </a:solidFill>
              </a:rPr>
            </a:br>
            <a:r>
              <a:rPr lang="es-ES" sz="2400" i="1" dirty="0" err="1" smtClean="0">
                <a:solidFill>
                  <a:srgbClr val="080808"/>
                </a:solidFill>
              </a:rPr>
              <a:t>Ki</a:t>
            </a:r>
            <a:r>
              <a:rPr lang="es-ES" sz="2400" i="1" dirty="0" smtClean="0">
                <a:solidFill>
                  <a:srgbClr val="080808"/>
                </a:solidFill>
              </a:rPr>
              <a:t> </a:t>
            </a:r>
            <a:r>
              <a:rPr lang="es-ES" sz="2400" i="1" dirty="0" err="1" smtClean="0">
                <a:solidFill>
                  <a:srgbClr val="080808"/>
                </a:solidFill>
              </a:rPr>
              <a:t>tivneh</a:t>
            </a:r>
            <a:r>
              <a:rPr lang="es-ES" sz="2400" i="1" dirty="0" smtClean="0">
                <a:solidFill>
                  <a:srgbClr val="080808"/>
                </a:solidFill>
              </a:rPr>
              <a:t> </a:t>
            </a:r>
            <a:r>
              <a:rPr lang="es-ES" sz="2400" i="1" dirty="0" err="1" smtClean="0">
                <a:solidFill>
                  <a:srgbClr val="080808"/>
                </a:solidFill>
              </a:rPr>
              <a:t>bayit</a:t>
            </a:r>
            <a:r>
              <a:rPr lang="es-ES" sz="2400" i="1" dirty="0" smtClean="0">
                <a:solidFill>
                  <a:srgbClr val="080808"/>
                </a:solidFill>
              </a:rPr>
              <a:t> </a:t>
            </a:r>
            <a:r>
              <a:rPr lang="es-ES" sz="2400" i="1" dirty="0" err="1" smtClean="0">
                <a:solidFill>
                  <a:srgbClr val="080808"/>
                </a:solidFill>
              </a:rPr>
              <a:t>jadash</a:t>
            </a:r>
            <a:r>
              <a:rPr lang="es-ES" sz="2400" i="1" dirty="0" smtClean="0">
                <a:solidFill>
                  <a:srgbClr val="080808"/>
                </a:solidFill>
              </a:rPr>
              <a:t> </a:t>
            </a:r>
            <a:r>
              <a:rPr lang="es-ES" sz="2400" i="1" dirty="0" err="1" smtClean="0">
                <a:solidFill>
                  <a:srgbClr val="080808"/>
                </a:solidFill>
              </a:rPr>
              <a:t>ve'asita</a:t>
            </a:r>
            <a:r>
              <a:rPr lang="es-ES" sz="2400" i="1" dirty="0" smtClean="0">
                <a:solidFill>
                  <a:srgbClr val="080808"/>
                </a:solidFill>
              </a:rPr>
              <a:t> </a:t>
            </a:r>
            <a:r>
              <a:rPr lang="es-ES" sz="2400" i="1" dirty="0" err="1" smtClean="0">
                <a:solidFill>
                  <a:srgbClr val="080808"/>
                </a:solidFill>
              </a:rPr>
              <a:t>ma'akeh</a:t>
            </a:r>
            <a:r>
              <a:rPr lang="es-ES" sz="2400" i="1" dirty="0" smtClean="0">
                <a:solidFill>
                  <a:srgbClr val="080808"/>
                </a:solidFill>
              </a:rPr>
              <a:t> </a:t>
            </a:r>
            <a:r>
              <a:rPr lang="es-ES" sz="2400" i="1" dirty="0" err="1" smtClean="0">
                <a:solidFill>
                  <a:srgbClr val="080808"/>
                </a:solidFill>
              </a:rPr>
              <a:t>legageja</a:t>
            </a:r>
            <a:r>
              <a:rPr lang="es-ES" sz="2400" i="1" dirty="0" smtClean="0">
                <a:solidFill>
                  <a:srgbClr val="080808"/>
                </a:solidFill>
              </a:rPr>
              <a:t> velo-</a:t>
            </a:r>
            <a:r>
              <a:rPr lang="es-ES" sz="2400" i="1" dirty="0" err="1" smtClean="0">
                <a:solidFill>
                  <a:srgbClr val="080808"/>
                </a:solidFill>
              </a:rPr>
              <a:t>tasim</a:t>
            </a:r>
            <a:r>
              <a:rPr lang="es-ES" sz="2400" i="1" dirty="0" smtClean="0">
                <a:solidFill>
                  <a:srgbClr val="080808"/>
                </a:solidFill>
              </a:rPr>
              <a:t> </a:t>
            </a:r>
            <a:r>
              <a:rPr lang="es-ES" sz="2400" i="1" dirty="0" err="1" smtClean="0">
                <a:solidFill>
                  <a:srgbClr val="080808"/>
                </a:solidFill>
              </a:rPr>
              <a:t>damim</a:t>
            </a:r>
            <a:r>
              <a:rPr lang="es-ES" sz="2400" i="1" dirty="0" smtClean="0">
                <a:solidFill>
                  <a:srgbClr val="080808"/>
                </a:solidFill>
              </a:rPr>
              <a:t> </a:t>
            </a:r>
            <a:r>
              <a:rPr lang="es-ES" sz="2400" i="1" dirty="0" err="1" smtClean="0">
                <a:solidFill>
                  <a:srgbClr val="080808"/>
                </a:solidFill>
              </a:rPr>
              <a:t>beveyteja</a:t>
            </a:r>
            <a:r>
              <a:rPr lang="es-ES" sz="2400" i="1" dirty="0" smtClean="0">
                <a:solidFill>
                  <a:srgbClr val="080808"/>
                </a:solidFill>
              </a:rPr>
              <a:t> </a:t>
            </a:r>
            <a:r>
              <a:rPr lang="es-ES" sz="2400" i="1" dirty="0" err="1" smtClean="0">
                <a:solidFill>
                  <a:srgbClr val="080808"/>
                </a:solidFill>
              </a:rPr>
              <a:t>ki-yipol</a:t>
            </a:r>
            <a:r>
              <a:rPr lang="es-ES" sz="2400" i="1" dirty="0" smtClean="0">
                <a:solidFill>
                  <a:srgbClr val="080808"/>
                </a:solidFill>
              </a:rPr>
              <a:t> </a:t>
            </a:r>
            <a:r>
              <a:rPr lang="es-ES" sz="2400" i="1" dirty="0" err="1" smtClean="0">
                <a:solidFill>
                  <a:srgbClr val="080808"/>
                </a:solidFill>
              </a:rPr>
              <a:t>hanofel</a:t>
            </a:r>
            <a:r>
              <a:rPr lang="es-ES" sz="2400" i="1" dirty="0" smtClean="0">
                <a:solidFill>
                  <a:srgbClr val="080808"/>
                </a:solidFill>
              </a:rPr>
              <a:t> </a:t>
            </a:r>
            <a:r>
              <a:rPr lang="es-ES" sz="2400" i="1" dirty="0" err="1" smtClean="0">
                <a:solidFill>
                  <a:srgbClr val="080808"/>
                </a:solidFill>
              </a:rPr>
              <a:t>mimenu</a:t>
            </a:r>
            <a:r>
              <a:rPr lang="es-ES" sz="2400" i="1" dirty="0" smtClean="0">
                <a:solidFill>
                  <a:srgbClr val="080808"/>
                </a:solidFill>
              </a:rPr>
              <a:t>. </a:t>
            </a:r>
            <a:br>
              <a:rPr lang="es-ES" sz="2400" i="1" dirty="0" smtClean="0">
                <a:solidFill>
                  <a:srgbClr val="080808"/>
                </a:solidFill>
              </a:rPr>
            </a:br>
            <a:r>
              <a:rPr lang="es-ES" sz="2400" i="1" dirty="0" smtClean="0">
                <a:solidFill>
                  <a:srgbClr val="080808"/>
                </a:solidFill>
              </a:rPr>
              <a:t> </a:t>
            </a:r>
            <a:r>
              <a:rPr lang="es-ES" sz="2200" i="1" dirty="0" smtClean="0">
                <a:solidFill>
                  <a:srgbClr val="080808"/>
                </a:solidFill>
              </a:rPr>
              <a:t>* </a:t>
            </a:r>
            <a:r>
              <a:rPr lang="es-ES" sz="2200" b="1" dirty="0" smtClean="0">
                <a:solidFill>
                  <a:srgbClr val="080808"/>
                </a:solidFill>
              </a:rPr>
              <a:t>Harás pretil a tu terrado</a:t>
            </a:r>
            <a:r>
              <a:rPr lang="es-ES" sz="2200" dirty="0" smtClean="0">
                <a:solidFill>
                  <a:srgbClr val="080808"/>
                </a:solidFill>
              </a:rPr>
              <a:t/>
            </a:r>
            <a:br>
              <a:rPr lang="es-ES" sz="2200" dirty="0" smtClean="0">
                <a:solidFill>
                  <a:srgbClr val="080808"/>
                </a:solidFill>
              </a:rPr>
            </a:br>
            <a:r>
              <a:rPr lang="es-ES" sz="2200" dirty="0" smtClean="0">
                <a:solidFill>
                  <a:srgbClr val="080808"/>
                </a:solidFill>
              </a:rPr>
              <a:t>   Antiguamente se utilizaban las terrazas y los techos para numerosas necesidades domésticas. La </a:t>
            </a:r>
            <a:r>
              <a:rPr lang="es-ES" sz="2200" dirty="0" err="1" smtClean="0">
                <a:solidFill>
                  <a:srgbClr val="080808"/>
                </a:solidFill>
              </a:rPr>
              <a:t>Torah</a:t>
            </a:r>
            <a:r>
              <a:rPr lang="es-ES" sz="2200" dirty="0" smtClean="0">
                <a:solidFill>
                  <a:srgbClr val="080808"/>
                </a:solidFill>
              </a:rPr>
              <a:t> ordena hacer parapetos en ellos a fin de prevenir los accidentes de caídas desde estos lugares altos. </a:t>
            </a:r>
            <a:endParaRPr lang="es-ES" sz="2200" dirty="0" smtClean="0">
              <a:solidFill>
                <a:srgbClr val="080808"/>
              </a:solidFill>
            </a:endParaRPr>
          </a:p>
          <a:p>
            <a:pPr lvl="1">
              <a:buFont typeface="Arial" pitchFamily="34" charset="0"/>
              <a:buChar char="•"/>
            </a:pPr>
            <a:r>
              <a:rPr lang="es-ES" sz="2200" dirty="0" smtClean="0">
                <a:solidFill>
                  <a:srgbClr val="080808"/>
                </a:solidFill>
              </a:rPr>
              <a:t>E</a:t>
            </a:r>
            <a:r>
              <a:rPr lang="es-ES" sz="2200" dirty="0" smtClean="0">
                <a:solidFill>
                  <a:srgbClr val="080808"/>
                </a:solidFill>
              </a:rPr>
              <a:t>ste </a:t>
            </a:r>
            <a:r>
              <a:rPr lang="es-ES" sz="2200" dirty="0" smtClean="0">
                <a:solidFill>
                  <a:srgbClr val="080808"/>
                </a:solidFill>
              </a:rPr>
              <a:t>mandamiento se incluye también todo cuanto pueda constituir un peligro para las personas, como tener un pozo y dejarlo abierto o sin cerca, etc. Igualmente está prohibido tener en casa un perro peligroso.</a:t>
            </a:r>
            <a:r>
              <a:rPr lang="es-ES" sz="2400" dirty="0" smtClean="0">
                <a:solidFill>
                  <a:srgbClr val="080808"/>
                </a:solidFill>
              </a:rPr>
              <a:t>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82296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22:9</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No sembraras tu viña con </a:t>
            </a:r>
            <a:r>
              <a:rPr lang="es-ES" sz="2400" i="1" dirty="0" smtClean="0">
                <a:solidFill>
                  <a:srgbClr val="FF9933"/>
                </a:solidFill>
                <a:effectLst>
                  <a:outerShdw blurRad="38100" dist="38100" dir="2700000" algn="tl">
                    <a:srgbClr val="000000">
                      <a:alpha val="43137"/>
                    </a:srgbClr>
                  </a:outerShdw>
                </a:effectLst>
                <a:hlinkClick r:id="rId5"/>
              </a:rPr>
              <a:t>diversas especies de semillas</a:t>
            </a:r>
            <a:r>
              <a:rPr lang="es-ES" sz="2400" i="1" dirty="0" smtClean="0">
                <a:solidFill>
                  <a:srgbClr val="FF9933"/>
                </a:solidFill>
                <a:effectLst>
                  <a:outerShdw blurRad="38100" dist="38100" dir="2700000" algn="tl">
                    <a:srgbClr val="000000">
                      <a:alpha val="43137"/>
                    </a:srgbClr>
                  </a:outerShdw>
                </a:effectLst>
              </a:rPr>
              <a:t>; y no profanarás la cosecha con lo que haya de más en la semilla que sembrares, así como el producto de la viña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Lo-</a:t>
            </a:r>
            <a:r>
              <a:rPr lang="es-ES" sz="2400" i="1" dirty="0" err="1" smtClean="0">
                <a:solidFill>
                  <a:srgbClr val="080808"/>
                </a:solidFill>
              </a:rPr>
              <a:t>tizra</a:t>
            </a:r>
            <a:r>
              <a:rPr lang="es-ES" sz="2400" i="1" dirty="0" smtClean="0">
                <a:solidFill>
                  <a:srgbClr val="080808"/>
                </a:solidFill>
              </a:rPr>
              <a:t> </a:t>
            </a:r>
            <a:r>
              <a:rPr lang="es-ES" sz="2400" i="1" dirty="0" err="1" smtClean="0">
                <a:solidFill>
                  <a:srgbClr val="080808"/>
                </a:solidFill>
              </a:rPr>
              <a:t>karmeja</a:t>
            </a:r>
            <a:r>
              <a:rPr lang="es-ES" sz="2400" i="1" dirty="0" smtClean="0">
                <a:solidFill>
                  <a:srgbClr val="080808"/>
                </a:solidFill>
              </a:rPr>
              <a:t> </a:t>
            </a:r>
            <a:r>
              <a:rPr lang="es-ES" sz="2400" i="1" dirty="0" err="1" smtClean="0">
                <a:solidFill>
                  <a:srgbClr val="080808"/>
                </a:solidFill>
              </a:rPr>
              <a:t>kil'ayim</a:t>
            </a:r>
            <a:r>
              <a:rPr lang="es-ES" sz="2400" i="1" dirty="0" smtClean="0">
                <a:solidFill>
                  <a:srgbClr val="080808"/>
                </a:solidFill>
              </a:rPr>
              <a:t> </a:t>
            </a:r>
            <a:r>
              <a:rPr lang="es-ES" sz="2400" i="1" dirty="0" err="1" smtClean="0">
                <a:solidFill>
                  <a:srgbClr val="080808"/>
                </a:solidFill>
              </a:rPr>
              <a:t>pen-tikdash</a:t>
            </a:r>
            <a:r>
              <a:rPr lang="es-ES" sz="2400" i="1" dirty="0" smtClean="0">
                <a:solidFill>
                  <a:srgbClr val="080808"/>
                </a:solidFill>
              </a:rPr>
              <a:t> </a:t>
            </a:r>
            <a:r>
              <a:rPr lang="es-ES" sz="2400" i="1" dirty="0" err="1" smtClean="0">
                <a:solidFill>
                  <a:srgbClr val="080808"/>
                </a:solidFill>
              </a:rPr>
              <a:t>hamle'ah</a:t>
            </a:r>
            <a:r>
              <a:rPr lang="es-ES" sz="2400" i="1" dirty="0" smtClean="0">
                <a:solidFill>
                  <a:srgbClr val="080808"/>
                </a:solidFill>
              </a:rPr>
              <a:t> </a:t>
            </a:r>
            <a:r>
              <a:rPr lang="es-ES" sz="2400" i="1" dirty="0" err="1" smtClean="0">
                <a:solidFill>
                  <a:srgbClr val="080808"/>
                </a:solidFill>
              </a:rPr>
              <a:t>hazera</a:t>
            </a:r>
            <a:r>
              <a:rPr lang="es-ES" sz="2400" i="1" dirty="0" smtClean="0">
                <a:solidFill>
                  <a:srgbClr val="080808"/>
                </a:solidFill>
              </a:rPr>
              <a:t> </a:t>
            </a:r>
            <a:r>
              <a:rPr lang="es-ES" sz="2400" i="1" dirty="0" err="1" smtClean="0">
                <a:solidFill>
                  <a:srgbClr val="080808"/>
                </a:solidFill>
              </a:rPr>
              <a:t>asher</a:t>
            </a:r>
            <a:r>
              <a:rPr lang="es-ES" sz="2400" i="1" dirty="0" smtClean="0">
                <a:solidFill>
                  <a:srgbClr val="080808"/>
                </a:solidFill>
              </a:rPr>
              <a:t> </a:t>
            </a:r>
            <a:r>
              <a:rPr lang="es-ES" sz="2400" i="1" dirty="0" err="1" smtClean="0">
                <a:solidFill>
                  <a:srgbClr val="080808"/>
                </a:solidFill>
              </a:rPr>
              <a:t>tizra</a:t>
            </a:r>
            <a:r>
              <a:rPr lang="es-ES" sz="2400" i="1" dirty="0" smtClean="0">
                <a:solidFill>
                  <a:srgbClr val="080808"/>
                </a:solidFill>
              </a:rPr>
              <a:t> </a:t>
            </a:r>
            <a:r>
              <a:rPr lang="es-ES" sz="2400" i="1" dirty="0" err="1" smtClean="0">
                <a:solidFill>
                  <a:srgbClr val="080808"/>
                </a:solidFill>
              </a:rPr>
              <a:t>utvu'at</a:t>
            </a:r>
            <a:r>
              <a:rPr lang="es-ES" sz="2400" i="1" dirty="0" smtClean="0">
                <a:solidFill>
                  <a:srgbClr val="080808"/>
                </a:solidFill>
              </a:rPr>
              <a:t> </a:t>
            </a:r>
            <a:r>
              <a:rPr lang="es-ES" sz="2400" i="1" dirty="0" err="1" smtClean="0">
                <a:solidFill>
                  <a:srgbClr val="080808"/>
                </a:solidFill>
              </a:rPr>
              <a:t>hakarem</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b="1" i="1" dirty="0" smtClean="0">
              <a:solidFill>
                <a:srgbClr val="080808"/>
              </a:solidFill>
            </a:endParaRPr>
          </a:p>
          <a:p>
            <a:pPr lvl="1">
              <a:buFont typeface="Arial" pitchFamily="34" charset="0"/>
              <a:buChar char="•"/>
            </a:pPr>
            <a:r>
              <a:rPr lang="es-ES" sz="2400" b="1" dirty="0" smtClean="0">
                <a:solidFill>
                  <a:srgbClr val="080808"/>
                </a:solidFill>
              </a:rPr>
              <a:t>Diversas </a:t>
            </a:r>
            <a:r>
              <a:rPr lang="es-ES" sz="2400" b="1" dirty="0" smtClean="0">
                <a:solidFill>
                  <a:srgbClr val="080808"/>
                </a:solidFill>
              </a:rPr>
              <a:t>especies de semillas</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Los versículos 9 y 10 tratan de lo que se llama en hebreo </a:t>
            </a:r>
            <a:r>
              <a:rPr lang="es-ES" sz="2400" dirty="0" err="1" smtClean="0">
                <a:solidFill>
                  <a:srgbClr val="080808"/>
                </a:solidFill>
              </a:rPr>
              <a:t>kiláim</a:t>
            </a:r>
            <a:r>
              <a:rPr lang="es-ES" sz="2400" dirty="0" smtClean="0">
                <a:solidFill>
                  <a:srgbClr val="080808"/>
                </a:solidFill>
              </a:rPr>
              <a:t> y </a:t>
            </a:r>
            <a:r>
              <a:rPr lang="es-ES" sz="2400" dirty="0" err="1" smtClean="0">
                <a:solidFill>
                  <a:srgbClr val="080808"/>
                </a:solidFill>
              </a:rPr>
              <a:t>shaatnez</a:t>
            </a:r>
            <a:r>
              <a:rPr lang="es-ES" sz="2400" dirty="0" smtClean="0">
                <a:solidFill>
                  <a:srgbClr val="080808"/>
                </a:solidFill>
              </a:rPr>
              <a:t>, esto es, la prohibición de mezclar o juntar dos especies de animales, semillas, árboles, etc. y lana con lino. Este precepto pertenece a la clase de leyes denominadas </a:t>
            </a:r>
            <a:r>
              <a:rPr lang="es-ES" sz="2400" b="1" dirty="0" err="1" smtClean="0">
                <a:solidFill>
                  <a:srgbClr val="080808"/>
                </a:solidFill>
              </a:rPr>
              <a:t>jukim</a:t>
            </a:r>
            <a:r>
              <a:rPr lang="es-ES" sz="2400" dirty="0" smtClean="0">
                <a:solidFill>
                  <a:srgbClr val="080808"/>
                </a:solidFill>
              </a:rPr>
              <a:t>, cuya razón no nos fue revelada por la </a:t>
            </a:r>
            <a:r>
              <a:rPr lang="es-ES" sz="2400" dirty="0" err="1" smtClean="0">
                <a:solidFill>
                  <a:srgbClr val="080808"/>
                </a:solidFill>
              </a:rPr>
              <a:t>Torah</a:t>
            </a:r>
            <a:r>
              <a:rPr lang="es-ES" sz="2400" dirty="0" smtClean="0">
                <a:solidFill>
                  <a:srgbClr val="080808"/>
                </a:solidFill>
              </a:rPr>
              <a:t>.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En </a:t>
            </a:r>
            <a:r>
              <a:rPr lang="es-ES" sz="2400" dirty="0" smtClean="0">
                <a:solidFill>
                  <a:srgbClr val="080808"/>
                </a:solidFill>
              </a:rPr>
              <a:t>lo que se refiere a la prohibición de hacer trabajar al buey y al jumento juntos (vers. 10), se sabe que cada clase de animal tiene una fuerza que le es propia y un modo de caminar particular de su género; obligar a dos animales diferentes a tirar juntos de la misma carga, o a caminar al mismo paso, es forzar la naturaleza de cada uno de ellos y hacerlos sufrir, por lo cual la </a:t>
            </a:r>
            <a:r>
              <a:rPr lang="es-ES" sz="2400" dirty="0" err="1" smtClean="0">
                <a:solidFill>
                  <a:srgbClr val="080808"/>
                </a:solidFill>
              </a:rPr>
              <a:t>Torah</a:t>
            </a:r>
            <a:r>
              <a:rPr lang="es-ES" sz="2400" dirty="0" smtClean="0">
                <a:solidFill>
                  <a:srgbClr val="080808"/>
                </a:solidFill>
              </a:rPr>
              <a:t> lo </a:t>
            </a:r>
            <a:r>
              <a:rPr lang="es-ES" sz="2400" dirty="0" smtClean="0">
                <a:solidFill>
                  <a:srgbClr val="080808"/>
                </a:solidFill>
              </a:rPr>
              <a:t>prohíbe.</a:t>
            </a:r>
            <a:r>
              <a:rPr lang="es-ES" sz="2400" dirty="0" smtClean="0">
                <a:solidFill>
                  <a:srgbClr val="080808"/>
                </a:solidFill>
              </a:rPr>
              <a:t>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22:18</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Y tomarán los ancianos de aquella ciudad </a:t>
            </a:r>
            <a:r>
              <a:rPr lang="es-ES" sz="2400" i="1" dirty="0" smtClean="0">
                <a:solidFill>
                  <a:srgbClr val="FF9933"/>
                </a:solidFill>
                <a:effectLst>
                  <a:outerShdw blurRad="38100" dist="38100" dir="2700000" algn="tl">
                    <a:srgbClr val="000000">
                      <a:alpha val="43137"/>
                    </a:srgbClr>
                  </a:outerShdw>
                </a:effectLst>
                <a:hlinkClick r:id="rId5"/>
              </a:rPr>
              <a:t>al tal hombre y le castigarán, </a:t>
            </a:r>
            <a:r>
              <a:rPr lang="es-ES" sz="2400" i="1" dirty="0" smtClean="0">
                <a:solidFill>
                  <a:srgbClr val="080808"/>
                </a:solidFill>
              </a:rPr>
              <a:t/>
            </a:r>
            <a:br>
              <a:rPr lang="es-ES" sz="2400" i="1" dirty="0" smtClean="0">
                <a:solidFill>
                  <a:srgbClr val="080808"/>
                </a:solidFill>
              </a:rPr>
            </a:br>
            <a:r>
              <a:rPr lang="es-ES" sz="2400" i="1" dirty="0" err="1" smtClean="0">
                <a:solidFill>
                  <a:srgbClr val="080808"/>
                </a:solidFill>
              </a:rPr>
              <a:t>Velakeju</a:t>
            </a:r>
            <a:r>
              <a:rPr lang="es-ES" sz="2400" i="1" dirty="0" smtClean="0">
                <a:solidFill>
                  <a:srgbClr val="080808"/>
                </a:solidFill>
              </a:rPr>
              <a:t> </a:t>
            </a:r>
            <a:r>
              <a:rPr lang="es-ES" sz="2400" i="1" dirty="0" err="1" smtClean="0">
                <a:solidFill>
                  <a:srgbClr val="080808"/>
                </a:solidFill>
              </a:rPr>
              <a:t>zikney</a:t>
            </a:r>
            <a:r>
              <a:rPr lang="es-ES" sz="2400" i="1" dirty="0" smtClean="0">
                <a:solidFill>
                  <a:srgbClr val="080808"/>
                </a:solidFill>
              </a:rPr>
              <a:t> </a:t>
            </a:r>
            <a:r>
              <a:rPr lang="es-ES" sz="2400" i="1" dirty="0" err="1" smtClean="0">
                <a:solidFill>
                  <a:srgbClr val="080808"/>
                </a:solidFill>
              </a:rPr>
              <a:t>ha'ir-hahi</a:t>
            </a:r>
            <a:r>
              <a:rPr lang="es-ES" sz="2400" i="1" dirty="0" smtClean="0">
                <a:solidFill>
                  <a:srgbClr val="080808"/>
                </a:solidFill>
              </a:rPr>
              <a:t> et-</a:t>
            </a:r>
            <a:r>
              <a:rPr lang="es-ES" sz="2400" i="1" dirty="0" err="1" smtClean="0">
                <a:solidFill>
                  <a:srgbClr val="080808"/>
                </a:solidFill>
              </a:rPr>
              <a:t>ha'ish</a:t>
            </a:r>
            <a:r>
              <a:rPr lang="es-ES" sz="2400" i="1" dirty="0" smtClean="0">
                <a:solidFill>
                  <a:srgbClr val="080808"/>
                </a:solidFill>
              </a:rPr>
              <a:t> </a:t>
            </a:r>
            <a:r>
              <a:rPr lang="es-ES" sz="2400" i="1" dirty="0" err="1" smtClean="0">
                <a:solidFill>
                  <a:srgbClr val="080808"/>
                </a:solidFill>
              </a:rPr>
              <a:t>veyisru</a:t>
            </a:r>
            <a:r>
              <a:rPr lang="es-ES" sz="2400" i="1" dirty="0" smtClean="0">
                <a:solidFill>
                  <a:srgbClr val="080808"/>
                </a:solidFill>
              </a:rPr>
              <a:t> </a:t>
            </a:r>
            <a:r>
              <a:rPr lang="es-ES" sz="2400" i="1" dirty="0" err="1" smtClean="0">
                <a:solidFill>
                  <a:srgbClr val="080808"/>
                </a:solidFill>
              </a:rPr>
              <a:t>oto</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b="1" i="1" dirty="0" smtClean="0">
              <a:solidFill>
                <a:srgbClr val="080808"/>
              </a:solidFill>
            </a:endParaRPr>
          </a:p>
          <a:p>
            <a:pPr lvl="1">
              <a:buFont typeface="Arial" pitchFamily="34" charset="0"/>
              <a:buChar char="•"/>
            </a:pPr>
            <a:r>
              <a:rPr lang="es-ES" sz="2400" b="1" dirty="0" smtClean="0">
                <a:solidFill>
                  <a:srgbClr val="080808"/>
                </a:solidFill>
              </a:rPr>
              <a:t>A </a:t>
            </a:r>
            <a:r>
              <a:rPr lang="es-ES" sz="2400" b="1" dirty="0" smtClean="0">
                <a:solidFill>
                  <a:srgbClr val="080808"/>
                </a:solidFill>
              </a:rPr>
              <a:t>tal hombre le castigarán</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Además de la multa de cien siclos de plata, al culpable de difamación a una virgen se le castigaba con la pena de </a:t>
            </a:r>
            <a:r>
              <a:rPr lang="es-ES" sz="2400" dirty="0" err="1" smtClean="0">
                <a:solidFill>
                  <a:srgbClr val="080808"/>
                </a:solidFill>
              </a:rPr>
              <a:t>malkut</a:t>
            </a:r>
            <a:r>
              <a:rPr lang="es-ES" sz="2400" dirty="0" smtClean="0">
                <a:solidFill>
                  <a:srgbClr val="080808"/>
                </a:solidFill>
              </a:rPr>
              <a:t> (39 azotes).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La </a:t>
            </a:r>
            <a:r>
              <a:rPr lang="es-ES" sz="2400" dirty="0" smtClean="0">
                <a:solidFill>
                  <a:srgbClr val="080808"/>
                </a:solidFill>
              </a:rPr>
              <a:t>plata la recibía el padre de la muchacha, pero siendo huérfana la tomaba ella misma.</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22:20</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Mas </a:t>
            </a:r>
            <a:r>
              <a:rPr lang="es-ES" sz="2400" i="1" dirty="0" smtClean="0">
                <a:solidFill>
                  <a:srgbClr val="FF9933"/>
                </a:solidFill>
                <a:effectLst>
                  <a:outerShdw blurRad="38100" dist="38100" dir="2700000" algn="tl">
                    <a:srgbClr val="000000">
                      <a:alpha val="43137"/>
                    </a:srgbClr>
                  </a:outerShdw>
                </a:effectLst>
                <a:hlinkClick r:id="rId5"/>
              </a:rPr>
              <a:t>si esto fuere verdad</a:t>
            </a:r>
            <a:r>
              <a:rPr lang="es-ES" sz="2400" i="1" dirty="0" smtClean="0">
                <a:solidFill>
                  <a:srgbClr val="FF9933"/>
                </a:solidFill>
                <a:effectLst>
                  <a:outerShdw blurRad="38100" dist="38100" dir="2700000" algn="tl">
                    <a:srgbClr val="000000">
                      <a:alpha val="43137"/>
                    </a:srgbClr>
                  </a:outerShdw>
                </a:effectLst>
              </a:rPr>
              <a:t> y no se hallaren señales de virginidad en la joven, </a:t>
            </a:r>
            <a:r>
              <a:rPr lang="es-ES" sz="2400" i="1" dirty="0" smtClean="0">
                <a:solidFill>
                  <a:srgbClr val="080808"/>
                </a:solidFill>
              </a:rPr>
              <a:t/>
            </a:r>
            <a:br>
              <a:rPr lang="es-ES" sz="2400" i="1" dirty="0" smtClean="0">
                <a:solidFill>
                  <a:srgbClr val="080808"/>
                </a:solidFill>
              </a:rPr>
            </a:br>
            <a:r>
              <a:rPr lang="es-ES" sz="2400" i="1" dirty="0" err="1" smtClean="0">
                <a:solidFill>
                  <a:srgbClr val="080808"/>
                </a:solidFill>
              </a:rPr>
              <a:t>Ve'im-emet</a:t>
            </a:r>
            <a:r>
              <a:rPr lang="es-ES" sz="2400" i="1" dirty="0" smtClean="0">
                <a:solidFill>
                  <a:srgbClr val="080808"/>
                </a:solidFill>
              </a:rPr>
              <a:t> </a:t>
            </a:r>
            <a:r>
              <a:rPr lang="es-ES" sz="2400" i="1" dirty="0" err="1" smtClean="0">
                <a:solidFill>
                  <a:srgbClr val="080808"/>
                </a:solidFill>
              </a:rPr>
              <a:t>hayah</a:t>
            </a:r>
            <a:r>
              <a:rPr lang="es-ES" sz="2400" i="1" dirty="0" smtClean="0">
                <a:solidFill>
                  <a:srgbClr val="080808"/>
                </a:solidFill>
              </a:rPr>
              <a:t> </a:t>
            </a:r>
            <a:r>
              <a:rPr lang="es-ES" sz="2400" i="1" dirty="0" err="1" smtClean="0">
                <a:solidFill>
                  <a:srgbClr val="080808"/>
                </a:solidFill>
              </a:rPr>
              <a:t>hadavar</a:t>
            </a:r>
            <a:r>
              <a:rPr lang="es-ES" sz="2400" i="1" dirty="0" smtClean="0">
                <a:solidFill>
                  <a:srgbClr val="080808"/>
                </a:solidFill>
              </a:rPr>
              <a:t> </a:t>
            </a:r>
            <a:r>
              <a:rPr lang="es-ES" sz="2400" i="1" dirty="0" err="1" smtClean="0">
                <a:solidFill>
                  <a:srgbClr val="080808"/>
                </a:solidFill>
              </a:rPr>
              <a:t>hazeh</a:t>
            </a:r>
            <a:r>
              <a:rPr lang="es-ES" sz="2400" i="1" dirty="0" smtClean="0">
                <a:solidFill>
                  <a:srgbClr val="080808"/>
                </a:solidFill>
              </a:rPr>
              <a:t> lo-</a:t>
            </a:r>
            <a:r>
              <a:rPr lang="es-ES" sz="2400" i="1" dirty="0" err="1" smtClean="0">
                <a:solidFill>
                  <a:srgbClr val="080808"/>
                </a:solidFill>
              </a:rPr>
              <a:t>nimtse'u</a:t>
            </a:r>
            <a:r>
              <a:rPr lang="es-ES" sz="2400" i="1" dirty="0" smtClean="0">
                <a:solidFill>
                  <a:srgbClr val="080808"/>
                </a:solidFill>
              </a:rPr>
              <a:t> </a:t>
            </a:r>
            <a:r>
              <a:rPr lang="es-ES" sz="2400" i="1" dirty="0" err="1" smtClean="0">
                <a:solidFill>
                  <a:srgbClr val="080808"/>
                </a:solidFill>
              </a:rPr>
              <a:t>vetulim</a:t>
            </a:r>
            <a:r>
              <a:rPr lang="es-ES" sz="2400" i="1" dirty="0" smtClean="0">
                <a:solidFill>
                  <a:srgbClr val="080808"/>
                </a:solidFill>
              </a:rPr>
              <a:t> </a:t>
            </a:r>
            <a:r>
              <a:rPr lang="es-ES" sz="2400" i="1" dirty="0" err="1" smtClean="0">
                <a:solidFill>
                  <a:srgbClr val="080808"/>
                </a:solidFill>
              </a:rPr>
              <a:t>lana'arah</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b="1" i="1" dirty="0" smtClean="0">
              <a:solidFill>
                <a:srgbClr val="080808"/>
              </a:solidFill>
            </a:endParaRPr>
          </a:p>
          <a:p>
            <a:pPr lvl="1">
              <a:buFont typeface="Arial" pitchFamily="34" charset="0"/>
              <a:buChar char="•"/>
            </a:pPr>
            <a:r>
              <a:rPr lang="es-ES" sz="2400" b="1" i="1" dirty="0" smtClean="0">
                <a:solidFill>
                  <a:srgbClr val="080808"/>
                </a:solidFill>
                <a:hlinkClick r:id="rId6"/>
              </a:rPr>
              <a:t>22:21</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sacarán a la joven </a:t>
            </a:r>
            <a:r>
              <a:rPr lang="es-ES" sz="2400" i="1" dirty="0" smtClean="0">
                <a:solidFill>
                  <a:srgbClr val="FF9933"/>
                </a:solidFill>
                <a:effectLst>
                  <a:outerShdw blurRad="38100" dist="38100" dir="2700000" algn="tl">
                    <a:srgbClr val="000000">
                      <a:alpha val="43137"/>
                    </a:srgbClr>
                  </a:outerShdw>
                </a:effectLst>
                <a:hlinkClick r:id="rId7" action="ppaction://hlinkfile"/>
              </a:rPr>
              <a:t>a la puerta de la casa de su padre</a:t>
            </a:r>
            <a:r>
              <a:rPr lang="es-ES" sz="2400" i="1" dirty="0" smtClean="0">
                <a:solidFill>
                  <a:srgbClr val="FF9933"/>
                </a:solidFill>
                <a:effectLst>
                  <a:outerShdw blurRad="38100" dist="38100" dir="2700000" algn="tl">
                    <a:srgbClr val="000000">
                      <a:alpha val="43137"/>
                    </a:srgbClr>
                  </a:outerShdw>
                </a:effectLst>
              </a:rPr>
              <a:t> y la apedrearán en presencia de la gente de su ciudad y morirá, porque cometió vileza en Israel </a:t>
            </a:r>
            <a:r>
              <a:rPr lang="es-ES" sz="2400" i="1" dirty="0" smtClean="0">
                <a:solidFill>
                  <a:srgbClr val="FF9933"/>
                </a:solidFill>
                <a:effectLst>
                  <a:outerShdw blurRad="38100" dist="38100" dir="2700000" algn="tl">
                    <a:srgbClr val="000000">
                      <a:alpha val="43137"/>
                    </a:srgbClr>
                  </a:outerShdw>
                </a:effectLst>
                <a:hlinkClick r:id="rId8" action="ppaction://hlinkfile"/>
              </a:rPr>
              <a:t>fornicando cuando estaba en casa </a:t>
            </a:r>
            <a:r>
              <a:rPr lang="es-ES" sz="2400" i="1" dirty="0" smtClean="0">
                <a:solidFill>
                  <a:srgbClr val="FF9933"/>
                </a:solidFill>
                <a:effectLst>
                  <a:outerShdw blurRad="38100" dist="38100" dir="2700000" algn="tl">
                    <a:srgbClr val="000000">
                      <a:alpha val="43137"/>
                    </a:srgbClr>
                  </a:outerShdw>
                </a:effectLst>
              </a:rPr>
              <a:t>de su padre; así extirparás el mal de en medio de ti </a:t>
            </a:r>
            <a:r>
              <a:rPr lang="es-ES" sz="2400" i="1" dirty="0" smtClean="0">
                <a:solidFill>
                  <a:srgbClr val="080808"/>
                </a:solidFill>
              </a:rPr>
              <a:t/>
            </a:r>
            <a:br>
              <a:rPr lang="es-ES" sz="2400" i="1" dirty="0" smtClean="0">
                <a:solidFill>
                  <a:srgbClr val="080808"/>
                </a:solidFill>
              </a:rPr>
            </a:br>
            <a:r>
              <a:rPr lang="es-ES" sz="2400" i="1" dirty="0" err="1" smtClean="0">
                <a:solidFill>
                  <a:srgbClr val="080808"/>
                </a:solidFill>
              </a:rPr>
              <a:t>Vehotsi'u</a:t>
            </a:r>
            <a:r>
              <a:rPr lang="es-ES" sz="2400" i="1" dirty="0" smtClean="0">
                <a:solidFill>
                  <a:srgbClr val="080808"/>
                </a:solidFill>
              </a:rPr>
              <a:t> et-</a:t>
            </a:r>
            <a:r>
              <a:rPr lang="es-ES" sz="2400" i="1" dirty="0" err="1" smtClean="0">
                <a:solidFill>
                  <a:srgbClr val="080808"/>
                </a:solidFill>
              </a:rPr>
              <a:t>hana'arah</a:t>
            </a:r>
            <a:r>
              <a:rPr lang="es-ES" sz="2400" i="1" dirty="0" smtClean="0">
                <a:solidFill>
                  <a:srgbClr val="080808"/>
                </a:solidFill>
              </a:rPr>
              <a:t> el-</a:t>
            </a:r>
            <a:r>
              <a:rPr lang="es-ES" sz="2400" i="1" dirty="0" err="1" smtClean="0">
                <a:solidFill>
                  <a:srgbClr val="080808"/>
                </a:solidFill>
              </a:rPr>
              <a:t>petaj</a:t>
            </a:r>
            <a:r>
              <a:rPr lang="es-ES" sz="2400" i="1" dirty="0" smtClean="0">
                <a:solidFill>
                  <a:srgbClr val="080808"/>
                </a:solidFill>
              </a:rPr>
              <a:t> </a:t>
            </a:r>
            <a:r>
              <a:rPr lang="es-ES" sz="2400" i="1" dirty="0" err="1" smtClean="0">
                <a:solidFill>
                  <a:srgbClr val="080808"/>
                </a:solidFill>
              </a:rPr>
              <a:t>beyt-aviha</a:t>
            </a:r>
            <a:r>
              <a:rPr lang="es-ES" sz="2400" i="1" dirty="0" smtClean="0">
                <a:solidFill>
                  <a:srgbClr val="080808"/>
                </a:solidFill>
              </a:rPr>
              <a:t> </a:t>
            </a:r>
            <a:r>
              <a:rPr lang="es-ES" sz="2400" i="1" dirty="0" err="1" smtClean="0">
                <a:solidFill>
                  <a:srgbClr val="080808"/>
                </a:solidFill>
              </a:rPr>
              <a:t>uskaluha</a:t>
            </a:r>
            <a:r>
              <a:rPr lang="es-ES" sz="2400" i="1" dirty="0" smtClean="0">
                <a:solidFill>
                  <a:srgbClr val="080808"/>
                </a:solidFill>
              </a:rPr>
              <a:t> </a:t>
            </a:r>
            <a:r>
              <a:rPr lang="es-ES" sz="2400" i="1" dirty="0" err="1" smtClean="0">
                <a:solidFill>
                  <a:srgbClr val="080808"/>
                </a:solidFill>
              </a:rPr>
              <a:t>anshey</a:t>
            </a:r>
            <a:r>
              <a:rPr lang="es-ES" sz="2400" i="1" dirty="0" smtClean="0">
                <a:solidFill>
                  <a:srgbClr val="080808"/>
                </a:solidFill>
              </a:rPr>
              <a:t> </a:t>
            </a:r>
            <a:r>
              <a:rPr lang="es-ES" sz="2400" i="1" dirty="0" err="1" smtClean="0">
                <a:solidFill>
                  <a:srgbClr val="080808"/>
                </a:solidFill>
              </a:rPr>
              <a:t>irah</a:t>
            </a:r>
            <a:r>
              <a:rPr lang="es-ES" sz="2400" i="1" dirty="0" smtClean="0">
                <a:solidFill>
                  <a:srgbClr val="080808"/>
                </a:solidFill>
              </a:rPr>
              <a:t> </a:t>
            </a:r>
            <a:r>
              <a:rPr lang="es-ES" sz="2400" i="1" dirty="0" err="1" smtClean="0">
                <a:solidFill>
                  <a:srgbClr val="080808"/>
                </a:solidFill>
              </a:rPr>
              <a:t>ba'avanim</a:t>
            </a:r>
            <a:r>
              <a:rPr lang="es-ES" sz="2400" i="1" dirty="0" smtClean="0">
                <a:solidFill>
                  <a:srgbClr val="080808"/>
                </a:solidFill>
              </a:rPr>
              <a:t> </a:t>
            </a:r>
            <a:r>
              <a:rPr lang="es-ES" sz="2400" i="1" dirty="0" err="1" smtClean="0">
                <a:solidFill>
                  <a:srgbClr val="080808"/>
                </a:solidFill>
              </a:rPr>
              <a:t>vametah</a:t>
            </a:r>
            <a:r>
              <a:rPr lang="es-ES" sz="2400" i="1" dirty="0" smtClean="0">
                <a:solidFill>
                  <a:srgbClr val="080808"/>
                </a:solidFill>
              </a:rPr>
              <a:t> </a:t>
            </a:r>
            <a:r>
              <a:rPr lang="es-ES" sz="2400" i="1" dirty="0" err="1" smtClean="0">
                <a:solidFill>
                  <a:srgbClr val="080808"/>
                </a:solidFill>
              </a:rPr>
              <a:t>ki-astah</a:t>
            </a:r>
            <a:r>
              <a:rPr lang="es-ES" sz="2400" i="1" dirty="0" smtClean="0">
                <a:solidFill>
                  <a:srgbClr val="080808"/>
                </a:solidFill>
              </a:rPr>
              <a:t> </a:t>
            </a:r>
            <a:r>
              <a:rPr lang="es-ES" sz="2400" i="1" dirty="0" err="1" smtClean="0">
                <a:solidFill>
                  <a:srgbClr val="080808"/>
                </a:solidFill>
              </a:rPr>
              <a:t>nevalah</a:t>
            </a:r>
            <a:r>
              <a:rPr lang="es-ES" sz="2400" i="1" dirty="0" smtClean="0">
                <a:solidFill>
                  <a:srgbClr val="080808"/>
                </a:solidFill>
              </a:rPr>
              <a:t> </a:t>
            </a:r>
            <a:r>
              <a:rPr lang="es-ES" sz="2400" i="1" dirty="0" err="1" smtClean="0">
                <a:solidFill>
                  <a:srgbClr val="080808"/>
                </a:solidFill>
              </a:rPr>
              <a:t>beYisra'el</a:t>
            </a:r>
            <a:r>
              <a:rPr lang="es-ES" sz="2400" i="1" dirty="0" smtClean="0">
                <a:solidFill>
                  <a:srgbClr val="080808"/>
                </a:solidFill>
              </a:rPr>
              <a:t> </a:t>
            </a:r>
            <a:r>
              <a:rPr lang="es-ES" sz="2400" i="1" dirty="0" err="1" smtClean="0">
                <a:solidFill>
                  <a:srgbClr val="080808"/>
                </a:solidFill>
              </a:rPr>
              <a:t>liznot</a:t>
            </a:r>
            <a:r>
              <a:rPr lang="es-ES" sz="2400" i="1" dirty="0" smtClean="0">
                <a:solidFill>
                  <a:srgbClr val="080808"/>
                </a:solidFill>
              </a:rPr>
              <a:t> </a:t>
            </a:r>
            <a:r>
              <a:rPr lang="es-ES" sz="2400" i="1" dirty="0" err="1" smtClean="0">
                <a:solidFill>
                  <a:srgbClr val="080808"/>
                </a:solidFill>
              </a:rPr>
              <a:t>beyt</a:t>
            </a:r>
            <a:r>
              <a:rPr lang="es-ES" sz="2400" i="1" dirty="0" smtClean="0">
                <a:solidFill>
                  <a:srgbClr val="080808"/>
                </a:solidFill>
              </a:rPr>
              <a:t> </a:t>
            </a:r>
            <a:r>
              <a:rPr lang="es-ES" sz="2400" i="1" dirty="0" err="1" smtClean="0">
                <a:solidFill>
                  <a:srgbClr val="080808"/>
                </a:solidFill>
              </a:rPr>
              <a:t>aviha</a:t>
            </a:r>
            <a:r>
              <a:rPr lang="es-ES" sz="2400" i="1" dirty="0" smtClean="0">
                <a:solidFill>
                  <a:srgbClr val="080808"/>
                </a:solidFill>
              </a:rPr>
              <a:t> </a:t>
            </a:r>
            <a:r>
              <a:rPr lang="es-ES" sz="2400" i="1" dirty="0" err="1" smtClean="0">
                <a:solidFill>
                  <a:srgbClr val="080808"/>
                </a:solidFill>
              </a:rPr>
              <a:t>uvi'arta</a:t>
            </a:r>
            <a:r>
              <a:rPr lang="es-ES" sz="2400" i="1" dirty="0" smtClean="0">
                <a:solidFill>
                  <a:srgbClr val="080808"/>
                </a:solidFill>
              </a:rPr>
              <a:t> </a:t>
            </a:r>
            <a:r>
              <a:rPr lang="es-ES" sz="2400" i="1" dirty="0" err="1" smtClean="0">
                <a:solidFill>
                  <a:srgbClr val="080808"/>
                </a:solidFill>
              </a:rPr>
              <a:t>hara</a:t>
            </a:r>
            <a:r>
              <a:rPr lang="es-ES" sz="2400" i="1" dirty="0" smtClean="0">
                <a:solidFill>
                  <a:srgbClr val="080808"/>
                </a:solidFill>
              </a:rPr>
              <a:t> </a:t>
            </a:r>
            <a:r>
              <a:rPr lang="es-ES" sz="2400" i="1" dirty="0" err="1" smtClean="0">
                <a:solidFill>
                  <a:srgbClr val="080808"/>
                </a:solidFill>
              </a:rPr>
              <a:t>mikirbeja</a:t>
            </a:r>
            <a:r>
              <a:rPr lang="es-ES" sz="2400" i="1" dirty="0" smtClean="0">
                <a:solidFill>
                  <a:srgbClr val="080808"/>
                </a:solidFill>
              </a:rPr>
              <a:t>.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dirty="0" smtClean="0">
                <a:solidFill>
                  <a:srgbClr val="080808"/>
                </a:solidFill>
              </a:rPr>
              <a:t>Si </a:t>
            </a:r>
            <a:r>
              <a:rPr lang="es-ES" sz="2400" b="1" dirty="0" smtClean="0">
                <a:solidFill>
                  <a:srgbClr val="080808"/>
                </a:solidFill>
              </a:rPr>
              <a:t>esto fuere </a:t>
            </a:r>
            <a:r>
              <a:rPr lang="es-ES" sz="2400" b="1" dirty="0" smtClean="0">
                <a:solidFill>
                  <a:srgbClr val="080808"/>
                </a:solidFill>
              </a:rPr>
              <a:t>verdad -</a:t>
            </a:r>
            <a:r>
              <a:rPr lang="es-ES" sz="2400" dirty="0" smtClean="0">
                <a:solidFill>
                  <a:srgbClr val="080808"/>
                </a:solidFill>
              </a:rPr>
              <a:t>   En el caso de que fuese verdad que la muchacha estuvo con otro hombre después de estar comprometida en casamiento, y hubiere testigos que lo afirmen</a:t>
            </a:r>
            <a:r>
              <a:rPr lang="es-ES" sz="2400" dirty="0" smtClean="0">
                <a:solidFill>
                  <a:srgbClr val="080808"/>
                </a:solidFill>
              </a:rPr>
              <a:t>.</a:t>
            </a:r>
          </a:p>
          <a:p>
            <a:pPr lvl="1">
              <a:buFont typeface="Arial" pitchFamily="34" charset="0"/>
              <a:buChar char="•"/>
            </a:pPr>
            <a:endParaRPr lang="es-ES" sz="2400" dirty="0" smtClean="0">
              <a:solidFill>
                <a:srgbClr val="080808"/>
              </a:solidFill>
            </a:endParaRPr>
          </a:p>
          <a:p>
            <a:pPr lvl="1">
              <a:buFont typeface="Arial" pitchFamily="34" charset="0"/>
              <a:buChar char="•"/>
            </a:pPr>
            <a:r>
              <a:rPr lang="es-ES" sz="2200" b="1" dirty="0" smtClean="0">
                <a:solidFill>
                  <a:srgbClr val="080808"/>
                </a:solidFill>
              </a:rPr>
              <a:t>A la puerta de la casa de su </a:t>
            </a:r>
            <a:r>
              <a:rPr lang="es-ES" sz="2200" b="1" dirty="0" smtClean="0">
                <a:solidFill>
                  <a:srgbClr val="080808"/>
                </a:solidFill>
              </a:rPr>
              <a:t>padre -</a:t>
            </a:r>
            <a:r>
              <a:rPr lang="es-ES" sz="2200" dirty="0" smtClean="0">
                <a:solidFill>
                  <a:srgbClr val="080808"/>
                </a:solidFill>
              </a:rPr>
              <a:t>    El Talmud (</a:t>
            </a:r>
            <a:r>
              <a:rPr lang="es-ES" sz="2200" dirty="0" err="1" smtClean="0">
                <a:solidFill>
                  <a:srgbClr val="080808"/>
                </a:solidFill>
              </a:rPr>
              <a:t>Erajín</a:t>
            </a:r>
            <a:r>
              <a:rPr lang="es-ES" sz="2200" dirty="0" smtClean="0">
                <a:solidFill>
                  <a:srgbClr val="080808"/>
                </a:solidFill>
              </a:rPr>
              <a:t> 7) nos dice a este respecto: "La apertura (ocasión) llama al ladrón". Si la muchacha se condujere de un modo más reservado y no hubiese salido sola de casa de sus padres, esto no habría ocurrido, ya que las jóvenes deben conducirse de modo que no avergüencen a sus padres; esta es la razón por la que la apedreaban junto a la puerta de la casa paterna.  </a:t>
            </a:r>
            <a:br>
              <a:rPr lang="es-ES" sz="2200" dirty="0" smtClean="0">
                <a:solidFill>
                  <a:srgbClr val="080808"/>
                </a:solidFill>
              </a:rPr>
            </a:br>
            <a:r>
              <a:rPr lang="es-ES" sz="2200" dirty="0" smtClean="0">
                <a:solidFill>
                  <a:srgbClr val="080808"/>
                </a:solidFill>
              </a:rPr>
              <a:t>  </a:t>
            </a:r>
            <a:r>
              <a:rPr lang="es-ES" sz="2200" b="1" dirty="0" smtClean="0">
                <a:solidFill>
                  <a:srgbClr val="080808"/>
                </a:solidFill>
              </a:rPr>
              <a:t>Fornicando cuando estaba en casa</a:t>
            </a:r>
            <a:r>
              <a:rPr lang="es-ES" sz="2200" dirty="0" smtClean="0">
                <a:solidFill>
                  <a:srgbClr val="080808"/>
                </a:solidFill>
              </a:rPr>
              <a:t/>
            </a:r>
            <a:br>
              <a:rPr lang="es-ES" sz="2200" dirty="0" smtClean="0">
                <a:solidFill>
                  <a:srgbClr val="080808"/>
                </a:solidFill>
              </a:rPr>
            </a:br>
            <a:r>
              <a:rPr lang="es-ES" sz="2200" dirty="0" smtClean="0">
                <a:solidFill>
                  <a:srgbClr val="080808"/>
                </a:solidFill>
              </a:rPr>
              <a:t>    En poder de su padre.</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23:3</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hlinkClick r:id="rId5"/>
              </a:rPr>
              <a:t>No entrará bastardo</a:t>
            </a:r>
            <a:r>
              <a:rPr lang="es-ES" sz="2400" i="1" dirty="0" smtClean="0">
                <a:solidFill>
                  <a:srgbClr val="FF9933"/>
                </a:solidFill>
                <a:effectLst>
                  <a:outerShdw blurRad="38100" dist="38100" dir="2700000" algn="tl">
                    <a:srgbClr val="000000">
                      <a:alpha val="43137"/>
                    </a:srgbClr>
                  </a:outerShdw>
                </a:effectLst>
              </a:rPr>
              <a:t> en la congregación del Eterno; ni aún en la décima generación (o sea jamás) entrará en la congregación del Eterno.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Lo-</a:t>
            </a:r>
            <a:r>
              <a:rPr lang="es-ES" sz="2400" i="1" dirty="0" err="1" smtClean="0">
                <a:solidFill>
                  <a:srgbClr val="080808"/>
                </a:solidFill>
              </a:rPr>
              <a:t>yavo</a:t>
            </a:r>
            <a:r>
              <a:rPr lang="es-ES" sz="2400" i="1" dirty="0" smtClean="0">
                <a:solidFill>
                  <a:srgbClr val="080808"/>
                </a:solidFill>
              </a:rPr>
              <a:t> </a:t>
            </a:r>
            <a:r>
              <a:rPr lang="es-ES" sz="2400" i="1" dirty="0" err="1" smtClean="0">
                <a:solidFill>
                  <a:srgbClr val="080808"/>
                </a:solidFill>
              </a:rPr>
              <a:t>mamzer</a:t>
            </a:r>
            <a:r>
              <a:rPr lang="es-ES" sz="2400" i="1" dirty="0" smtClean="0">
                <a:solidFill>
                  <a:srgbClr val="080808"/>
                </a:solidFill>
              </a:rPr>
              <a:t> </a:t>
            </a:r>
            <a:r>
              <a:rPr lang="es-ES" sz="2400" i="1" dirty="0" err="1" smtClean="0">
                <a:solidFill>
                  <a:srgbClr val="080808"/>
                </a:solidFill>
              </a:rPr>
              <a:t>bikehal</a:t>
            </a:r>
            <a:r>
              <a:rPr lang="es-ES" sz="2400" i="1" dirty="0" smtClean="0">
                <a:solidFill>
                  <a:srgbClr val="080808"/>
                </a:solidFill>
              </a:rPr>
              <a:t> Adonay </a:t>
            </a:r>
            <a:r>
              <a:rPr lang="es-ES" sz="2400" i="1" dirty="0" err="1" smtClean="0">
                <a:solidFill>
                  <a:srgbClr val="080808"/>
                </a:solidFill>
              </a:rPr>
              <a:t>gam</a:t>
            </a:r>
            <a:r>
              <a:rPr lang="es-ES" sz="2400" i="1" dirty="0" smtClean="0">
                <a:solidFill>
                  <a:srgbClr val="080808"/>
                </a:solidFill>
              </a:rPr>
              <a:t> </a:t>
            </a:r>
            <a:r>
              <a:rPr lang="es-ES" sz="2400" i="1" dirty="0" err="1" smtClean="0">
                <a:solidFill>
                  <a:srgbClr val="080808"/>
                </a:solidFill>
              </a:rPr>
              <a:t>dor</a:t>
            </a:r>
            <a:r>
              <a:rPr lang="es-ES" sz="2400" i="1" dirty="0" smtClean="0">
                <a:solidFill>
                  <a:srgbClr val="080808"/>
                </a:solidFill>
              </a:rPr>
              <a:t> </a:t>
            </a:r>
            <a:r>
              <a:rPr lang="es-ES" sz="2400" i="1" dirty="0" err="1" smtClean="0">
                <a:solidFill>
                  <a:srgbClr val="080808"/>
                </a:solidFill>
              </a:rPr>
              <a:t>asiri</a:t>
            </a:r>
            <a:r>
              <a:rPr lang="es-ES" sz="2400" i="1" dirty="0" smtClean="0">
                <a:solidFill>
                  <a:srgbClr val="080808"/>
                </a:solidFill>
              </a:rPr>
              <a:t> lo-</a:t>
            </a:r>
            <a:r>
              <a:rPr lang="es-ES" sz="2400" i="1" dirty="0" err="1" smtClean="0">
                <a:solidFill>
                  <a:srgbClr val="080808"/>
                </a:solidFill>
              </a:rPr>
              <a:t>yavo</a:t>
            </a:r>
            <a:r>
              <a:rPr lang="es-ES" sz="2400" i="1" dirty="0" smtClean="0">
                <a:solidFill>
                  <a:srgbClr val="080808"/>
                </a:solidFill>
              </a:rPr>
              <a:t> lo </a:t>
            </a:r>
            <a:r>
              <a:rPr lang="es-ES" sz="2400" i="1" dirty="0" err="1" smtClean="0">
                <a:solidFill>
                  <a:srgbClr val="080808"/>
                </a:solidFill>
              </a:rPr>
              <a:t>bikehal</a:t>
            </a:r>
            <a:r>
              <a:rPr lang="es-ES" sz="2400" i="1" dirty="0" smtClean="0">
                <a:solidFill>
                  <a:srgbClr val="080808"/>
                </a:solidFill>
              </a:rPr>
              <a:t> Adonay. </a:t>
            </a:r>
            <a:endParaRPr lang="es-ES" sz="2400" i="1" dirty="0" smtClean="0">
              <a:solidFill>
                <a:srgbClr val="080808"/>
              </a:solidFill>
            </a:endParaRPr>
          </a:p>
          <a:p>
            <a:pPr lvl="1">
              <a:buFont typeface="Arial" pitchFamily="34" charset="0"/>
              <a:buChar char="•"/>
            </a:pPr>
            <a:r>
              <a:rPr lang="es-ES" sz="2400" b="1" dirty="0" smtClean="0">
                <a:solidFill>
                  <a:srgbClr val="080808"/>
                </a:solidFill>
              </a:rPr>
              <a:t>No </a:t>
            </a:r>
            <a:r>
              <a:rPr lang="es-ES" sz="2400" b="1" dirty="0" smtClean="0">
                <a:solidFill>
                  <a:srgbClr val="080808"/>
                </a:solidFill>
              </a:rPr>
              <a:t>entrará bastardo</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La palabra </a:t>
            </a:r>
            <a:r>
              <a:rPr lang="es-ES" sz="2400" dirty="0" err="1" smtClean="0">
                <a:solidFill>
                  <a:srgbClr val="080808"/>
                </a:solidFill>
              </a:rPr>
              <a:t>mamzer</a:t>
            </a:r>
            <a:r>
              <a:rPr lang="es-ES" sz="2400" dirty="0" smtClean="0">
                <a:solidFill>
                  <a:srgbClr val="080808"/>
                </a:solidFill>
              </a:rPr>
              <a:t> cuya traducción es bastardo, designa a la persona proveniente de una unión prohibida por nuestra religión, como por ejemplo, incesto, adulterio, etc. </a:t>
            </a:r>
            <a:endParaRPr lang="es-ES" sz="2400" dirty="0" smtClean="0">
              <a:solidFill>
                <a:srgbClr val="080808"/>
              </a:solidFill>
            </a:endParaRPr>
          </a:p>
          <a:p>
            <a:pPr lvl="1">
              <a:buFont typeface="Arial" pitchFamily="34" charset="0"/>
              <a:buChar char="•"/>
            </a:pPr>
            <a:r>
              <a:rPr lang="es-ES" sz="2400" dirty="0" smtClean="0">
                <a:solidFill>
                  <a:srgbClr val="080808"/>
                </a:solidFill>
              </a:rPr>
              <a:t>Si </a:t>
            </a:r>
            <a:r>
              <a:rPr lang="es-ES" sz="2400" dirty="0" smtClean="0">
                <a:solidFill>
                  <a:srgbClr val="080808"/>
                </a:solidFill>
              </a:rPr>
              <a:t>una pareja desligada de todo compromiso matrimonial tuviere hijos sin la celebración de su casamiento civil o religioso, estos no son considerados </a:t>
            </a:r>
            <a:r>
              <a:rPr lang="es-ES" sz="2400" dirty="0" err="1" smtClean="0">
                <a:solidFill>
                  <a:srgbClr val="080808"/>
                </a:solidFill>
              </a:rPr>
              <a:t>mamzerim</a:t>
            </a:r>
            <a:r>
              <a:rPr lang="es-ES" sz="2400" dirty="0" smtClean="0">
                <a:solidFill>
                  <a:srgbClr val="080808"/>
                </a:solidFill>
              </a:rPr>
              <a:t>.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23:4</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No entrará </a:t>
            </a:r>
            <a:r>
              <a:rPr lang="es-ES" sz="2400" i="1" dirty="0" err="1" smtClean="0">
                <a:solidFill>
                  <a:srgbClr val="FF9933"/>
                </a:solidFill>
                <a:effectLst>
                  <a:outerShdw blurRad="38100" dist="38100" dir="2700000" algn="tl">
                    <a:srgbClr val="000000">
                      <a:alpha val="43137"/>
                    </a:srgbClr>
                  </a:outerShdw>
                </a:effectLst>
                <a:hlinkClick r:id="rId5"/>
              </a:rPr>
              <a:t>ammonita</a:t>
            </a:r>
            <a:r>
              <a:rPr lang="es-ES" sz="2400" i="1" dirty="0" smtClean="0">
                <a:solidFill>
                  <a:srgbClr val="FF9933"/>
                </a:solidFill>
                <a:effectLst>
                  <a:outerShdw blurRad="38100" dist="38100" dir="2700000" algn="tl">
                    <a:srgbClr val="000000">
                      <a:alpha val="43137"/>
                    </a:srgbClr>
                  </a:outerShdw>
                </a:effectLst>
                <a:hlinkClick r:id="rId5"/>
              </a:rPr>
              <a:t> ni moabita </a:t>
            </a:r>
            <a:r>
              <a:rPr lang="es-ES" sz="2400" i="1" dirty="0" smtClean="0">
                <a:solidFill>
                  <a:srgbClr val="FF9933"/>
                </a:solidFill>
                <a:effectLst>
                  <a:outerShdw blurRad="38100" dist="38100" dir="2700000" algn="tl">
                    <a:srgbClr val="000000">
                      <a:alpha val="43137"/>
                    </a:srgbClr>
                  </a:outerShdw>
                </a:effectLst>
              </a:rPr>
              <a:t> en la congregación del Eterno, ni aún en la décima generación de ellos; no entrarán en la congregación del Eterno por siempre;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Lo-</a:t>
            </a:r>
            <a:r>
              <a:rPr lang="es-ES" sz="2400" i="1" dirty="0" err="1" smtClean="0">
                <a:solidFill>
                  <a:srgbClr val="080808"/>
                </a:solidFill>
              </a:rPr>
              <a:t>yavo</a:t>
            </a:r>
            <a:r>
              <a:rPr lang="es-ES" sz="2400" i="1" dirty="0" smtClean="0">
                <a:solidFill>
                  <a:srgbClr val="080808"/>
                </a:solidFill>
              </a:rPr>
              <a:t> </a:t>
            </a:r>
            <a:r>
              <a:rPr lang="es-ES" sz="2400" i="1" dirty="0" err="1" smtClean="0">
                <a:solidFill>
                  <a:srgbClr val="080808"/>
                </a:solidFill>
              </a:rPr>
              <a:t>Amoni</a:t>
            </a:r>
            <a:r>
              <a:rPr lang="es-ES" sz="2400" i="1" dirty="0" smtClean="0">
                <a:solidFill>
                  <a:srgbClr val="080808"/>
                </a:solidFill>
              </a:rPr>
              <a:t> </a:t>
            </a:r>
            <a:r>
              <a:rPr lang="es-ES" sz="2400" i="1" dirty="0" err="1" smtClean="0">
                <a:solidFill>
                  <a:srgbClr val="080808"/>
                </a:solidFill>
              </a:rPr>
              <a:t>uMoavi</a:t>
            </a:r>
            <a:r>
              <a:rPr lang="es-ES" sz="2400" i="1" dirty="0" smtClean="0">
                <a:solidFill>
                  <a:srgbClr val="080808"/>
                </a:solidFill>
              </a:rPr>
              <a:t> </a:t>
            </a:r>
            <a:r>
              <a:rPr lang="es-ES" sz="2400" i="1" dirty="0" err="1" smtClean="0">
                <a:solidFill>
                  <a:srgbClr val="080808"/>
                </a:solidFill>
              </a:rPr>
              <a:t>bikehal</a:t>
            </a:r>
            <a:r>
              <a:rPr lang="es-ES" sz="2400" i="1" dirty="0" smtClean="0">
                <a:solidFill>
                  <a:srgbClr val="080808"/>
                </a:solidFill>
              </a:rPr>
              <a:t> Adonay </a:t>
            </a:r>
            <a:r>
              <a:rPr lang="es-ES" sz="2400" i="1" dirty="0" err="1" smtClean="0">
                <a:solidFill>
                  <a:srgbClr val="080808"/>
                </a:solidFill>
              </a:rPr>
              <a:t>gam</a:t>
            </a:r>
            <a:r>
              <a:rPr lang="es-ES" sz="2400" i="1" dirty="0" smtClean="0">
                <a:solidFill>
                  <a:srgbClr val="080808"/>
                </a:solidFill>
              </a:rPr>
              <a:t> </a:t>
            </a:r>
            <a:r>
              <a:rPr lang="es-ES" sz="2400" i="1" dirty="0" err="1" smtClean="0">
                <a:solidFill>
                  <a:srgbClr val="080808"/>
                </a:solidFill>
              </a:rPr>
              <a:t>dor</a:t>
            </a:r>
            <a:r>
              <a:rPr lang="es-ES" sz="2400" i="1" dirty="0" smtClean="0">
                <a:solidFill>
                  <a:srgbClr val="080808"/>
                </a:solidFill>
              </a:rPr>
              <a:t> </a:t>
            </a:r>
            <a:r>
              <a:rPr lang="es-ES" sz="2400" i="1" dirty="0" err="1" smtClean="0">
                <a:solidFill>
                  <a:srgbClr val="080808"/>
                </a:solidFill>
              </a:rPr>
              <a:t>asiri</a:t>
            </a:r>
            <a:r>
              <a:rPr lang="es-ES" sz="2400" i="1" dirty="0" smtClean="0">
                <a:solidFill>
                  <a:srgbClr val="080808"/>
                </a:solidFill>
              </a:rPr>
              <a:t> lo-</a:t>
            </a:r>
            <a:r>
              <a:rPr lang="es-ES" sz="2400" i="1" dirty="0" err="1" smtClean="0">
                <a:solidFill>
                  <a:srgbClr val="080808"/>
                </a:solidFill>
              </a:rPr>
              <a:t>yavo</a:t>
            </a:r>
            <a:r>
              <a:rPr lang="es-ES" sz="2400" i="1" dirty="0" smtClean="0">
                <a:solidFill>
                  <a:srgbClr val="080808"/>
                </a:solidFill>
              </a:rPr>
              <a:t> </a:t>
            </a:r>
            <a:r>
              <a:rPr lang="es-ES" sz="2400" i="1" dirty="0" err="1" smtClean="0">
                <a:solidFill>
                  <a:srgbClr val="080808"/>
                </a:solidFill>
              </a:rPr>
              <a:t>lahem</a:t>
            </a:r>
            <a:r>
              <a:rPr lang="es-ES" sz="2400" i="1" dirty="0" smtClean="0">
                <a:solidFill>
                  <a:srgbClr val="080808"/>
                </a:solidFill>
              </a:rPr>
              <a:t> </a:t>
            </a:r>
            <a:r>
              <a:rPr lang="es-ES" sz="2400" i="1" dirty="0" err="1" smtClean="0">
                <a:solidFill>
                  <a:srgbClr val="080808"/>
                </a:solidFill>
              </a:rPr>
              <a:t>bikehal</a:t>
            </a:r>
            <a:r>
              <a:rPr lang="es-ES" sz="2400" i="1" dirty="0" smtClean="0">
                <a:solidFill>
                  <a:srgbClr val="080808"/>
                </a:solidFill>
              </a:rPr>
              <a:t> Adonay ad-</a:t>
            </a:r>
            <a:r>
              <a:rPr lang="es-ES" sz="2400" i="1" dirty="0" err="1" smtClean="0">
                <a:solidFill>
                  <a:srgbClr val="080808"/>
                </a:solidFill>
              </a:rPr>
              <a:t>olam</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b="1" i="1" dirty="0" smtClean="0">
              <a:solidFill>
                <a:srgbClr val="080808"/>
              </a:solidFill>
            </a:endParaRPr>
          </a:p>
          <a:p>
            <a:pPr lvl="1">
              <a:buFont typeface="Arial" pitchFamily="34" charset="0"/>
              <a:buChar char="•"/>
            </a:pPr>
            <a:r>
              <a:rPr lang="es-ES" sz="2400" b="1" dirty="0" smtClean="0">
                <a:solidFill>
                  <a:srgbClr val="080808"/>
                </a:solidFill>
              </a:rPr>
              <a:t>Amonita </a:t>
            </a:r>
            <a:r>
              <a:rPr lang="es-ES" sz="2400" b="1" dirty="0" smtClean="0">
                <a:solidFill>
                  <a:srgbClr val="080808"/>
                </a:solidFill>
              </a:rPr>
              <a:t>ni Moabita</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Las mujeres </a:t>
            </a:r>
            <a:r>
              <a:rPr lang="es-ES" sz="2400" dirty="0" err="1" smtClean="0">
                <a:solidFill>
                  <a:srgbClr val="080808"/>
                </a:solidFill>
              </a:rPr>
              <a:t>ammonitas</a:t>
            </a:r>
            <a:r>
              <a:rPr lang="es-ES" sz="2400" dirty="0" smtClean="0">
                <a:solidFill>
                  <a:srgbClr val="080808"/>
                </a:solidFill>
              </a:rPr>
              <a:t> y moabitas podían ser admitidas, después de su conversión al judaísmo, a la congregación del Eterno; prueba de esto es Ruth la moabita; de ella desciende el rey David.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610600" cy="4800600"/>
          </a:xfrm>
          <a:prstGeom prst="rect">
            <a:avLst/>
          </a:prstGeom>
          <a:noFill/>
          <a:ln w="9525">
            <a:noFill/>
            <a:round/>
            <a:headEnd/>
            <a:tailEnd/>
          </a:ln>
        </p:spPr>
        <p:txBody>
          <a:bodyPr lIns="90000" tIns="45000" rIns="90000" bIns="45000"/>
          <a:lstStyle/>
          <a:p>
            <a:pPr marL="1200150" lvl="1" indent="-457200">
              <a:buFont typeface="Arial" pitchFamily="34" charset="0"/>
              <a:buChar char="•"/>
            </a:pPr>
            <a:r>
              <a:rPr lang="es-ES" sz="2400" b="1" i="1" dirty="0" smtClean="0">
                <a:solidFill>
                  <a:srgbClr val="080808"/>
                </a:solidFill>
                <a:hlinkClick r:id="rId4"/>
              </a:rPr>
              <a:t>23:19</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No traerás </a:t>
            </a:r>
            <a:r>
              <a:rPr lang="es-ES" sz="2400" i="1" dirty="0" smtClean="0">
                <a:solidFill>
                  <a:srgbClr val="FF9933"/>
                </a:solidFill>
                <a:effectLst>
                  <a:outerShdw blurRad="38100" dist="38100" dir="2700000" algn="tl">
                    <a:srgbClr val="000000">
                      <a:alpha val="43137"/>
                    </a:srgbClr>
                  </a:outerShdw>
                </a:effectLst>
                <a:hlinkClick r:id="rId5"/>
              </a:rPr>
              <a:t>la paga de ramera</a:t>
            </a:r>
            <a:r>
              <a:rPr lang="es-ES" sz="2400" i="1" dirty="0" smtClean="0">
                <a:solidFill>
                  <a:srgbClr val="FF9933"/>
                </a:solidFill>
                <a:effectLst>
                  <a:outerShdw blurRad="38100" dist="38100" dir="2700000" algn="tl">
                    <a:srgbClr val="000000">
                      <a:alpha val="43137"/>
                    </a:srgbClr>
                  </a:outerShdw>
                </a:effectLst>
              </a:rPr>
              <a:t>, ni el precio de perro, a la casa del Eterno, tu Dios, en pago de cualquier voto, pues abominación para el Eterno, tu Dios, son ambas cosas y las semejantes a éstas.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Lo-</a:t>
            </a:r>
            <a:r>
              <a:rPr lang="es-ES" sz="2400" i="1" dirty="0" err="1" smtClean="0">
                <a:solidFill>
                  <a:srgbClr val="080808"/>
                </a:solidFill>
              </a:rPr>
              <a:t>tavi</a:t>
            </a:r>
            <a:r>
              <a:rPr lang="es-ES" sz="2400" i="1" dirty="0" smtClean="0">
                <a:solidFill>
                  <a:srgbClr val="080808"/>
                </a:solidFill>
              </a:rPr>
              <a:t> </a:t>
            </a:r>
            <a:r>
              <a:rPr lang="es-ES" sz="2400" i="1" dirty="0" err="1" smtClean="0">
                <a:solidFill>
                  <a:srgbClr val="080808"/>
                </a:solidFill>
              </a:rPr>
              <a:t>etnan</a:t>
            </a:r>
            <a:r>
              <a:rPr lang="es-ES" sz="2400" i="1" dirty="0" smtClean="0">
                <a:solidFill>
                  <a:srgbClr val="080808"/>
                </a:solidFill>
              </a:rPr>
              <a:t> </a:t>
            </a:r>
            <a:r>
              <a:rPr lang="es-ES" sz="2400" i="1" dirty="0" err="1" smtClean="0">
                <a:solidFill>
                  <a:srgbClr val="080808"/>
                </a:solidFill>
              </a:rPr>
              <a:t>zonah</a:t>
            </a:r>
            <a:r>
              <a:rPr lang="es-ES" sz="2400" i="1" dirty="0" smtClean="0">
                <a:solidFill>
                  <a:srgbClr val="080808"/>
                </a:solidFill>
              </a:rPr>
              <a:t> </a:t>
            </a:r>
            <a:r>
              <a:rPr lang="es-ES" sz="2400" i="1" dirty="0" err="1" smtClean="0">
                <a:solidFill>
                  <a:srgbClr val="080808"/>
                </a:solidFill>
              </a:rPr>
              <a:t>umejir</a:t>
            </a:r>
            <a:r>
              <a:rPr lang="es-ES" sz="2400" i="1" dirty="0" smtClean="0">
                <a:solidFill>
                  <a:srgbClr val="080808"/>
                </a:solidFill>
              </a:rPr>
              <a:t> </a:t>
            </a:r>
            <a:r>
              <a:rPr lang="es-ES" sz="2400" i="1" dirty="0" err="1" smtClean="0">
                <a:solidFill>
                  <a:srgbClr val="080808"/>
                </a:solidFill>
              </a:rPr>
              <a:t>kelev</a:t>
            </a:r>
            <a:r>
              <a:rPr lang="es-ES" sz="2400" i="1" dirty="0" smtClean="0">
                <a:solidFill>
                  <a:srgbClr val="080808"/>
                </a:solidFill>
              </a:rPr>
              <a:t> </a:t>
            </a:r>
            <a:r>
              <a:rPr lang="es-ES" sz="2400" i="1" dirty="0" err="1" smtClean="0">
                <a:solidFill>
                  <a:srgbClr val="080808"/>
                </a:solidFill>
              </a:rPr>
              <a:t>beyt</a:t>
            </a:r>
            <a:r>
              <a:rPr lang="es-ES" sz="2400" i="1" dirty="0" smtClean="0">
                <a:solidFill>
                  <a:srgbClr val="080808"/>
                </a:solidFill>
              </a:rPr>
              <a:t> Adonay </a:t>
            </a:r>
            <a:r>
              <a:rPr lang="es-ES" sz="2400" i="1" dirty="0" err="1" smtClean="0">
                <a:solidFill>
                  <a:srgbClr val="080808"/>
                </a:solidFill>
              </a:rPr>
              <a:t>Eloheyja</a:t>
            </a:r>
            <a:r>
              <a:rPr lang="es-ES" sz="2400" i="1" dirty="0" smtClean="0">
                <a:solidFill>
                  <a:srgbClr val="080808"/>
                </a:solidFill>
              </a:rPr>
              <a:t> </a:t>
            </a:r>
            <a:r>
              <a:rPr lang="es-ES" sz="2400" i="1" dirty="0" err="1" smtClean="0">
                <a:solidFill>
                  <a:srgbClr val="080808"/>
                </a:solidFill>
              </a:rPr>
              <a:t>lejol-neder</a:t>
            </a:r>
            <a:r>
              <a:rPr lang="es-ES" sz="2400" i="1" dirty="0" smtClean="0">
                <a:solidFill>
                  <a:srgbClr val="080808"/>
                </a:solidFill>
              </a:rPr>
              <a:t> </a:t>
            </a:r>
            <a:r>
              <a:rPr lang="es-ES" sz="2400" i="1" dirty="0" err="1" smtClean="0">
                <a:solidFill>
                  <a:srgbClr val="080808"/>
                </a:solidFill>
              </a:rPr>
              <a:t>ki</a:t>
            </a:r>
            <a:r>
              <a:rPr lang="es-ES" sz="2400" i="1" dirty="0" smtClean="0">
                <a:solidFill>
                  <a:srgbClr val="080808"/>
                </a:solidFill>
              </a:rPr>
              <a:t> </a:t>
            </a:r>
            <a:r>
              <a:rPr lang="es-ES" sz="2400" i="1" dirty="0" err="1" smtClean="0">
                <a:solidFill>
                  <a:srgbClr val="080808"/>
                </a:solidFill>
              </a:rPr>
              <a:t>toavat</a:t>
            </a:r>
            <a:r>
              <a:rPr lang="es-ES" sz="2400" i="1" dirty="0" smtClean="0">
                <a:solidFill>
                  <a:srgbClr val="080808"/>
                </a:solidFill>
              </a:rPr>
              <a:t> Adonay </a:t>
            </a:r>
            <a:r>
              <a:rPr lang="es-ES" sz="2400" i="1" dirty="0" err="1" smtClean="0">
                <a:solidFill>
                  <a:srgbClr val="080808"/>
                </a:solidFill>
              </a:rPr>
              <a:t>Eloheyja</a:t>
            </a:r>
            <a:r>
              <a:rPr lang="es-ES" sz="2400" i="1" dirty="0" smtClean="0">
                <a:solidFill>
                  <a:srgbClr val="080808"/>
                </a:solidFill>
              </a:rPr>
              <a:t> </a:t>
            </a:r>
            <a:r>
              <a:rPr lang="es-ES" sz="2400" i="1" dirty="0" err="1" smtClean="0">
                <a:solidFill>
                  <a:srgbClr val="080808"/>
                </a:solidFill>
              </a:rPr>
              <a:t>gam-shneyhem</a:t>
            </a:r>
            <a:r>
              <a:rPr lang="es-ES" sz="2400" i="1" dirty="0" smtClean="0">
                <a:solidFill>
                  <a:srgbClr val="080808"/>
                </a:solidFill>
              </a:rPr>
              <a:t>. </a:t>
            </a:r>
            <a:endParaRPr lang="es-ES" sz="2400" i="1" dirty="0" smtClean="0">
              <a:solidFill>
                <a:srgbClr val="080808"/>
              </a:solidFill>
            </a:endParaRPr>
          </a:p>
          <a:p>
            <a:pPr marL="1200150" lvl="1" indent="-457200">
              <a:buFont typeface="Arial" pitchFamily="34" charset="0"/>
              <a:buChar char="•"/>
            </a:pPr>
            <a:endParaRPr lang="es-ES" sz="2400" b="1" i="1" dirty="0" smtClean="0">
              <a:solidFill>
                <a:srgbClr val="080808"/>
              </a:solidFill>
            </a:endParaRPr>
          </a:p>
          <a:p>
            <a:pPr marL="1200150" lvl="1" indent="-457200">
              <a:buFont typeface="Arial" pitchFamily="34" charset="0"/>
              <a:buChar char="•"/>
            </a:pPr>
            <a:r>
              <a:rPr lang="es-ES" sz="2400" b="1" dirty="0" smtClean="0">
                <a:solidFill>
                  <a:srgbClr val="080808"/>
                </a:solidFill>
              </a:rPr>
              <a:t>La </a:t>
            </a:r>
            <a:r>
              <a:rPr lang="es-ES" sz="2400" b="1" dirty="0" smtClean="0">
                <a:solidFill>
                  <a:srgbClr val="080808"/>
                </a:solidFill>
              </a:rPr>
              <a:t>paga de ramera</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Esto significa que si la ramera recibía un corderito como pago de su prostitución, este no podía servir como ofrenda al Eterno. </a:t>
            </a:r>
            <a:endParaRPr lang="es-ES" sz="2400" dirty="0" smtClean="0">
              <a:solidFill>
                <a:srgbClr val="080808"/>
              </a:solidFill>
            </a:endParaRPr>
          </a:p>
          <a:p>
            <a:pPr marL="1200150" lvl="1" indent="-457200">
              <a:buFont typeface="Arial" pitchFamily="34" charset="0"/>
              <a:buChar char="•"/>
            </a:pPr>
            <a:r>
              <a:rPr lang="es-ES" sz="2400" dirty="0" smtClean="0">
                <a:solidFill>
                  <a:srgbClr val="080808"/>
                </a:solidFill>
              </a:rPr>
              <a:t>Tampoco </a:t>
            </a:r>
            <a:r>
              <a:rPr lang="es-ES" sz="2400" dirty="0" smtClean="0">
                <a:solidFill>
                  <a:srgbClr val="080808"/>
                </a:solidFill>
              </a:rPr>
              <a:t>podía ofrecerse en sacrificio el cordero que fue cambiado por un perro.</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7630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23:20</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hlinkClick r:id="rId5"/>
              </a:rPr>
              <a:t>No pagarás a tu hermano usura</a:t>
            </a:r>
            <a:r>
              <a:rPr lang="es-ES" sz="2400" i="1" dirty="0" smtClean="0">
                <a:solidFill>
                  <a:srgbClr val="FF9933"/>
                </a:solidFill>
                <a:effectLst>
                  <a:outerShdw blurRad="38100" dist="38100" dir="2700000" algn="tl">
                    <a:srgbClr val="000000">
                      <a:alpha val="43137"/>
                    </a:srgbClr>
                  </a:outerShdw>
                </a:effectLst>
              </a:rPr>
              <a:t> de plata, ni usura de comestibles, ni usura de ninguna otra cosa de que se suele pagar usura.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Lo-</a:t>
            </a:r>
            <a:r>
              <a:rPr lang="es-ES" sz="2400" i="1" dirty="0" err="1" smtClean="0">
                <a:solidFill>
                  <a:srgbClr val="080808"/>
                </a:solidFill>
              </a:rPr>
              <a:t>tashij</a:t>
            </a:r>
            <a:r>
              <a:rPr lang="es-ES" sz="2400" i="1" dirty="0" smtClean="0">
                <a:solidFill>
                  <a:srgbClr val="080808"/>
                </a:solidFill>
              </a:rPr>
              <a:t> </a:t>
            </a:r>
            <a:r>
              <a:rPr lang="es-ES" sz="2400" i="1" dirty="0" err="1" smtClean="0">
                <a:solidFill>
                  <a:srgbClr val="080808"/>
                </a:solidFill>
              </a:rPr>
              <a:t>le'ajija</a:t>
            </a:r>
            <a:r>
              <a:rPr lang="es-ES" sz="2400" i="1" dirty="0" smtClean="0">
                <a:solidFill>
                  <a:srgbClr val="080808"/>
                </a:solidFill>
              </a:rPr>
              <a:t> </a:t>
            </a:r>
            <a:r>
              <a:rPr lang="es-ES" sz="2400" i="1" dirty="0" err="1" smtClean="0">
                <a:solidFill>
                  <a:srgbClr val="080808"/>
                </a:solidFill>
              </a:rPr>
              <a:t>neshej</a:t>
            </a:r>
            <a:r>
              <a:rPr lang="es-ES" sz="2400" i="1" dirty="0" smtClean="0">
                <a:solidFill>
                  <a:srgbClr val="080808"/>
                </a:solidFill>
              </a:rPr>
              <a:t> </a:t>
            </a:r>
            <a:r>
              <a:rPr lang="es-ES" sz="2400" i="1" dirty="0" err="1" smtClean="0">
                <a:solidFill>
                  <a:srgbClr val="080808"/>
                </a:solidFill>
              </a:rPr>
              <a:t>kesef</a:t>
            </a:r>
            <a:r>
              <a:rPr lang="es-ES" sz="2400" i="1" dirty="0" smtClean="0">
                <a:solidFill>
                  <a:srgbClr val="080808"/>
                </a:solidFill>
              </a:rPr>
              <a:t> </a:t>
            </a:r>
            <a:r>
              <a:rPr lang="es-ES" sz="2400" i="1" dirty="0" err="1" smtClean="0">
                <a:solidFill>
                  <a:srgbClr val="080808"/>
                </a:solidFill>
              </a:rPr>
              <a:t>neshej</a:t>
            </a:r>
            <a:r>
              <a:rPr lang="es-ES" sz="2400" i="1" dirty="0" smtClean="0">
                <a:solidFill>
                  <a:srgbClr val="080808"/>
                </a:solidFill>
              </a:rPr>
              <a:t> </a:t>
            </a:r>
            <a:r>
              <a:rPr lang="es-ES" sz="2400" i="1" dirty="0" err="1" smtClean="0">
                <a:solidFill>
                  <a:srgbClr val="080808"/>
                </a:solidFill>
              </a:rPr>
              <a:t>ojel</a:t>
            </a:r>
            <a:r>
              <a:rPr lang="es-ES" sz="2400" i="1" dirty="0" smtClean="0">
                <a:solidFill>
                  <a:srgbClr val="080808"/>
                </a:solidFill>
              </a:rPr>
              <a:t> </a:t>
            </a:r>
            <a:r>
              <a:rPr lang="es-ES" sz="2400" i="1" dirty="0" err="1" smtClean="0">
                <a:solidFill>
                  <a:srgbClr val="080808"/>
                </a:solidFill>
              </a:rPr>
              <a:t>neshej</a:t>
            </a:r>
            <a:r>
              <a:rPr lang="es-ES" sz="2400" i="1" dirty="0" smtClean="0">
                <a:solidFill>
                  <a:srgbClr val="080808"/>
                </a:solidFill>
              </a:rPr>
              <a:t> </a:t>
            </a:r>
            <a:r>
              <a:rPr lang="es-ES" sz="2400" i="1" dirty="0" err="1" smtClean="0">
                <a:solidFill>
                  <a:srgbClr val="080808"/>
                </a:solidFill>
              </a:rPr>
              <a:t>kol-davar</a:t>
            </a:r>
            <a:r>
              <a:rPr lang="es-ES" sz="2400" i="1" dirty="0" smtClean="0">
                <a:solidFill>
                  <a:srgbClr val="080808"/>
                </a:solidFill>
              </a:rPr>
              <a:t> </a:t>
            </a:r>
            <a:r>
              <a:rPr lang="es-ES" sz="2400" i="1" dirty="0" err="1" smtClean="0">
                <a:solidFill>
                  <a:srgbClr val="080808"/>
                </a:solidFill>
              </a:rPr>
              <a:t>asher</a:t>
            </a:r>
            <a:r>
              <a:rPr lang="es-ES" sz="2400" i="1" dirty="0" smtClean="0">
                <a:solidFill>
                  <a:srgbClr val="080808"/>
                </a:solidFill>
              </a:rPr>
              <a:t> </a:t>
            </a:r>
            <a:r>
              <a:rPr lang="es-ES" sz="2400" i="1" dirty="0" err="1" smtClean="0">
                <a:solidFill>
                  <a:srgbClr val="080808"/>
                </a:solidFill>
              </a:rPr>
              <a:t>yishaj</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b="1" i="1" dirty="0" smtClean="0">
              <a:solidFill>
                <a:srgbClr val="080808"/>
              </a:solidFill>
            </a:endParaRPr>
          </a:p>
          <a:p>
            <a:pPr lvl="1">
              <a:buFont typeface="Arial" pitchFamily="34" charset="0"/>
              <a:buChar char="•"/>
            </a:pPr>
            <a:r>
              <a:rPr lang="es-ES" sz="2400" b="1" dirty="0" smtClean="0">
                <a:solidFill>
                  <a:srgbClr val="080808"/>
                </a:solidFill>
              </a:rPr>
              <a:t>No </a:t>
            </a:r>
            <a:r>
              <a:rPr lang="es-ES" sz="2400" b="1" dirty="0" smtClean="0">
                <a:solidFill>
                  <a:srgbClr val="080808"/>
                </a:solidFill>
              </a:rPr>
              <a:t>pagarás a tu hermano usura</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En el capítulo 25, versículo 37, la Escritura Sagrada ordena al acreedor no recibir intereses, y aquí se manda al deudor no tomar dinero prestado para pagarlo con intereses. El interés (usura) que la persona recibe por el dinero prestado, se llama </a:t>
            </a:r>
            <a:r>
              <a:rPr lang="es-ES" sz="2400" b="1" dirty="0" err="1" smtClean="0">
                <a:solidFill>
                  <a:srgbClr val="080808"/>
                </a:solidFill>
              </a:rPr>
              <a:t>ribit</a:t>
            </a:r>
            <a:r>
              <a:rPr lang="es-ES" sz="2400" dirty="0" smtClean="0">
                <a:solidFill>
                  <a:srgbClr val="080808"/>
                </a:solidFill>
              </a:rPr>
              <a:t> cuando el préstamo se hizo por un plazo determinado y el deudor lo paga al fin de este plazo, añadiendo los intereses;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6106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Y </a:t>
            </a:r>
            <a:r>
              <a:rPr lang="es-ES" sz="2400" dirty="0" smtClean="0">
                <a:solidFill>
                  <a:srgbClr val="080808"/>
                </a:solidFill>
              </a:rPr>
              <a:t>se llama </a:t>
            </a:r>
            <a:r>
              <a:rPr lang="es-ES" sz="2400" b="1" dirty="0" err="1" smtClean="0">
                <a:solidFill>
                  <a:srgbClr val="080808"/>
                </a:solidFill>
              </a:rPr>
              <a:t>néshej</a:t>
            </a:r>
            <a:r>
              <a:rPr lang="es-ES" sz="2400" dirty="0" smtClean="0">
                <a:solidFill>
                  <a:srgbClr val="080808"/>
                </a:solidFill>
              </a:rPr>
              <a:t> cuando el acreedor recibe intereses en el curso del plazo fijado, en cada mes, cada año, etc.; de ahí la palabra </a:t>
            </a:r>
            <a:r>
              <a:rPr lang="es-ES" sz="2400" b="1" dirty="0" err="1" smtClean="0">
                <a:solidFill>
                  <a:srgbClr val="080808"/>
                </a:solidFill>
              </a:rPr>
              <a:t>néshej</a:t>
            </a:r>
            <a:r>
              <a:rPr lang="es-ES" sz="2400" dirty="0" smtClean="0">
                <a:solidFill>
                  <a:srgbClr val="080808"/>
                </a:solidFill>
              </a:rPr>
              <a:t> que significa "morder".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Hay </a:t>
            </a:r>
            <a:r>
              <a:rPr lang="es-ES" sz="2400" dirty="0" smtClean="0">
                <a:solidFill>
                  <a:srgbClr val="080808"/>
                </a:solidFill>
              </a:rPr>
              <a:t>cierta clase de </a:t>
            </a:r>
            <a:r>
              <a:rPr lang="es-ES" sz="2400" dirty="0" err="1" smtClean="0">
                <a:solidFill>
                  <a:srgbClr val="080808"/>
                </a:solidFill>
              </a:rPr>
              <a:t>ribit</a:t>
            </a:r>
            <a:r>
              <a:rPr lang="es-ES" sz="2400" dirty="0" smtClean="0">
                <a:solidFill>
                  <a:srgbClr val="080808"/>
                </a:solidFill>
              </a:rPr>
              <a:t> (</a:t>
            </a:r>
            <a:r>
              <a:rPr lang="es-ES" sz="2400" b="1" dirty="0" err="1" smtClean="0">
                <a:solidFill>
                  <a:srgbClr val="080808"/>
                </a:solidFill>
              </a:rPr>
              <a:t>ribit</a:t>
            </a:r>
            <a:r>
              <a:rPr lang="es-ES" sz="2400" b="1" dirty="0" smtClean="0">
                <a:solidFill>
                  <a:srgbClr val="080808"/>
                </a:solidFill>
              </a:rPr>
              <a:t> </a:t>
            </a:r>
            <a:r>
              <a:rPr lang="es-ES" sz="2400" b="1" dirty="0" err="1" smtClean="0">
                <a:solidFill>
                  <a:srgbClr val="080808"/>
                </a:solidFill>
              </a:rPr>
              <a:t>derabanán</a:t>
            </a:r>
            <a:r>
              <a:rPr lang="es-ES" sz="2400" dirty="0" smtClean="0">
                <a:solidFill>
                  <a:srgbClr val="080808"/>
                </a:solidFill>
              </a:rPr>
              <a:t>) que está permitido, cuando el beneficio fuere empleado en favor de los pobres.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También </a:t>
            </a:r>
            <a:r>
              <a:rPr lang="es-ES" sz="2400" dirty="0" smtClean="0">
                <a:solidFill>
                  <a:srgbClr val="080808"/>
                </a:solidFill>
              </a:rPr>
              <a:t>se elaboró por los rabinos una fórmula denominada </a:t>
            </a:r>
            <a:r>
              <a:rPr lang="es-ES" sz="2400" b="1" dirty="0" err="1" smtClean="0">
                <a:solidFill>
                  <a:srgbClr val="080808"/>
                </a:solidFill>
              </a:rPr>
              <a:t>heter</a:t>
            </a:r>
            <a:r>
              <a:rPr lang="es-ES" sz="2400" b="1" dirty="0" smtClean="0">
                <a:solidFill>
                  <a:srgbClr val="080808"/>
                </a:solidFill>
              </a:rPr>
              <a:t> </a:t>
            </a:r>
            <a:r>
              <a:rPr lang="es-ES" sz="2400" b="1" dirty="0" err="1" smtClean="0">
                <a:solidFill>
                  <a:srgbClr val="080808"/>
                </a:solidFill>
              </a:rPr>
              <a:t>iská</a:t>
            </a:r>
            <a:r>
              <a:rPr lang="es-ES" sz="2400" dirty="0" smtClean="0">
                <a:solidFill>
                  <a:srgbClr val="080808"/>
                </a:solidFill>
              </a:rPr>
              <a:t> (negocio entre dos socios, para el cual uno aporta el capital y el otro su trabajo), hecho con cláusulas determinadas, por medio de las cuales no se transgrede la prohibición acerca del </a:t>
            </a:r>
            <a:r>
              <a:rPr lang="es-ES" sz="2400" dirty="0" err="1" smtClean="0">
                <a:solidFill>
                  <a:srgbClr val="080808"/>
                </a:solidFill>
              </a:rPr>
              <a:t>ribit</a:t>
            </a:r>
            <a:r>
              <a:rPr lang="es-ES" sz="2400"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6106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hlinkClick r:id="rId4"/>
              </a:rPr>
              <a:t>24:1</a:t>
            </a:r>
            <a:r>
              <a:rPr lang="es-ES" sz="2400" i="1" dirty="0" smtClean="0"/>
              <a:t> </a:t>
            </a:r>
            <a:r>
              <a:rPr lang="es-ES" sz="2400" i="1" dirty="0" smtClean="0">
                <a:solidFill>
                  <a:srgbClr val="FF9933"/>
                </a:solidFill>
                <a:effectLst>
                  <a:outerShdw blurRad="38100" dist="38100" dir="2700000" algn="tl">
                    <a:srgbClr val="000000">
                      <a:alpha val="43137"/>
                    </a:srgbClr>
                  </a:outerShdw>
                </a:effectLst>
              </a:rPr>
              <a:t>Cuando alguno tomare mujer casándose con ella, y sucediere que ella no le agradare por haber él hallado en ella alguna cosa indecente, le </a:t>
            </a:r>
            <a:r>
              <a:rPr lang="es-ES" sz="2400" i="1" dirty="0" smtClean="0">
                <a:solidFill>
                  <a:srgbClr val="FF9933"/>
                </a:solidFill>
                <a:effectLst>
                  <a:outerShdw blurRad="38100" dist="38100" dir="2700000" algn="tl">
                    <a:srgbClr val="000000">
                      <a:alpha val="43137"/>
                    </a:srgbClr>
                  </a:outerShdw>
                </a:effectLst>
                <a:hlinkClick r:id="rId5"/>
              </a:rPr>
              <a:t>escribirá carta de divorcio</a:t>
            </a:r>
            <a:r>
              <a:rPr lang="es-ES" sz="2400" i="1" dirty="0" smtClean="0">
                <a:solidFill>
                  <a:srgbClr val="FF9933"/>
                </a:solidFill>
                <a:effectLst>
                  <a:outerShdw blurRad="38100" dist="38100" dir="2700000" algn="tl">
                    <a:srgbClr val="000000">
                      <a:alpha val="43137"/>
                    </a:srgbClr>
                  </a:outerShdw>
                </a:effectLst>
              </a:rPr>
              <a:t> y la pondrá en su mano y la despedirá de su casa. </a:t>
            </a:r>
            <a:r>
              <a:rPr lang="es-ES" sz="2400" i="1" dirty="0" smtClean="0"/>
              <a:t/>
            </a:r>
            <a:br>
              <a:rPr lang="es-ES" sz="2400" i="1" dirty="0" smtClean="0"/>
            </a:br>
            <a:r>
              <a:rPr lang="es-ES" sz="2400" i="1" dirty="0" err="1" smtClean="0">
                <a:solidFill>
                  <a:srgbClr val="080808"/>
                </a:solidFill>
              </a:rPr>
              <a:t>Ki-yikaj</a:t>
            </a:r>
            <a:r>
              <a:rPr lang="es-ES" sz="2400" i="1" dirty="0" smtClean="0">
                <a:solidFill>
                  <a:srgbClr val="080808"/>
                </a:solidFill>
              </a:rPr>
              <a:t> </a:t>
            </a:r>
            <a:r>
              <a:rPr lang="es-ES" sz="2400" i="1" dirty="0" err="1" smtClean="0">
                <a:solidFill>
                  <a:srgbClr val="080808"/>
                </a:solidFill>
              </a:rPr>
              <a:t>ish</a:t>
            </a:r>
            <a:r>
              <a:rPr lang="es-ES" sz="2400" i="1" dirty="0" smtClean="0">
                <a:solidFill>
                  <a:srgbClr val="080808"/>
                </a:solidFill>
              </a:rPr>
              <a:t> </a:t>
            </a:r>
            <a:r>
              <a:rPr lang="es-ES" sz="2400" i="1" dirty="0" err="1" smtClean="0">
                <a:solidFill>
                  <a:srgbClr val="080808"/>
                </a:solidFill>
              </a:rPr>
              <a:t>ishah</a:t>
            </a:r>
            <a:r>
              <a:rPr lang="es-ES" sz="2400" i="1" dirty="0" smtClean="0">
                <a:solidFill>
                  <a:srgbClr val="080808"/>
                </a:solidFill>
              </a:rPr>
              <a:t> </a:t>
            </a:r>
            <a:r>
              <a:rPr lang="es-ES" sz="2400" i="1" dirty="0" err="1" smtClean="0">
                <a:solidFill>
                  <a:srgbClr val="080808"/>
                </a:solidFill>
              </a:rPr>
              <a:t>uve'alah</a:t>
            </a:r>
            <a:r>
              <a:rPr lang="es-ES" sz="2400" i="1" dirty="0" smtClean="0">
                <a:solidFill>
                  <a:srgbClr val="080808"/>
                </a:solidFill>
              </a:rPr>
              <a:t> </a:t>
            </a:r>
            <a:r>
              <a:rPr lang="es-ES" sz="2400" i="1" dirty="0" err="1" smtClean="0">
                <a:solidFill>
                  <a:srgbClr val="080808"/>
                </a:solidFill>
              </a:rPr>
              <a:t>vehayah</a:t>
            </a:r>
            <a:r>
              <a:rPr lang="es-ES" sz="2400" i="1" dirty="0" smtClean="0">
                <a:solidFill>
                  <a:srgbClr val="080808"/>
                </a:solidFill>
              </a:rPr>
              <a:t> </a:t>
            </a:r>
            <a:r>
              <a:rPr lang="es-ES" sz="2400" i="1" dirty="0" err="1" smtClean="0">
                <a:solidFill>
                  <a:srgbClr val="080808"/>
                </a:solidFill>
              </a:rPr>
              <a:t>im</a:t>
            </a:r>
            <a:r>
              <a:rPr lang="es-ES" sz="2400" i="1" dirty="0" smtClean="0">
                <a:solidFill>
                  <a:srgbClr val="080808"/>
                </a:solidFill>
              </a:rPr>
              <a:t>-lo </a:t>
            </a:r>
            <a:r>
              <a:rPr lang="es-ES" sz="2400" i="1" dirty="0" err="1" smtClean="0">
                <a:solidFill>
                  <a:srgbClr val="080808"/>
                </a:solidFill>
              </a:rPr>
              <a:t>timtsa-jen</a:t>
            </a:r>
            <a:r>
              <a:rPr lang="es-ES" sz="2400" i="1" dirty="0" smtClean="0">
                <a:solidFill>
                  <a:srgbClr val="080808"/>
                </a:solidFill>
              </a:rPr>
              <a:t> </a:t>
            </a:r>
            <a:r>
              <a:rPr lang="es-ES" sz="2400" i="1" dirty="0" err="1" smtClean="0">
                <a:solidFill>
                  <a:srgbClr val="080808"/>
                </a:solidFill>
              </a:rPr>
              <a:t>be'eynav</a:t>
            </a:r>
            <a:r>
              <a:rPr lang="es-ES" sz="2400" i="1" dirty="0" smtClean="0">
                <a:solidFill>
                  <a:srgbClr val="080808"/>
                </a:solidFill>
              </a:rPr>
              <a:t> </a:t>
            </a:r>
            <a:r>
              <a:rPr lang="es-ES" sz="2400" i="1" dirty="0" err="1" smtClean="0">
                <a:solidFill>
                  <a:srgbClr val="080808"/>
                </a:solidFill>
              </a:rPr>
              <a:t>ki-matsa</a:t>
            </a:r>
            <a:r>
              <a:rPr lang="es-ES" sz="2400" i="1" dirty="0" smtClean="0">
                <a:solidFill>
                  <a:srgbClr val="080808"/>
                </a:solidFill>
              </a:rPr>
              <a:t> </a:t>
            </a:r>
            <a:r>
              <a:rPr lang="es-ES" sz="2400" i="1" dirty="0" err="1" smtClean="0">
                <a:solidFill>
                  <a:srgbClr val="080808"/>
                </a:solidFill>
              </a:rPr>
              <a:t>vah</a:t>
            </a:r>
            <a:r>
              <a:rPr lang="es-ES" sz="2400" i="1" dirty="0" smtClean="0">
                <a:solidFill>
                  <a:srgbClr val="080808"/>
                </a:solidFill>
              </a:rPr>
              <a:t> </a:t>
            </a:r>
            <a:r>
              <a:rPr lang="es-ES" sz="2400" i="1" dirty="0" err="1" smtClean="0">
                <a:solidFill>
                  <a:srgbClr val="080808"/>
                </a:solidFill>
              </a:rPr>
              <a:t>ervat</a:t>
            </a:r>
            <a:r>
              <a:rPr lang="es-ES" sz="2400" i="1" dirty="0" smtClean="0">
                <a:solidFill>
                  <a:srgbClr val="080808"/>
                </a:solidFill>
              </a:rPr>
              <a:t> </a:t>
            </a:r>
            <a:r>
              <a:rPr lang="es-ES" sz="2400" i="1" dirty="0" err="1" smtClean="0">
                <a:solidFill>
                  <a:srgbClr val="080808"/>
                </a:solidFill>
              </a:rPr>
              <a:t>davar</a:t>
            </a:r>
            <a:r>
              <a:rPr lang="es-ES" sz="2400" i="1" dirty="0" smtClean="0">
                <a:solidFill>
                  <a:srgbClr val="080808"/>
                </a:solidFill>
              </a:rPr>
              <a:t> </a:t>
            </a:r>
            <a:r>
              <a:rPr lang="es-ES" sz="2400" i="1" dirty="0" err="1" smtClean="0">
                <a:solidFill>
                  <a:srgbClr val="080808"/>
                </a:solidFill>
              </a:rPr>
              <a:t>vejatav</a:t>
            </a:r>
            <a:r>
              <a:rPr lang="es-ES" sz="2400" i="1" dirty="0" smtClean="0">
                <a:solidFill>
                  <a:srgbClr val="080808"/>
                </a:solidFill>
              </a:rPr>
              <a:t> </a:t>
            </a:r>
            <a:r>
              <a:rPr lang="es-ES" sz="2400" i="1" dirty="0" err="1" smtClean="0">
                <a:solidFill>
                  <a:srgbClr val="080808"/>
                </a:solidFill>
              </a:rPr>
              <a:t>lah</a:t>
            </a:r>
            <a:r>
              <a:rPr lang="es-ES" sz="2400" i="1" dirty="0" smtClean="0">
                <a:solidFill>
                  <a:srgbClr val="080808"/>
                </a:solidFill>
              </a:rPr>
              <a:t> </a:t>
            </a:r>
            <a:r>
              <a:rPr lang="es-ES" sz="2400" i="1" dirty="0" err="1" smtClean="0">
                <a:solidFill>
                  <a:srgbClr val="080808"/>
                </a:solidFill>
              </a:rPr>
              <a:t>sefer</a:t>
            </a:r>
            <a:r>
              <a:rPr lang="es-ES" sz="2400" i="1" dirty="0" smtClean="0">
                <a:solidFill>
                  <a:srgbClr val="080808"/>
                </a:solidFill>
              </a:rPr>
              <a:t> </a:t>
            </a:r>
            <a:r>
              <a:rPr lang="es-ES" sz="2400" i="1" dirty="0" err="1" smtClean="0">
                <a:solidFill>
                  <a:srgbClr val="080808"/>
                </a:solidFill>
              </a:rPr>
              <a:t>kritut</a:t>
            </a:r>
            <a:r>
              <a:rPr lang="es-ES" sz="2400" i="1" dirty="0" smtClean="0">
                <a:solidFill>
                  <a:srgbClr val="080808"/>
                </a:solidFill>
              </a:rPr>
              <a:t> </a:t>
            </a:r>
            <a:r>
              <a:rPr lang="es-ES" sz="2400" i="1" dirty="0" err="1" smtClean="0">
                <a:solidFill>
                  <a:srgbClr val="080808"/>
                </a:solidFill>
              </a:rPr>
              <a:t>venatan</a:t>
            </a:r>
            <a:r>
              <a:rPr lang="es-ES" sz="2400" i="1" dirty="0" smtClean="0">
                <a:solidFill>
                  <a:srgbClr val="080808"/>
                </a:solidFill>
              </a:rPr>
              <a:t> </a:t>
            </a:r>
            <a:r>
              <a:rPr lang="es-ES" sz="2400" i="1" dirty="0" err="1" smtClean="0">
                <a:solidFill>
                  <a:srgbClr val="080808"/>
                </a:solidFill>
              </a:rPr>
              <a:t>beyadah</a:t>
            </a:r>
            <a:r>
              <a:rPr lang="es-ES" sz="2400" i="1" dirty="0" smtClean="0">
                <a:solidFill>
                  <a:srgbClr val="080808"/>
                </a:solidFill>
              </a:rPr>
              <a:t> </a:t>
            </a:r>
            <a:r>
              <a:rPr lang="es-ES" sz="2400" i="1" dirty="0" err="1" smtClean="0">
                <a:solidFill>
                  <a:srgbClr val="080808"/>
                </a:solidFill>
              </a:rPr>
              <a:t>veshiljah</a:t>
            </a:r>
            <a:r>
              <a:rPr lang="es-ES" sz="2400" i="1" dirty="0" smtClean="0">
                <a:solidFill>
                  <a:srgbClr val="080808"/>
                </a:solidFill>
              </a:rPr>
              <a:t> </a:t>
            </a:r>
            <a:r>
              <a:rPr lang="es-ES" sz="2400" i="1" dirty="0" err="1" smtClean="0">
                <a:solidFill>
                  <a:srgbClr val="080808"/>
                </a:solidFill>
              </a:rPr>
              <a:t>mibeyto</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b="1" dirty="0" smtClean="0">
                <a:solidFill>
                  <a:srgbClr val="080808"/>
                </a:solidFill>
              </a:rPr>
              <a:t>Escribirá </a:t>
            </a:r>
            <a:r>
              <a:rPr lang="es-ES" sz="2400" b="1" dirty="0" smtClean="0">
                <a:solidFill>
                  <a:srgbClr val="080808"/>
                </a:solidFill>
              </a:rPr>
              <a:t>carta de Divorcio -</a:t>
            </a:r>
            <a:r>
              <a:rPr lang="es-ES" sz="2400" b="1" dirty="0" err="1" smtClean="0">
                <a:solidFill>
                  <a:srgbClr val="080808"/>
                </a:solidFill>
              </a:rPr>
              <a:t>Get</a:t>
            </a:r>
            <a:r>
              <a:rPr lang="es-ES" sz="2400" dirty="0" smtClean="0">
                <a:solidFill>
                  <a:srgbClr val="080808"/>
                </a:solidFill>
              </a:rPr>
              <a:t/>
            </a:r>
            <a:br>
              <a:rPr lang="es-ES" sz="2400" dirty="0" smtClean="0">
                <a:solidFill>
                  <a:srgbClr val="080808"/>
                </a:solidFill>
              </a:rPr>
            </a:br>
            <a:r>
              <a:rPr lang="es-ES" sz="2400" dirty="0" smtClean="0">
                <a:solidFill>
                  <a:srgbClr val="080808"/>
                </a:solidFill>
              </a:rPr>
              <a:t>   La Ley de Moisés permite el divorcio. El Talmud dice además, que si un hombre tiene una mujer mala, el divorcio constituye para él un deber religioso (</a:t>
            </a:r>
            <a:r>
              <a:rPr lang="es-ES" sz="2400" dirty="0" err="1" smtClean="0">
                <a:solidFill>
                  <a:srgbClr val="080808"/>
                </a:solidFill>
              </a:rPr>
              <a:t>Yebamot</a:t>
            </a:r>
            <a:r>
              <a:rPr lang="es-ES" sz="2400" dirty="0" smtClean="0">
                <a:solidFill>
                  <a:srgbClr val="080808"/>
                </a:solidFill>
              </a:rPr>
              <a:t> 68:).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7630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Las </a:t>
            </a:r>
            <a:r>
              <a:rPr lang="es-ES" sz="2400" dirty="0" smtClean="0">
                <a:solidFill>
                  <a:srgbClr val="080808"/>
                </a:solidFill>
              </a:rPr>
              <a:t>escuelas rabínicas de </a:t>
            </a:r>
            <a:r>
              <a:rPr lang="es-ES" sz="2400" dirty="0" err="1" smtClean="0">
                <a:solidFill>
                  <a:srgbClr val="080808"/>
                </a:solidFill>
              </a:rPr>
              <a:t>Hil-lel</a:t>
            </a:r>
            <a:r>
              <a:rPr lang="es-ES" sz="2400" dirty="0" smtClean="0">
                <a:solidFill>
                  <a:srgbClr val="080808"/>
                </a:solidFill>
              </a:rPr>
              <a:t> y </a:t>
            </a:r>
            <a:r>
              <a:rPr lang="es-ES" sz="2400" dirty="0" err="1" smtClean="0">
                <a:solidFill>
                  <a:srgbClr val="080808"/>
                </a:solidFill>
              </a:rPr>
              <a:t>Shamay</a:t>
            </a:r>
            <a:r>
              <a:rPr lang="es-ES" sz="2400" dirty="0" smtClean="0">
                <a:solidFill>
                  <a:srgbClr val="080808"/>
                </a:solidFill>
              </a:rPr>
              <a:t> (siglo I de la Era Común) interpretan cada una de manera diferente estas palabras: "por haber hallado en ella cosa indecente" (versículo 1), causa que permite a un hombre divorciarse de su mujer.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Según </a:t>
            </a:r>
            <a:r>
              <a:rPr lang="es-ES" sz="2400" dirty="0" err="1" smtClean="0">
                <a:solidFill>
                  <a:srgbClr val="080808"/>
                </a:solidFill>
              </a:rPr>
              <a:t>Shamay</a:t>
            </a:r>
            <a:r>
              <a:rPr lang="es-ES" sz="2400" dirty="0" smtClean="0">
                <a:solidFill>
                  <a:srgbClr val="080808"/>
                </a:solidFill>
              </a:rPr>
              <a:t>, quiere decir que un hombre no tiene derecho de repudiar a su mujer a menos que ésta le sea infiel, según </a:t>
            </a:r>
            <a:r>
              <a:rPr lang="es-ES" sz="2400" dirty="0" err="1" smtClean="0">
                <a:solidFill>
                  <a:srgbClr val="080808"/>
                </a:solidFill>
              </a:rPr>
              <a:t>Hil-lel</a:t>
            </a:r>
            <a:r>
              <a:rPr lang="es-ES" sz="2400" dirty="0" smtClean="0">
                <a:solidFill>
                  <a:srgbClr val="080808"/>
                </a:solidFill>
              </a:rPr>
              <a:t> puede haber algunas otras razones</a:t>
            </a:r>
            <a:r>
              <a:rPr lang="es-ES" sz="2400" dirty="0" smtClean="0">
                <a:solidFill>
                  <a:srgbClr val="080808"/>
                </a:solidFill>
              </a:rPr>
              <a:t>.</a:t>
            </a: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 </a:t>
            </a:r>
            <a:r>
              <a:rPr lang="es-ES" sz="2400" dirty="0" smtClean="0">
                <a:solidFill>
                  <a:srgbClr val="080808"/>
                </a:solidFill>
              </a:rPr>
              <a:t>El Talmud contiene numerosas declaraciones contra el divorcio: "Cuando alguien se divorcia de su primera </a:t>
            </a:r>
            <a:r>
              <a:rPr lang="es-ES" sz="2400" dirty="0" smtClean="0">
                <a:solidFill>
                  <a:srgbClr val="080808"/>
                </a:solidFill>
              </a:rPr>
              <a:t>mujer</a:t>
            </a:r>
            <a:r>
              <a:rPr lang="es-ES" sz="2400" dirty="0" smtClean="0">
                <a:solidFill>
                  <a:srgbClr val="080808"/>
                </a:solidFill>
              </a:rPr>
              <a:t>, hasta el altar del Templo vierte lágrimas por ella" (</a:t>
            </a:r>
            <a:r>
              <a:rPr lang="es-ES" sz="2400" dirty="0" err="1" smtClean="0">
                <a:solidFill>
                  <a:srgbClr val="080808"/>
                </a:solidFill>
              </a:rPr>
              <a:t>Guitín</a:t>
            </a:r>
            <a:r>
              <a:rPr lang="es-ES" sz="2400" dirty="0" smtClean="0">
                <a:solidFill>
                  <a:srgbClr val="080808"/>
                </a:solidFill>
              </a:rPr>
              <a:t> 90:).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839200" cy="4800600"/>
          </a:xfrm>
          <a:prstGeom prst="rect">
            <a:avLst/>
          </a:prstGeom>
          <a:noFill/>
          <a:ln w="9525">
            <a:noFill/>
            <a:round/>
            <a:headEnd/>
            <a:tailEnd/>
          </a:ln>
        </p:spPr>
        <p:txBody>
          <a:bodyPr lIns="90000" tIns="45000" rIns="90000" bIns="45000"/>
          <a:lstStyle/>
          <a:p>
            <a:pPr lvl="1">
              <a:buFont typeface="Arial" pitchFamily="34" charset="0"/>
              <a:buChar char="•"/>
            </a:pPr>
            <a:r>
              <a:rPr lang="es-ES" sz="2200" dirty="0" smtClean="0">
                <a:solidFill>
                  <a:srgbClr val="080808"/>
                </a:solidFill>
              </a:rPr>
              <a:t>Nuestros </a:t>
            </a:r>
            <a:r>
              <a:rPr lang="es-ES" sz="2200" dirty="0" smtClean="0">
                <a:solidFill>
                  <a:srgbClr val="080808"/>
                </a:solidFill>
              </a:rPr>
              <a:t>sabios pusieron muchos obstáculos para dificultar la separación de un matrimonio. Sólo una autoridad religiosa puede dictaminar un divorcio, y por motivos graves, ya que el matrimonio es un compromiso sagrado e inviolable, pero no indisoluble. </a:t>
            </a:r>
            <a:endParaRPr lang="es-ES" sz="2200" dirty="0" smtClean="0">
              <a:solidFill>
                <a:srgbClr val="080808"/>
              </a:solidFill>
            </a:endParaRPr>
          </a:p>
          <a:p>
            <a:pPr lvl="1">
              <a:buFont typeface="Arial" pitchFamily="34" charset="0"/>
              <a:buChar char="•"/>
            </a:pPr>
            <a:r>
              <a:rPr lang="es-ES" sz="2200" dirty="0" smtClean="0">
                <a:solidFill>
                  <a:srgbClr val="080808"/>
                </a:solidFill>
              </a:rPr>
              <a:t>El </a:t>
            </a:r>
            <a:r>
              <a:rPr lang="es-ES" sz="2200" dirty="0" smtClean="0">
                <a:solidFill>
                  <a:srgbClr val="080808"/>
                </a:solidFill>
              </a:rPr>
              <a:t>divorcio por la Ley de Moisés se hace mediante una carta de divorcio que el marido entrega personalmente, o en ciertos casos por intermedio de un encargado del tribunal religioso, en manos de la mujer. Esta carta (</a:t>
            </a:r>
            <a:r>
              <a:rPr lang="es-ES" sz="2200" dirty="0" err="1" smtClean="0">
                <a:solidFill>
                  <a:srgbClr val="080808"/>
                </a:solidFill>
              </a:rPr>
              <a:t>guet</a:t>
            </a:r>
            <a:r>
              <a:rPr lang="es-ES" sz="2200" dirty="0" smtClean="0">
                <a:solidFill>
                  <a:srgbClr val="080808"/>
                </a:solidFill>
              </a:rPr>
              <a:t>) debe escribirse en caracteres hebreos y contener doce renglones, valor numérico de la palabra </a:t>
            </a:r>
            <a:r>
              <a:rPr lang="es-ES" sz="2200" dirty="0" err="1" smtClean="0">
                <a:solidFill>
                  <a:srgbClr val="080808"/>
                </a:solidFill>
              </a:rPr>
              <a:t>guet</a:t>
            </a:r>
            <a:r>
              <a:rPr lang="es-ES" sz="2200" dirty="0" smtClean="0">
                <a:solidFill>
                  <a:srgbClr val="080808"/>
                </a:solidFill>
              </a:rPr>
              <a:t>, aparte de las dos medias líneas donde firman los dos testigos. Por increíble que parezca, las dos letras hebreas que toman la palabra </a:t>
            </a:r>
            <a:r>
              <a:rPr lang="es-ES" sz="2200" dirty="0" err="1" smtClean="0">
                <a:solidFill>
                  <a:srgbClr val="080808"/>
                </a:solidFill>
              </a:rPr>
              <a:t>guet</a:t>
            </a:r>
            <a:r>
              <a:rPr lang="es-ES" sz="2200" dirty="0" smtClean="0">
                <a:solidFill>
                  <a:srgbClr val="080808"/>
                </a:solidFill>
              </a:rPr>
              <a:t>, no se encuentran juntas en toda la Biblia, lo que es un símbolo de separación. </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rPr>
              <a:t>25:18  "Recuerda </a:t>
            </a:r>
            <a:r>
              <a:rPr lang="es-ES" sz="2400" b="1" i="1" dirty="0" smtClean="0">
                <a:solidFill>
                  <a:srgbClr val="FF9933"/>
                </a:solidFill>
                <a:effectLst>
                  <a:outerShdw blurRad="38100" dist="38100" dir="2700000" algn="tl">
                    <a:srgbClr val="000000">
                      <a:alpha val="43137"/>
                    </a:srgbClr>
                  </a:outerShdw>
                </a:effectLst>
              </a:rPr>
              <a:t>lo que </a:t>
            </a:r>
            <a:r>
              <a:rPr lang="es-ES" sz="2400" b="1" i="1" dirty="0" err="1" smtClean="0">
                <a:solidFill>
                  <a:srgbClr val="FF9933"/>
                </a:solidFill>
                <a:effectLst>
                  <a:outerShdw blurRad="38100" dist="38100" dir="2700000" algn="tl">
                    <a:srgbClr val="000000">
                      <a:alpha val="43137"/>
                    </a:srgbClr>
                  </a:outerShdw>
                </a:effectLst>
              </a:rPr>
              <a:t>Amalek</a:t>
            </a:r>
            <a:r>
              <a:rPr lang="es-ES" sz="2400" b="1" i="1" dirty="0" smtClean="0">
                <a:solidFill>
                  <a:srgbClr val="FF9933"/>
                </a:solidFill>
                <a:effectLst>
                  <a:outerShdw blurRad="38100" dist="38100" dir="2700000" algn="tl">
                    <a:srgbClr val="000000">
                      <a:alpha val="43137"/>
                    </a:srgbClr>
                  </a:outerShdw>
                </a:effectLst>
              </a:rPr>
              <a:t> te hizo, en tu camino cuando saliste de Egipto, que se presento a ti en tu camino, y golpeo a aquellos de ustedes que flaquearon.." </a:t>
            </a:r>
            <a:endParaRPr lang="es-ES" sz="2400" b="1"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La </a:t>
            </a:r>
            <a:r>
              <a:rPr lang="es-ES" sz="2400" i="1" dirty="0" smtClean="0">
                <a:solidFill>
                  <a:srgbClr val="080808"/>
                </a:solidFill>
              </a:rPr>
              <a:t>cabeza y el corazón son como dos personas distintas. Un concepto puede ser tan claro como la luz del día para la mente pero si no lo enviamos a través de la 'súper-carretera de la información' hacia el corazón, es como si dos personas distintas estuvieran habitando el mismo cuerpo. </a:t>
            </a:r>
            <a:r>
              <a:rPr lang="es-ES" sz="2400" dirty="0" smtClean="0">
                <a:solidFill>
                  <a:srgbClr val="080808"/>
                </a:solidFill>
              </a:rPr>
              <a:t/>
            </a:r>
            <a:br>
              <a:rPr lang="es-ES" sz="2400" dirty="0" smtClean="0">
                <a:solidFill>
                  <a:srgbClr val="080808"/>
                </a:solidFill>
              </a:rPr>
            </a:br>
            <a:r>
              <a:rPr lang="es-ES" sz="2400" i="1" dirty="0" err="1" smtClean="0">
                <a:solidFill>
                  <a:srgbClr val="080808"/>
                </a:solidFill>
              </a:rPr>
              <a:t>Amalek</a:t>
            </a:r>
            <a:r>
              <a:rPr lang="es-ES" sz="2400" i="1" dirty="0" smtClean="0">
                <a:solidFill>
                  <a:srgbClr val="080808"/>
                </a:solidFill>
              </a:rPr>
              <a:t> es el </a:t>
            </a:r>
            <a:r>
              <a:rPr lang="es-ES" sz="2400" i="1" dirty="0" err="1" smtClean="0">
                <a:solidFill>
                  <a:srgbClr val="080808"/>
                </a:solidFill>
              </a:rPr>
              <a:t>archienemigo</a:t>
            </a:r>
            <a:r>
              <a:rPr lang="es-ES" sz="2400" i="1" dirty="0" smtClean="0">
                <a:solidFill>
                  <a:srgbClr val="080808"/>
                </a:solidFill>
              </a:rPr>
              <a:t> del Pueblo Judío. Es un maestro de la emboscada. </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21:22</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Y cuando hubiere en un hombre pecado digno de pena de muerte, y fuere muerto, lo colgarás en un madero; </a:t>
            </a:r>
            <a:r>
              <a:rPr lang="es-ES" sz="2400" i="1" dirty="0" smtClean="0">
                <a:solidFill>
                  <a:srgbClr val="080808"/>
                </a:solidFill>
              </a:rPr>
              <a:t/>
            </a:r>
            <a:br>
              <a:rPr lang="es-ES" sz="2400" i="1" dirty="0" smtClean="0">
                <a:solidFill>
                  <a:srgbClr val="080808"/>
                </a:solidFill>
              </a:rPr>
            </a:br>
            <a:r>
              <a:rPr lang="es-ES" sz="2400" i="1" dirty="0" err="1" smtClean="0">
                <a:solidFill>
                  <a:srgbClr val="080808"/>
                </a:solidFill>
              </a:rPr>
              <a:t>Veji-yiheyeh</a:t>
            </a:r>
            <a:r>
              <a:rPr lang="es-ES" sz="2400" i="1" dirty="0" smtClean="0">
                <a:solidFill>
                  <a:srgbClr val="080808"/>
                </a:solidFill>
              </a:rPr>
              <a:t> </a:t>
            </a:r>
            <a:r>
              <a:rPr lang="es-ES" sz="2400" i="1" dirty="0" err="1" smtClean="0">
                <a:solidFill>
                  <a:srgbClr val="080808"/>
                </a:solidFill>
              </a:rPr>
              <a:t>ve'ish</a:t>
            </a:r>
            <a:r>
              <a:rPr lang="es-ES" sz="2400" i="1" dirty="0" smtClean="0">
                <a:solidFill>
                  <a:srgbClr val="080808"/>
                </a:solidFill>
              </a:rPr>
              <a:t> jet </a:t>
            </a:r>
            <a:r>
              <a:rPr lang="es-ES" sz="2400" i="1" dirty="0" err="1" smtClean="0">
                <a:solidFill>
                  <a:srgbClr val="080808"/>
                </a:solidFill>
              </a:rPr>
              <a:t>mishpat-mavet</a:t>
            </a:r>
            <a:r>
              <a:rPr lang="es-ES" sz="2400" i="1" dirty="0" smtClean="0">
                <a:solidFill>
                  <a:srgbClr val="080808"/>
                </a:solidFill>
              </a:rPr>
              <a:t> </a:t>
            </a:r>
            <a:r>
              <a:rPr lang="es-ES" sz="2400" i="1" dirty="0" err="1" smtClean="0">
                <a:solidFill>
                  <a:srgbClr val="080808"/>
                </a:solidFill>
              </a:rPr>
              <a:t>vehumat</a:t>
            </a:r>
            <a:r>
              <a:rPr lang="es-ES" sz="2400" i="1" dirty="0" smtClean="0">
                <a:solidFill>
                  <a:srgbClr val="080808"/>
                </a:solidFill>
              </a:rPr>
              <a:t> </a:t>
            </a:r>
            <a:r>
              <a:rPr lang="es-ES" sz="2400" i="1" dirty="0" err="1" smtClean="0">
                <a:solidFill>
                  <a:srgbClr val="080808"/>
                </a:solidFill>
              </a:rPr>
              <a:t>vetalita</a:t>
            </a:r>
            <a:r>
              <a:rPr lang="es-ES" sz="2400" i="1" dirty="0" smtClean="0">
                <a:solidFill>
                  <a:srgbClr val="080808"/>
                </a:solidFill>
              </a:rPr>
              <a:t> </a:t>
            </a:r>
            <a:r>
              <a:rPr lang="es-ES" sz="2400" i="1" dirty="0" err="1" smtClean="0">
                <a:solidFill>
                  <a:srgbClr val="080808"/>
                </a:solidFill>
              </a:rPr>
              <a:t>oto</a:t>
            </a:r>
            <a:r>
              <a:rPr lang="es-ES" sz="2400" i="1" dirty="0" smtClean="0">
                <a:solidFill>
                  <a:srgbClr val="080808"/>
                </a:solidFill>
              </a:rPr>
              <a:t> al-</a:t>
            </a:r>
            <a:r>
              <a:rPr lang="es-ES" sz="2400" i="1" dirty="0" err="1" smtClean="0">
                <a:solidFill>
                  <a:srgbClr val="080808"/>
                </a:solidFill>
              </a:rPr>
              <a:t>ets</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r>
              <a:rPr lang="es-ES" sz="2400" b="1" i="1" dirty="0" smtClean="0">
                <a:solidFill>
                  <a:srgbClr val="080808"/>
                </a:solidFill>
                <a:hlinkClick r:id="rId5"/>
              </a:rPr>
              <a:t>21:23</a:t>
            </a:r>
            <a:r>
              <a:rPr lang="es-ES" sz="2400" i="1" dirty="0" smtClean="0">
                <a:solidFill>
                  <a:srgbClr val="080808"/>
                </a:solidFill>
              </a:rPr>
              <a:t> </a:t>
            </a:r>
            <a:r>
              <a:rPr lang="es-ES" sz="2400" i="1" dirty="0" smtClean="0">
                <a:solidFill>
                  <a:srgbClr val="FF9933"/>
                </a:solidFill>
                <a:effectLst>
                  <a:outerShdw blurRad="38100" dist="38100" dir="2700000" algn="tl">
                    <a:srgbClr val="000000">
                      <a:alpha val="43137"/>
                    </a:srgbClr>
                  </a:outerShdw>
                </a:effectLst>
              </a:rPr>
              <a:t>no pernoctará su cadáver en el madero, sino que ciertamente lo enterraras en el mismo día, porque desprecio a Dios es el colgado, y no has de contaminar tu tierra que el Eterno, tu Dios, te da en posesión.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Lo-</a:t>
            </a:r>
            <a:r>
              <a:rPr lang="es-ES" sz="2400" i="1" dirty="0" err="1" smtClean="0">
                <a:solidFill>
                  <a:srgbClr val="080808"/>
                </a:solidFill>
              </a:rPr>
              <a:t>talin</a:t>
            </a:r>
            <a:r>
              <a:rPr lang="es-ES" sz="2400" i="1" dirty="0" smtClean="0">
                <a:solidFill>
                  <a:srgbClr val="080808"/>
                </a:solidFill>
              </a:rPr>
              <a:t> </a:t>
            </a:r>
            <a:r>
              <a:rPr lang="es-ES" sz="2400" i="1" dirty="0" err="1" smtClean="0">
                <a:solidFill>
                  <a:srgbClr val="080808"/>
                </a:solidFill>
              </a:rPr>
              <a:t>nivlato</a:t>
            </a:r>
            <a:r>
              <a:rPr lang="es-ES" sz="2400" i="1" dirty="0" smtClean="0">
                <a:solidFill>
                  <a:srgbClr val="080808"/>
                </a:solidFill>
              </a:rPr>
              <a:t> al-</a:t>
            </a:r>
            <a:r>
              <a:rPr lang="es-ES" sz="2400" i="1" dirty="0" err="1" smtClean="0">
                <a:solidFill>
                  <a:srgbClr val="080808"/>
                </a:solidFill>
              </a:rPr>
              <a:t>ha'ets</a:t>
            </a:r>
            <a:r>
              <a:rPr lang="es-ES" sz="2400" i="1" dirty="0" smtClean="0">
                <a:solidFill>
                  <a:srgbClr val="080808"/>
                </a:solidFill>
              </a:rPr>
              <a:t> </a:t>
            </a:r>
            <a:r>
              <a:rPr lang="es-ES" sz="2400" i="1" dirty="0" err="1" smtClean="0">
                <a:solidFill>
                  <a:srgbClr val="080808"/>
                </a:solidFill>
              </a:rPr>
              <a:t>ki-kavor</a:t>
            </a:r>
            <a:r>
              <a:rPr lang="es-ES" sz="2400" i="1" dirty="0" smtClean="0">
                <a:solidFill>
                  <a:srgbClr val="080808"/>
                </a:solidFill>
              </a:rPr>
              <a:t> </a:t>
            </a:r>
            <a:r>
              <a:rPr lang="es-ES" sz="2400" i="1" dirty="0" err="1" smtClean="0">
                <a:solidFill>
                  <a:srgbClr val="080808"/>
                </a:solidFill>
              </a:rPr>
              <a:t>tikberenu</a:t>
            </a:r>
            <a:r>
              <a:rPr lang="es-ES" sz="2400" i="1" dirty="0" smtClean="0">
                <a:solidFill>
                  <a:srgbClr val="080808"/>
                </a:solidFill>
              </a:rPr>
              <a:t> </a:t>
            </a:r>
            <a:r>
              <a:rPr lang="es-ES" sz="2400" i="1" dirty="0" err="1" smtClean="0">
                <a:solidFill>
                  <a:srgbClr val="080808"/>
                </a:solidFill>
              </a:rPr>
              <a:t>bayom</a:t>
            </a:r>
            <a:r>
              <a:rPr lang="es-ES" sz="2400" i="1" dirty="0" smtClean="0">
                <a:solidFill>
                  <a:srgbClr val="080808"/>
                </a:solidFill>
              </a:rPr>
              <a:t> </a:t>
            </a:r>
            <a:r>
              <a:rPr lang="es-ES" sz="2400" i="1" dirty="0" err="1" smtClean="0">
                <a:solidFill>
                  <a:srgbClr val="080808"/>
                </a:solidFill>
              </a:rPr>
              <a:t>hahu</a:t>
            </a:r>
            <a:r>
              <a:rPr lang="es-ES" sz="2400" i="1" dirty="0" smtClean="0">
                <a:solidFill>
                  <a:srgbClr val="080808"/>
                </a:solidFill>
              </a:rPr>
              <a:t> </a:t>
            </a:r>
            <a:r>
              <a:rPr lang="es-ES" sz="2400" i="1" dirty="0" err="1" smtClean="0">
                <a:solidFill>
                  <a:srgbClr val="080808"/>
                </a:solidFill>
              </a:rPr>
              <a:t>ki-kilelat</a:t>
            </a:r>
            <a:r>
              <a:rPr lang="es-ES" sz="2400" i="1" dirty="0" smtClean="0">
                <a:solidFill>
                  <a:srgbClr val="080808"/>
                </a:solidFill>
              </a:rPr>
              <a:t> Elohim </a:t>
            </a:r>
            <a:r>
              <a:rPr lang="es-ES" sz="2400" i="1" dirty="0" err="1" smtClean="0">
                <a:solidFill>
                  <a:srgbClr val="080808"/>
                </a:solidFill>
              </a:rPr>
              <a:t>taluy</a:t>
            </a:r>
            <a:r>
              <a:rPr lang="es-ES" sz="2400" i="1" dirty="0" smtClean="0">
                <a:solidFill>
                  <a:srgbClr val="080808"/>
                </a:solidFill>
              </a:rPr>
              <a:t> velo </a:t>
            </a:r>
            <a:r>
              <a:rPr lang="es-ES" sz="2400" i="1" dirty="0" err="1" smtClean="0">
                <a:solidFill>
                  <a:srgbClr val="080808"/>
                </a:solidFill>
              </a:rPr>
              <a:t>tetame</a:t>
            </a:r>
            <a:r>
              <a:rPr lang="es-ES" sz="2400" i="1" dirty="0" smtClean="0">
                <a:solidFill>
                  <a:srgbClr val="080808"/>
                </a:solidFill>
              </a:rPr>
              <a:t> et-</a:t>
            </a:r>
            <a:r>
              <a:rPr lang="es-ES" sz="2400" i="1" dirty="0" err="1" smtClean="0">
                <a:solidFill>
                  <a:srgbClr val="080808"/>
                </a:solidFill>
              </a:rPr>
              <a:t>admateja</a:t>
            </a:r>
            <a:r>
              <a:rPr lang="es-ES" sz="2400" i="1" dirty="0" smtClean="0">
                <a:solidFill>
                  <a:srgbClr val="080808"/>
                </a:solidFill>
              </a:rPr>
              <a:t> </a:t>
            </a:r>
            <a:r>
              <a:rPr lang="es-ES" sz="2400" i="1" dirty="0" err="1" smtClean="0">
                <a:solidFill>
                  <a:srgbClr val="080808"/>
                </a:solidFill>
              </a:rPr>
              <a:t>asher</a:t>
            </a:r>
            <a:r>
              <a:rPr lang="es-ES" sz="2400" i="1" dirty="0" smtClean="0">
                <a:solidFill>
                  <a:srgbClr val="080808"/>
                </a:solidFill>
              </a:rPr>
              <a:t> Adonay </a:t>
            </a:r>
            <a:r>
              <a:rPr lang="es-ES" sz="2400" i="1" dirty="0" err="1" smtClean="0">
                <a:solidFill>
                  <a:srgbClr val="080808"/>
                </a:solidFill>
              </a:rPr>
              <a:t>Eloheyja</a:t>
            </a:r>
            <a:r>
              <a:rPr lang="es-ES" sz="2400" i="1" dirty="0" smtClean="0">
                <a:solidFill>
                  <a:srgbClr val="080808"/>
                </a:solidFill>
              </a:rPr>
              <a:t> noten leja </a:t>
            </a:r>
            <a:r>
              <a:rPr lang="es-ES" sz="2400" i="1" dirty="0" err="1" smtClean="0">
                <a:solidFill>
                  <a:srgbClr val="080808"/>
                </a:solidFill>
              </a:rPr>
              <a:t>najalah</a:t>
            </a:r>
            <a:r>
              <a:rPr lang="es-ES" sz="2400" i="1" dirty="0" smtClean="0">
                <a:solidFill>
                  <a:srgbClr val="080808"/>
                </a:solidFill>
              </a:rPr>
              <a:t>. </a:t>
            </a:r>
            <a:r>
              <a:rPr lang="es-ES" sz="2200" dirty="0" smtClean="0">
                <a:solidFill>
                  <a:srgbClr val="080808"/>
                </a:solidFill>
              </a:rPr>
              <a:t> </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8392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Rashí dice que el que es colgado es un insulto a Dios, constituye una degradación para el Rey, ya que el ser humano está hecho a imagen de Dios, e Israel son Sus hijos.</a:t>
            </a: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Rashí trae a cuento el Midrash que dice que es comparable a dos hermanos gemelos que se parecían entre sí, uno se hizo rey y el otro se dejó llevar por las malas costumbres y fue atrapado y colgado.</a:t>
            </a: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Todo el que lo veía decía: “el rey está colgado”</a:t>
            </a:r>
            <a:r>
              <a:rPr lang="es-ES" sz="2200" dirty="0" smtClean="0">
                <a:solidFill>
                  <a:srgbClr val="080808"/>
                </a:solidFill>
              </a:rPr>
              <a:t> </a:t>
            </a:r>
            <a:endParaRPr lang="es-ES" sz="2200" dirty="0" smtClean="0">
              <a:solidFill>
                <a:srgbClr val="080808"/>
              </a:solidFill>
            </a:endParaRPr>
          </a:p>
          <a:p>
            <a:pPr lvl="1">
              <a:buFont typeface="Arial" pitchFamily="34" charset="0"/>
              <a:buChar char="•"/>
            </a:pPr>
            <a:endParaRPr lang="es-E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305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La prescripción que había en Israel es que todos los condenados a muerte al final eran también colgados</a:t>
            </a:r>
            <a:r>
              <a:rPr lang="es-ES" sz="2400" dirty="0" smtClean="0">
                <a:solidFill>
                  <a:srgbClr val="080808"/>
                </a:solidFill>
              </a:rPr>
              <a:t>. Salvo los decapitados, estrangulados, los que se les hacía tragar plomo fundido. </a:t>
            </a:r>
            <a:r>
              <a:rPr lang="es-ES" sz="2400" dirty="0" err="1" smtClean="0">
                <a:solidFill>
                  <a:srgbClr val="080808"/>
                </a:solidFill>
              </a:rPr>
              <a:t>Sanh</a:t>
            </a:r>
            <a:r>
              <a:rPr lang="es-ES" sz="2400" dirty="0" smtClean="0">
                <a:solidFill>
                  <a:srgbClr val="080808"/>
                </a:solidFill>
              </a:rPr>
              <a:t>. 45b</a:t>
            </a:r>
            <a:endParaRPr lang="es-ES" sz="2400" dirty="0" smtClean="0">
              <a:solidFill>
                <a:srgbClr val="080808"/>
              </a:solidFill>
            </a:endParaRP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Antes, el verso 21 dice que todo Israel escuchará y temerá.</a:t>
            </a: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La idea era causarle temor a la gente de no pecar al ver al colgado, ya que de esa manera se degradaba el Nombre de Dios.</a:t>
            </a: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Cómo se degradaba el Nombre de Dios?</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err="1" smtClean="0">
                <a:latin typeface="Calibri" charset="0"/>
              </a:rPr>
              <a:t>Parashat</a:t>
            </a:r>
            <a:r>
              <a:rPr lang="en-US" sz="4000" dirty="0" smtClean="0">
                <a:latin typeface="Calibri" charset="0"/>
              </a:rPr>
              <a:t> </a:t>
            </a:r>
            <a:r>
              <a:rPr lang="en-US" sz="4000" dirty="0" err="1" smtClean="0">
                <a:latin typeface="Calibri" charset="0"/>
              </a:rPr>
              <a:t>Semanal</a:t>
            </a:r>
            <a:r>
              <a:rPr lang="en-US" sz="4000" dirty="0" smtClean="0">
                <a:latin typeface="Calibri" charset="0"/>
              </a:rPr>
              <a:t/>
            </a:r>
            <a:br>
              <a:rPr lang="en-US" sz="4000" dirty="0" smtClean="0">
                <a:latin typeface="Calibri" charset="0"/>
              </a:rPr>
            </a:br>
            <a:r>
              <a:rPr lang="en-US" sz="4000" dirty="0" smtClean="0">
                <a:latin typeface="Calibri" charset="0"/>
              </a:rPr>
              <a:t> </a:t>
            </a:r>
            <a:r>
              <a:rPr lang="he-IL" sz="4000" dirty="0" smtClean="0">
                <a:latin typeface="Calibri" charset="0"/>
                <a:cs typeface="Arial" charset="0"/>
              </a:rPr>
              <a:t>פרשת שבוע</a:t>
            </a:r>
            <a:r>
              <a:rPr lang="en-US" sz="4000" dirty="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305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Dice Rambán que la mayoría de los Sabios dijeron que solo el que blasfemaba y el que adoraba ídolos eran colgados y no como dice solo Rabí Eliezer (</a:t>
            </a:r>
            <a:r>
              <a:rPr lang="es-ES" sz="2400" dirty="0" err="1" smtClean="0">
                <a:solidFill>
                  <a:srgbClr val="080808"/>
                </a:solidFill>
              </a:rPr>
              <a:t>Sanh</a:t>
            </a:r>
            <a:r>
              <a:rPr lang="es-ES" sz="2400" dirty="0" smtClean="0">
                <a:solidFill>
                  <a:srgbClr val="080808"/>
                </a:solidFill>
              </a:rPr>
              <a:t>. 45b).</a:t>
            </a:r>
          </a:p>
          <a:p>
            <a:pPr lvl="1">
              <a:buFont typeface="Arial" pitchFamily="34" charset="0"/>
              <a:buChar char="•"/>
            </a:pPr>
            <a:r>
              <a:rPr lang="es-ES" sz="2400" dirty="0" smtClean="0">
                <a:solidFill>
                  <a:srgbClr val="080808"/>
                </a:solidFill>
              </a:rPr>
              <a:t>Y la explicación es que una persona colgada causaba que la gente dijera, “Por qué esta persona ha sido colgada? Porque el “bendijo” el Nombre o el adoró tal o cual ídolo y lo adoró con tal y cual servicio y fue testigo de una maravilla asociada con el”</a:t>
            </a:r>
          </a:p>
          <a:p>
            <a:pPr lvl="1">
              <a:buFont typeface="Arial" pitchFamily="34" charset="0"/>
              <a:buChar char="•"/>
            </a:pPr>
            <a:r>
              <a:rPr lang="es-ES" sz="2400" dirty="0" smtClean="0">
                <a:solidFill>
                  <a:srgbClr val="080808"/>
                </a:solidFill>
              </a:rPr>
              <a:t>Esta manera de hablar acerca del ídolo y su servicio es llamado una “maldición”.</a:t>
            </a:r>
          </a:p>
          <a:p>
            <a:pPr lvl="1">
              <a:buFont typeface="Arial" pitchFamily="34" charset="0"/>
              <a:buChar char="•"/>
            </a:pPr>
            <a:r>
              <a:rPr lang="es-ES" sz="2400" dirty="0" smtClean="0">
                <a:solidFill>
                  <a:srgbClr val="080808"/>
                </a:solidFill>
              </a:rPr>
              <a:t>Así, hablar sobre eso y los supuestos poderes del ídolo es en sí mismo una forma de blasfemar a Dios.  </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err="1" smtClean="0">
                <a:latin typeface="Calibri" charset="0"/>
              </a:rPr>
              <a:t>Parashat</a:t>
            </a:r>
            <a:r>
              <a:rPr lang="en-US" sz="4000" dirty="0" smtClean="0">
                <a:latin typeface="Calibri" charset="0"/>
              </a:rPr>
              <a:t> </a:t>
            </a:r>
            <a:r>
              <a:rPr lang="en-US" sz="4000" dirty="0" err="1" smtClean="0">
                <a:latin typeface="Calibri" charset="0"/>
              </a:rPr>
              <a:t>Semanal</a:t>
            </a:r>
            <a:r>
              <a:rPr lang="en-US" sz="4000" dirty="0" smtClean="0">
                <a:latin typeface="Calibri" charset="0"/>
              </a:rPr>
              <a:t/>
            </a:r>
            <a:br>
              <a:rPr lang="en-US" sz="4000" dirty="0" smtClean="0">
                <a:latin typeface="Calibri" charset="0"/>
              </a:rPr>
            </a:br>
            <a:r>
              <a:rPr lang="en-US" sz="4000" dirty="0" smtClean="0">
                <a:latin typeface="Calibri" charset="0"/>
              </a:rPr>
              <a:t> </a:t>
            </a:r>
            <a:r>
              <a:rPr lang="he-IL" sz="4000" dirty="0" smtClean="0">
                <a:latin typeface="Calibri" charset="0"/>
                <a:cs typeface="Arial" charset="0"/>
              </a:rPr>
              <a:t>פרשת שבוע</a:t>
            </a:r>
            <a:r>
              <a:rPr lang="en-US" sz="4000" dirty="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305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El Rambán explica que de acuerdo al </a:t>
            </a:r>
            <a:r>
              <a:rPr lang="es-ES" sz="2400" dirty="0" err="1" smtClean="0">
                <a:solidFill>
                  <a:srgbClr val="080808"/>
                </a:solidFill>
              </a:rPr>
              <a:t>pshat</a:t>
            </a:r>
            <a:r>
              <a:rPr lang="es-ES" sz="2400" dirty="0" smtClean="0">
                <a:solidFill>
                  <a:srgbClr val="080808"/>
                </a:solidFill>
              </a:rPr>
              <a:t>, el sentido simple del versículo, la Escritura nos dice que cuando un hombre ha cometido una averá tan grande que es apropiado darle muerte y colgarlo en un poste o madero por la magnitud de su yerro.</a:t>
            </a:r>
          </a:p>
          <a:p>
            <a:pPr lvl="1">
              <a:buFont typeface="Arial" pitchFamily="34" charset="0"/>
              <a:buChar char="•"/>
            </a:pPr>
            <a:r>
              <a:rPr lang="es-ES" sz="2400" dirty="0" smtClean="0">
                <a:solidFill>
                  <a:srgbClr val="080808"/>
                </a:solidFill>
              </a:rPr>
              <a:t>Pero aún así, su cuerpo no debe pasar la noche colgado en el madero, porque la mas baja y maldición entre los hombres es la colgadura.</a:t>
            </a:r>
          </a:p>
          <a:p>
            <a:pPr lvl="1">
              <a:buFont typeface="Arial" pitchFamily="34" charset="0"/>
              <a:buChar char="•"/>
            </a:pPr>
            <a:r>
              <a:rPr lang="es-ES" sz="2400" dirty="0" smtClean="0">
                <a:solidFill>
                  <a:srgbClr val="080808"/>
                </a:solidFill>
              </a:rPr>
              <a:t>Y no es propio contaminar la Tierra (de Israel) y que una “maldición a Dios” ocurra en la Tierra Santa.</a:t>
            </a:r>
          </a:p>
          <a:p>
            <a:pPr lvl="1">
              <a:buFont typeface="Arial" pitchFamily="34" charset="0"/>
              <a:buChar char="•"/>
            </a:pPr>
            <a:r>
              <a:rPr lang="es-ES" sz="2400" dirty="0" smtClean="0">
                <a:solidFill>
                  <a:srgbClr val="080808"/>
                </a:solidFill>
              </a:rPr>
              <a:t>Y por esto fue que “Josué ordenó y fueron bajados de los maderos” Josué 10:27</a:t>
            </a:r>
          </a:p>
          <a:p>
            <a:pPr lvl="1">
              <a:buFont typeface="Arial" pitchFamily="34" charset="0"/>
              <a:buChar char="•"/>
            </a:pPr>
            <a:r>
              <a:rPr lang="es-ES" sz="2400" dirty="0" smtClean="0">
                <a:solidFill>
                  <a:srgbClr val="080808"/>
                </a:solidFill>
              </a:rPr>
              <a:t>Qué fue lo que sucedió aquí? </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err="1" smtClean="0">
                <a:latin typeface="Calibri" charset="0"/>
              </a:rPr>
              <a:t>Parashat</a:t>
            </a:r>
            <a:r>
              <a:rPr lang="en-US" sz="4000" dirty="0" smtClean="0">
                <a:latin typeface="Calibri" charset="0"/>
              </a:rPr>
              <a:t> </a:t>
            </a:r>
            <a:r>
              <a:rPr lang="en-US" sz="4000" dirty="0" err="1" smtClean="0">
                <a:latin typeface="Calibri" charset="0"/>
              </a:rPr>
              <a:t>Semanal</a:t>
            </a:r>
            <a:r>
              <a:rPr lang="en-US" sz="4000" dirty="0" smtClean="0">
                <a:latin typeface="Calibri" charset="0"/>
              </a:rPr>
              <a:t/>
            </a:r>
            <a:br>
              <a:rPr lang="en-US" sz="4000" dirty="0" smtClean="0">
                <a:latin typeface="Calibri" charset="0"/>
              </a:rPr>
            </a:br>
            <a:r>
              <a:rPr lang="en-US" sz="4000" dirty="0" smtClean="0">
                <a:latin typeface="Calibri" charset="0"/>
              </a:rPr>
              <a:t> </a:t>
            </a:r>
            <a:r>
              <a:rPr lang="he-IL" sz="4000" dirty="0" smtClean="0">
                <a:latin typeface="Calibri" charset="0"/>
                <a:cs typeface="Arial" charset="0"/>
              </a:rPr>
              <a:t>פרשת שבוע</a:t>
            </a:r>
            <a:r>
              <a:rPr lang="en-US" sz="4000" dirty="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305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Ahora bien, encontramos un caso muy atípico sucedido en Eretz Israel que relaciona al rey David permitiendo que los Gabaonitas dejaran los cuerpos de 7 de los descendientes del rey </a:t>
            </a:r>
            <a:r>
              <a:rPr lang="es-ES" sz="2400" dirty="0" err="1" smtClean="0">
                <a:solidFill>
                  <a:srgbClr val="080808"/>
                </a:solidFill>
              </a:rPr>
              <a:t>Saul</a:t>
            </a:r>
            <a:r>
              <a:rPr lang="es-ES" sz="2400" dirty="0" smtClean="0">
                <a:solidFill>
                  <a:srgbClr val="080808"/>
                </a:solidFill>
              </a:rPr>
              <a:t>, a quienes ellos habían matado, y los dejaron colgados por muchos días. (2 Samuel 21: 9-14)</a:t>
            </a:r>
          </a:p>
          <a:p>
            <a:pPr lvl="1">
              <a:buFont typeface="Arial" pitchFamily="34" charset="0"/>
              <a:buChar char="•"/>
            </a:pPr>
            <a:r>
              <a:rPr lang="es-ES" sz="2400" dirty="0" smtClean="0">
                <a:solidFill>
                  <a:srgbClr val="080808"/>
                </a:solidFill>
              </a:rPr>
              <a:t>Cómo pudo ser esto?</a:t>
            </a:r>
          </a:p>
          <a:p>
            <a:pPr lvl="1">
              <a:buFont typeface="Arial" pitchFamily="34" charset="0"/>
              <a:buChar char="•"/>
            </a:pPr>
            <a:r>
              <a:rPr lang="es-ES" sz="2400" dirty="0" smtClean="0">
                <a:solidFill>
                  <a:srgbClr val="080808"/>
                </a:solidFill>
              </a:rPr>
              <a:t>Rambán explica que ellos no fueron colgados por una Corte Judía ni por las manos de los Judíos después de todo, sino que David se los entregó para que ellos hicieran como les placiera y ellos los colgaron pero no los enterraron para hacer saber de su venganza contra ellos y que aquellos que quedaran escucharan y temieran como dice el verso 19:20</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err="1" smtClean="0">
                <a:latin typeface="Calibri" charset="0"/>
              </a:rPr>
              <a:t>Parashat</a:t>
            </a:r>
            <a:r>
              <a:rPr lang="en-US" sz="4000" dirty="0" smtClean="0">
                <a:latin typeface="Calibri" charset="0"/>
              </a:rPr>
              <a:t> </a:t>
            </a:r>
            <a:r>
              <a:rPr lang="en-US" sz="4000" dirty="0" err="1" smtClean="0">
                <a:latin typeface="Calibri" charset="0"/>
              </a:rPr>
              <a:t>Semanal</a:t>
            </a:r>
            <a:r>
              <a:rPr lang="en-US" sz="4000" dirty="0" smtClean="0">
                <a:latin typeface="Calibri" charset="0"/>
              </a:rPr>
              <a:t/>
            </a:r>
            <a:br>
              <a:rPr lang="en-US" sz="4000" dirty="0" smtClean="0">
                <a:latin typeface="Calibri" charset="0"/>
              </a:rPr>
            </a:br>
            <a:r>
              <a:rPr lang="en-US" sz="4000" dirty="0" smtClean="0">
                <a:latin typeface="Calibri" charset="0"/>
              </a:rPr>
              <a:t> </a:t>
            </a:r>
            <a:r>
              <a:rPr lang="he-IL" sz="4000" dirty="0" smtClean="0">
                <a:latin typeface="Calibri" charset="0"/>
                <a:cs typeface="Arial" charset="0"/>
              </a:rPr>
              <a:t>פרשת שבוע</a:t>
            </a:r>
            <a:r>
              <a:rPr lang="en-US" sz="4000" dirty="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0" y="1600200"/>
            <a:ext cx="8305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Qué era lo que había sucedido?</a:t>
            </a:r>
          </a:p>
          <a:p>
            <a:pPr lvl="1">
              <a:buFont typeface="Arial" pitchFamily="34" charset="0"/>
              <a:buChar char="•"/>
            </a:pPr>
            <a:r>
              <a:rPr lang="es-ES" sz="2200" dirty="0" smtClean="0">
                <a:solidFill>
                  <a:srgbClr val="080808"/>
                </a:solidFill>
              </a:rPr>
              <a:t>Había una hambruna por 3 años.</a:t>
            </a:r>
          </a:p>
          <a:p>
            <a:pPr lvl="1">
              <a:buFont typeface="Arial" pitchFamily="34" charset="0"/>
              <a:buChar char="•"/>
            </a:pPr>
            <a:r>
              <a:rPr lang="es-ES" sz="2200" dirty="0" smtClean="0">
                <a:solidFill>
                  <a:srgbClr val="080808"/>
                </a:solidFill>
              </a:rPr>
              <a:t>Y cuando la lluvia del cielo cayó sobre los cuerpos muertos David conoció que su pecado había sido perdonado y que Dios se había apaciguado con relación a la tierra porque Dios recordó a la Tierra con lluvia y la hambruna llegó a su final.</a:t>
            </a:r>
          </a:p>
          <a:p>
            <a:pPr lvl="1">
              <a:buFont typeface="Arial" pitchFamily="34" charset="0"/>
              <a:buChar char="•"/>
            </a:pPr>
            <a:r>
              <a:rPr lang="es-ES" sz="2200" dirty="0" smtClean="0">
                <a:solidFill>
                  <a:srgbClr val="080808"/>
                </a:solidFill>
              </a:rPr>
              <a:t>Solo hasta entonces David dio la orden de que los cuerpos fueran enterrados.</a:t>
            </a:r>
            <a:endParaRPr lang="es-ES" sz="22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12 </a:t>
            </a:r>
            <a:r>
              <a:rPr lang="es-CO" dirty="0" smtClean="0">
                <a:solidFill>
                  <a:srgbClr val="000000"/>
                </a:solidFill>
                <a:latin typeface="Calibri" charset="0"/>
              </a:rPr>
              <a:t>de </a:t>
            </a:r>
            <a:r>
              <a:rPr lang="es-CO" dirty="0" err="1" smtClean="0">
                <a:solidFill>
                  <a:srgbClr val="000000"/>
                </a:solidFill>
                <a:latin typeface="Calibri" charset="0"/>
              </a:rPr>
              <a:t>Elul</a:t>
            </a:r>
            <a:r>
              <a:rPr lang="es-CO" dirty="0" smtClean="0">
                <a:solidFill>
                  <a:srgbClr val="000000"/>
                </a:solidFill>
                <a:latin typeface="Calibri" charset="0"/>
              </a:rPr>
              <a:t> 5776- Septiembre </a:t>
            </a:r>
            <a:r>
              <a:rPr lang="es-CO" dirty="0" smtClean="0">
                <a:solidFill>
                  <a:srgbClr val="000000"/>
                </a:solidFill>
                <a:latin typeface="Calibri" charset="0"/>
              </a:rPr>
              <a:t>15,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14380</TotalTime>
  <Words>2101</Words>
  <Application>Microsoft Office PowerPoint</Application>
  <PresentationFormat>On-screen Show (4:3)</PresentationFormat>
  <Paragraphs>258</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155</cp:revision>
  <cp:lastPrinted>1601-01-01T00:00:00Z</cp:lastPrinted>
  <dcterms:created xsi:type="dcterms:W3CDTF">1601-01-01T00:00:00Z</dcterms:created>
  <dcterms:modified xsi:type="dcterms:W3CDTF">2016-09-16T02:25:24Z</dcterms:modified>
</cp:coreProperties>
</file>